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4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5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6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7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8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9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10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11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6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63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58" r:id="rId2"/>
    <p:sldMasterId id="2147483663" r:id="rId3"/>
    <p:sldMasterId id="2147483668" r:id="rId4"/>
    <p:sldMasterId id="2147483673" r:id="rId5"/>
    <p:sldMasterId id="2147483678" r:id="rId6"/>
    <p:sldMasterId id="2147483683" r:id="rId7"/>
    <p:sldMasterId id="2147483688" r:id="rId8"/>
    <p:sldMasterId id="2147483693" r:id="rId9"/>
    <p:sldMasterId id="2147483698" r:id="rId10"/>
    <p:sldMasterId id="2147483703" r:id="rId11"/>
    <p:sldMasterId id="2147483708" r:id="rId12"/>
  </p:sldMasterIdLst>
  <p:notesMasterIdLst>
    <p:notesMasterId r:id="rId98"/>
  </p:notesMasterIdLst>
  <p:handoutMasterIdLst>
    <p:handoutMasterId r:id="rId99"/>
  </p:handoutMasterIdLst>
  <p:sldIdLst>
    <p:sldId id="317" r:id="rId13"/>
    <p:sldId id="386" r:id="rId14"/>
    <p:sldId id="329" r:id="rId15"/>
    <p:sldId id="356" r:id="rId16"/>
    <p:sldId id="328" r:id="rId17"/>
    <p:sldId id="373" r:id="rId18"/>
    <p:sldId id="357" r:id="rId19"/>
    <p:sldId id="358" r:id="rId20"/>
    <p:sldId id="359" r:id="rId21"/>
    <p:sldId id="351" r:id="rId22"/>
    <p:sldId id="360" r:id="rId23"/>
    <p:sldId id="352" r:id="rId24"/>
    <p:sldId id="353" r:id="rId25"/>
    <p:sldId id="319" r:id="rId26"/>
    <p:sldId id="355" r:id="rId27"/>
    <p:sldId id="320" r:id="rId28"/>
    <p:sldId id="321" r:id="rId29"/>
    <p:sldId id="336" r:id="rId30"/>
    <p:sldId id="337" r:id="rId31"/>
    <p:sldId id="338" r:id="rId32"/>
    <p:sldId id="339" r:id="rId33"/>
    <p:sldId id="340" r:id="rId34"/>
    <p:sldId id="341" r:id="rId35"/>
    <p:sldId id="342" r:id="rId36"/>
    <p:sldId id="343" r:id="rId37"/>
    <p:sldId id="322" r:id="rId38"/>
    <p:sldId id="345" r:id="rId39"/>
    <p:sldId id="347" r:id="rId40"/>
    <p:sldId id="346" r:id="rId41"/>
    <p:sldId id="348" r:id="rId42"/>
    <p:sldId id="323" r:id="rId43"/>
    <p:sldId id="324" r:id="rId44"/>
    <p:sldId id="325" r:id="rId45"/>
    <p:sldId id="326" r:id="rId46"/>
    <p:sldId id="354" r:id="rId47"/>
    <p:sldId id="266" r:id="rId48"/>
    <p:sldId id="363" r:id="rId49"/>
    <p:sldId id="269" r:id="rId50"/>
    <p:sldId id="270" r:id="rId51"/>
    <p:sldId id="271" r:id="rId52"/>
    <p:sldId id="272" r:id="rId53"/>
    <p:sldId id="273" r:id="rId54"/>
    <p:sldId id="274" r:id="rId55"/>
    <p:sldId id="316" r:id="rId56"/>
    <p:sldId id="315" r:id="rId57"/>
    <p:sldId id="276" r:id="rId58"/>
    <p:sldId id="277" r:id="rId59"/>
    <p:sldId id="361" r:id="rId60"/>
    <p:sldId id="362" r:id="rId61"/>
    <p:sldId id="280" r:id="rId62"/>
    <p:sldId id="311" r:id="rId63"/>
    <p:sldId id="282" r:id="rId64"/>
    <p:sldId id="374" r:id="rId65"/>
    <p:sldId id="375" r:id="rId66"/>
    <p:sldId id="376" r:id="rId67"/>
    <p:sldId id="377" r:id="rId68"/>
    <p:sldId id="378" r:id="rId69"/>
    <p:sldId id="379" r:id="rId70"/>
    <p:sldId id="380" r:id="rId71"/>
    <p:sldId id="381" r:id="rId72"/>
    <p:sldId id="382" r:id="rId73"/>
    <p:sldId id="383" r:id="rId74"/>
    <p:sldId id="384" r:id="rId75"/>
    <p:sldId id="385" r:id="rId76"/>
    <p:sldId id="291" r:id="rId77"/>
    <p:sldId id="312" r:id="rId78"/>
    <p:sldId id="367" r:id="rId79"/>
    <p:sldId id="368" r:id="rId80"/>
    <p:sldId id="369" r:id="rId81"/>
    <p:sldId id="313" r:id="rId82"/>
    <p:sldId id="370" r:id="rId83"/>
    <p:sldId id="371" r:id="rId84"/>
    <p:sldId id="372" r:id="rId85"/>
    <p:sldId id="296" r:id="rId86"/>
    <p:sldId id="365" r:id="rId87"/>
    <p:sldId id="366" r:id="rId88"/>
    <p:sldId id="364" r:id="rId89"/>
    <p:sldId id="297" r:id="rId90"/>
    <p:sldId id="314" r:id="rId91"/>
    <p:sldId id="387" r:id="rId92"/>
    <p:sldId id="389" r:id="rId93"/>
    <p:sldId id="390" r:id="rId94"/>
    <p:sldId id="391" r:id="rId95"/>
    <p:sldId id="392" r:id="rId96"/>
    <p:sldId id="299" r:id="rId97"/>
  </p:sldIdLst>
  <p:sldSz cx="9144000" cy="5143500" type="screen16x9"/>
  <p:notesSz cx="6797675" cy="9926638"/>
  <p:embeddedFontLst>
    <p:embeddedFont>
      <p:font typeface="맑은 고딕" panose="020B0503020000020004" pitchFamily="34" charset="-127"/>
      <p:regular r:id="rId100"/>
      <p:bold r:id="rId101"/>
    </p:embeddedFont>
    <p:embeddedFont>
      <p:font typeface="Lato" panose="020B0604020202020204" charset="0"/>
      <p:regular r:id="rId102"/>
      <p:bold r:id="rId103"/>
      <p:italic r:id="rId104"/>
      <p:boldItalic r:id="rId105"/>
    </p:embeddedFont>
    <p:embeddedFont>
      <p:font typeface="Century Gothic" panose="020B0502020202020204" pitchFamily="34" charset="0"/>
      <p:regular r:id="rId106"/>
      <p:bold r:id="rId107"/>
      <p:italic r:id="rId108"/>
      <p:boldItalic r:id="rId109"/>
    </p:embeddedFont>
    <p:embeddedFont>
      <p:font typeface="Calibri" panose="020F0502020204030204" pitchFamily="34" charset="0"/>
      <p:regular r:id="rId110"/>
      <p:bold r:id="rId111"/>
      <p:italic r:id="rId112"/>
      <p:boldItalic r:id="rId113"/>
    </p:embeddedFont>
    <p:embeddedFont>
      <p:font typeface="Verdana" panose="020B0604030504040204" pitchFamily="34" charset="0"/>
      <p:regular r:id="rId114"/>
      <p:bold r:id="rId115"/>
      <p:italic r:id="rId116"/>
      <p:boldItalic r:id="rId117"/>
    </p:embeddedFont>
    <p:embeddedFont>
      <p:font typeface="Tahoma" panose="020B0604030504040204" pitchFamily="34" charset="0"/>
      <p:regular r:id="rId118"/>
      <p:bold r:id="rId119"/>
    </p:embeddedFont>
    <p:embeddedFont>
      <p:font typeface="Raleway" panose="020B0604020202020204" charset="0"/>
      <p:regular r:id="rId120"/>
      <p:bold r:id="rId121"/>
      <p:italic r:id="rId122"/>
      <p:boldItalic r:id="rId1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95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AE28499-1008-4CD6-BAF8-A3FD045BFF2D}" styleName="Table_0">
    <a:wholeTbl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81" autoAdjust="0"/>
    <p:restoredTop sz="94400" autoAdjust="0"/>
  </p:normalViewPr>
  <p:slideViewPr>
    <p:cSldViewPr>
      <p:cViewPr>
        <p:scale>
          <a:sx n="110" d="100"/>
          <a:sy n="110" d="100"/>
        </p:scale>
        <p:origin x="-1668" y="-6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4.xml"/><Relationship Id="rId117" Type="http://schemas.openxmlformats.org/officeDocument/2006/relationships/font" Target="fonts/font18.fntdata"/><Relationship Id="rId21" Type="http://schemas.openxmlformats.org/officeDocument/2006/relationships/slide" Target="slides/slide9.xml"/><Relationship Id="rId42" Type="http://schemas.openxmlformats.org/officeDocument/2006/relationships/slide" Target="slides/slide30.xml"/><Relationship Id="rId47" Type="http://schemas.openxmlformats.org/officeDocument/2006/relationships/slide" Target="slides/slide35.xml"/><Relationship Id="rId63" Type="http://schemas.openxmlformats.org/officeDocument/2006/relationships/slide" Target="slides/slide51.xml"/><Relationship Id="rId68" Type="http://schemas.openxmlformats.org/officeDocument/2006/relationships/slide" Target="slides/slide56.xml"/><Relationship Id="rId84" Type="http://schemas.openxmlformats.org/officeDocument/2006/relationships/slide" Target="slides/slide72.xml"/><Relationship Id="rId89" Type="http://schemas.openxmlformats.org/officeDocument/2006/relationships/slide" Target="slides/slide77.xml"/><Relationship Id="rId112" Type="http://schemas.openxmlformats.org/officeDocument/2006/relationships/font" Target="fonts/font13.fntdata"/><Relationship Id="rId16" Type="http://schemas.openxmlformats.org/officeDocument/2006/relationships/slide" Target="slides/slide4.xml"/><Relationship Id="rId107" Type="http://schemas.openxmlformats.org/officeDocument/2006/relationships/font" Target="fonts/font8.fntdata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53" Type="http://schemas.openxmlformats.org/officeDocument/2006/relationships/slide" Target="slides/slide41.xml"/><Relationship Id="rId58" Type="http://schemas.openxmlformats.org/officeDocument/2006/relationships/slide" Target="slides/slide46.xml"/><Relationship Id="rId74" Type="http://schemas.openxmlformats.org/officeDocument/2006/relationships/slide" Target="slides/slide62.xml"/><Relationship Id="rId79" Type="http://schemas.openxmlformats.org/officeDocument/2006/relationships/slide" Target="slides/slide67.xml"/><Relationship Id="rId102" Type="http://schemas.openxmlformats.org/officeDocument/2006/relationships/font" Target="fonts/font3.fntdata"/><Relationship Id="rId123" Type="http://schemas.openxmlformats.org/officeDocument/2006/relationships/font" Target="fonts/font24.fntdata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78.xml"/><Relationship Id="rId95" Type="http://schemas.openxmlformats.org/officeDocument/2006/relationships/slide" Target="slides/slide83.xml"/><Relationship Id="rId19" Type="http://schemas.openxmlformats.org/officeDocument/2006/relationships/slide" Target="slides/slide7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slide" Target="slides/slide31.xml"/><Relationship Id="rId48" Type="http://schemas.openxmlformats.org/officeDocument/2006/relationships/slide" Target="slides/slide36.xml"/><Relationship Id="rId56" Type="http://schemas.openxmlformats.org/officeDocument/2006/relationships/slide" Target="slides/slide44.xml"/><Relationship Id="rId64" Type="http://schemas.openxmlformats.org/officeDocument/2006/relationships/slide" Target="slides/slide52.xml"/><Relationship Id="rId69" Type="http://schemas.openxmlformats.org/officeDocument/2006/relationships/slide" Target="slides/slide57.xml"/><Relationship Id="rId77" Type="http://schemas.openxmlformats.org/officeDocument/2006/relationships/slide" Target="slides/slide65.xml"/><Relationship Id="rId100" Type="http://schemas.openxmlformats.org/officeDocument/2006/relationships/font" Target="fonts/font1.fntdata"/><Relationship Id="rId105" Type="http://schemas.openxmlformats.org/officeDocument/2006/relationships/font" Target="fonts/font6.fntdata"/><Relationship Id="rId113" Type="http://schemas.openxmlformats.org/officeDocument/2006/relationships/font" Target="fonts/font14.fntdata"/><Relationship Id="rId118" Type="http://schemas.openxmlformats.org/officeDocument/2006/relationships/font" Target="fonts/font19.fntdata"/><Relationship Id="rId126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9.xml"/><Relationship Id="rId72" Type="http://schemas.openxmlformats.org/officeDocument/2006/relationships/slide" Target="slides/slide60.xml"/><Relationship Id="rId80" Type="http://schemas.openxmlformats.org/officeDocument/2006/relationships/slide" Target="slides/slide68.xml"/><Relationship Id="rId85" Type="http://schemas.openxmlformats.org/officeDocument/2006/relationships/slide" Target="slides/slide73.xml"/><Relationship Id="rId93" Type="http://schemas.openxmlformats.org/officeDocument/2006/relationships/slide" Target="slides/slide81.xml"/><Relationship Id="rId98" Type="http://schemas.openxmlformats.org/officeDocument/2006/relationships/notesMaster" Target="notesMasters/notesMaster1.xml"/><Relationship Id="rId121" Type="http://schemas.openxmlformats.org/officeDocument/2006/relationships/font" Target="fonts/font22.fntdata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slide" Target="slides/slide34.xml"/><Relationship Id="rId59" Type="http://schemas.openxmlformats.org/officeDocument/2006/relationships/slide" Target="slides/slide47.xml"/><Relationship Id="rId67" Type="http://schemas.openxmlformats.org/officeDocument/2006/relationships/slide" Target="slides/slide55.xml"/><Relationship Id="rId103" Type="http://schemas.openxmlformats.org/officeDocument/2006/relationships/font" Target="fonts/font4.fntdata"/><Relationship Id="rId108" Type="http://schemas.openxmlformats.org/officeDocument/2006/relationships/font" Target="fonts/font9.fntdata"/><Relationship Id="rId116" Type="http://schemas.openxmlformats.org/officeDocument/2006/relationships/font" Target="fonts/font17.fntdata"/><Relationship Id="rId124" Type="http://schemas.openxmlformats.org/officeDocument/2006/relationships/presProps" Target="presProps.xml"/><Relationship Id="rId20" Type="http://schemas.openxmlformats.org/officeDocument/2006/relationships/slide" Target="slides/slide8.xml"/><Relationship Id="rId41" Type="http://schemas.openxmlformats.org/officeDocument/2006/relationships/slide" Target="slides/slide29.xml"/><Relationship Id="rId54" Type="http://schemas.openxmlformats.org/officeDocument/2006/relationships/slide" Target="slides/slide42.xml"/><Relationship Id="rId62" Type="http://schemas.openxmlformats.org/officeDocument/2006/relationships/slide" Target="slides/slide50.xml"/><Relationship Id="rId70" Type="http://schemas.openxmlformats.org/officeDocument/2006/relationships/slide" Target="slides/slide58.xml"/><Relationship Id="rId75" Type="http://schemas.openxmlformats.org/officeDocument/2006/relationships/slide" Target="slides/slide63.xml"/><Relationship Id="rId83" Type="http://schemas.openxmlformats.org/officeDocument/2006/relationships/slide" Target="slides/slide71.xml"/><Relationship Id="rId88" Type="http://schemas.openxmlformats.org/officeDocument/2006/relationships/slide" Target="slides/slide76.xml"/><Relationship Id="rId91" Type="http://schemas.openxmlformats.org/officeDocument/2006/relationships/slide" Target="slides/slide79.xml"/><Relationship Id="rId96" Type="http://schemas.openxmlformats.org/officeDocument/2006/relationships/slide" Target="slides/slide84.xml"/><Relationship Id="rId111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49" Type="http://schemas.openxmlformats.org/officeDocument/2006/relationships/slide" Target="slides/slide37.xml"/><Relationship Id="rId57" Type="http://schemas.openxmlformats.org/officeDocument/2006/relationships/slide" Target="slides/slide45.xml"/><Relationship Id="rId106" Type="http://schemas.openxmlformats.org/officeDocument/2006/relationships/font" Target="fonts/font7.fntdata"/><Relationship Id="rId114" Type="http://schemas.openxmlformats.org/officeDocument/2006/relationships/font" Target="fonts/font15.fntdata"/><Relationship Id="rId119" Type="http://schemas.openxmlformats.org/officeDocument/2006/relationships/font" Target="fonts/font20.fntdata"/><Relationship Id="rId127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9.xml"/><Relationship Id="rId44" Type="http://schemas.openxmlformats.org/officeDocument/2006/relationships/slide" Target="slides/slide32.xml"/><Relationship Id="rId52" Type="http://schemas.openxmlformats.org/officeDocument/2006/relationships/slide" Target="slides/slide40.xml"/><Relationship Id="rId60" Type="http://schemas.openxmlformats.org/officeDocument/2006/relationships/slide" Target="slides/slide48.xml"/><Relationship Id="rId65" Type="http://schemas.openxmlformats.org/officeDocument/2006/relationships/slide" Target="slides/slide53.xml"/><Relationship Id="rId73" Type="http://schemas.openxmlformats.org/officeDocument/2006/relationships/slide" Target="slides/slide61.xml"/><Relationship Id="rId78" Type="http://schemas.openxmlformats.org/officeDocument/2006/relationships/slide" Target="slides/slide66.xml"/><Relationship Id="rId81" Type="http://schemas.openxmlformats.org/officeDocument/2006/relationships/slide" Target="slides/slide69.xml"/><Relationship Id="rId86" Type="http://schemas.openxmlformats.org/officeDocument/2006/relationships/slide" Target="slides/slide74.xml"/><Relationship Id="rId94" Type="http://schemas.openxmlformats.org/officeDocument/2006/relationships/slide" Target="slides/slide82.xml"/><Relationship Id="rId99" Type="http://schemas.openxmlformats.org/officeDocument/2006/relationships/handoutMaster" Target="handoutMasters/handoutMaster1.xml"/><Relationship Id="rId101" Type="http://schemas.openxmlformats.org/officeDocument/2006/relationships/font" Target="fonts/font2.fntdata"/><Relationship Id="rId122" Type="http://schemas.openxmlformats.org/officeDocument/2006/relationships/font" Target="fonts/font23.fntdata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39" Type="http://schemas.openxmlformats.org/officeDocument/2006/relationships/slide" Target="slides/slide27.xml"/><Relationship Id="rId109" Type="http://schemas.openxmlformats.org/officeDocument/2006/relationships/font" Target="fonts/font10.fntdata"/><Relationship Id="rId34" Type="http://schemas.openxmlformats.org/officeDocument/2006/relationships/slide" Target="slides/slide22.xml"/><Relationship Id="rId50" Type="http://schemas.openxmlformats.org/officeDocument/2006/relationships/slide" Target="slides/slide38.xml"/><Relationship Id="rId55" Type="http://schemas.openxmlformats.org/officeDocument/2006/relationships/slide" Target="slides/slide43.xml"/><Relationship Id="rId76" Type="http://schemas.openxmlformats.org/officeDocument/2006/relationships/slide" Target="slides/slide64.xml"/><Relationship Id="rId97" Type="http://schemas.openxmlformats.org/officeDocument/2006/relationships/slide" Target="slides/slide85.xml"/><Relationship Id="rId104" Type="http://schemas.openxmlformats.org/officeDocument/2006/relationships/font" Target="fonts/font5.fntdata"/><Relationship Id="rId120" Type="http://schemas.openxmlformats.org/officeDocument/2006/relationships/font" Target="fonts/font21.fntdata"/><Relationship Id="rId125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9.xml"/><Relationship Id="rId92" Type="http://schemas.openxmlformats.org/officeDocument/2006/relationships/slide" Target="slides/slide8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7.xml"/><Relationship Id="rId24" Type="http://schemas.openxmlformats.org/officeDocument/2006/relationships/slide" Target="slides/slide12.xml"/><Relationship Id="rId40" Type="http://schemas.openxmlformats.org/officeDocument/2006/relationships/slide" Target="slides/slide28.xml"/><Relationship Id="rId45" Type="http://schemas.openxmlformats.org/officeDocument/2006/relationships/slide" Target="slides/slide33.xml"/><Relationship Id="rId66" Type="http://schemas.openxmlformats.org/officeDocument/2006/relationships/slide" Target="slides/slide54.xml"/><Relationship Id="rId87" Type="http://schemas.openxmlformats.org/officeDocument/2006/relationships/slide" Target="slides/slide75.xml"/><Relationship Id="rId110" Type="http://schemas.openxmlformats.org/officeDocument/2006/relationships/font" Target="fonts/font11.fntdata"/><Relationship Id="rId115" Type="http://schemas.openxmlformats.org/officeDocument/2006/relationships/font" Target="fonts/font16.fntdata"/><Relationship Id="rId61" Type="http://schemas.openxmlformats.org/officeDocument/2006/relationships/slide" Target="slides/slide49.xml"/><Relationship Id="rId82" Type="http://schemas.openxmlformats.org/officeDocument/2006/relationships/slide" Target="slides/slide7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8FA647-0393-4358-A7F1-96C7A7E3C6AE}" type="datetimeFigureOut">
              <a:rPr lang="ru-RU" smtClean="0"/>
              <a:t>13.08.2020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F8DF24-CDE1-4408-86E5-0C7083C771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87669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70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48971" name="Shape 4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18553426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3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634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0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651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3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674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0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651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0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651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3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674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3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674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1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682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6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687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6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687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6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687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4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615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6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687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6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687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6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687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6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687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6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687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6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687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1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922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1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922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1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922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1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922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0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651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1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922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1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692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5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696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9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700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0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631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0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631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4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615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8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809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7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598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1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612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3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674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6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627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6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707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6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737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7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748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7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748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7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758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2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763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0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781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4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785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4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785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0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651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98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799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4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785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8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809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8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819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28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829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3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834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43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844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2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853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60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861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79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880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0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651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79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880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87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888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2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853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18170606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2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853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74094034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2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853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8437627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92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893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2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903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9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910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9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910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9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910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3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674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9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910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9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910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9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910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9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910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6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927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34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935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34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935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6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927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34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935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58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959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3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674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6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927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58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959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34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935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6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927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34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935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61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962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3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674" name="Shape 10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68" name="Shape 37"/>
          <p:cNvSpPr txBox="1">
            <a:spLocks noGrp="1"/>
          </p:cNvSpPr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</a:lvl1pPr>
            <a:lvl2pPr lvl="1">
              <a:spcBef>
                <a:spcPts val="0"/>
              </a:spcBef>
            </a:lvl2pPr>
            <a:lvl3pPr lvl="2">
              <a:spcBef>
                <a:spcPts val="0"/>
              </a:spcBef>
            </a:lvl3pPr>
            <a:lvl4pPr lvl="3">
              <a:spcBef>
                <a:spcPts val="0"/>
              </a:spcBef>
            </a:lvl4pPr>
            <a:lvl5pPr lvl="4">
              <a:spcBef>
                <a:spcPts val="0"/>
              </a:spcBef>
            </a:lvl5pPr>
            <a:lvl6pPr lvl="5">
              <a:spcBef>
                <a:spcPts val="0"/>
              </a:spcBef>
            </a:lvl6pPr>
            <a:lvl7pPr lvl="6">
              <a:spcBef>
                <a:spcPts val="0"/>
              </a:spcBef>
            </a:lvl7pPr>
            <a:lvl8pPr lvl="7">
              <a:spcBef>
                <a:spcPts val="0"/>
              </a:spcBef>
            </a:lvl8pPr>
            <a:lvl9pPr lvl="8">
              <a:spcBef>
                <a:spcPts val="0"/>
              </a:spcBef>
            </a:lvl9pPr>
          </a:lstStyle>
          <a:p>
            <a:endParaRPr/>
          </a:p>
        </p:txBody>
      </p:sp>
      <p:sp>
        <p:nvSpPr>
          <p:cNvPr id="1048969" name="Shape 38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pPr lvl="0">
                <a:spcBef>
                  <a:spcPts val="0"/>
                </a:spcBef>
                <a:buNone/>
              </a:pPr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35" name="Shape 56"/>
          <p:cNvCxnSpPr>
            <a:cxnSpLocks/>
          </p:cNvCxnSpPr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45736" name="Shape 57"/>
          <p:cNvCxnSpPr>
            <a:cxnSpLocks/>
          </p:cNvCxnSpPr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48966" name="Shape 58"/>
          <p:cNvSpPr txBox="1">
            <a:spLocks noGrp="1"/>
          </p:cNvSpPr>
          <p:nvPr>
            <p:ph type="body" idx="1"/>
          </p:nvPr>
        </p:nvSpPr>
        <p:spPr>
          <a:xfrm>
            <a:off x="328017" y="4226025"/>
            <a:ext cx="8388600" cy="3936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1pPr>
          </a:lstStyle>
          <a:p>
            <a:endParaRPr/>
          </a:p>
        </p:txBody>
      </p:sp>
      <p:sp>
        <p:nvSpPr>
          <p:cNvPr id="1048967" name="Shape 59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56587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33" name="Shape 61"/>
          <p:cNvCxnSpPr>
            <a:cxnSpLocks/>
          </p:cNvCxnSpPr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45734" name="Shape 62"/>
          <p:cNvCxnSpPr>
            <a:cxnSpLocks/>
          </p:cNvCxnSpPr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48963" name="Shape 63"/>
          <p:cNvSpPr txBox="1">
            <a:spLocks noGrp="1"/>
          </p:cNvSpPr>
          <p:nvPr>
            <p:ph type="title"/>
          </p:nvPr>
        </p:nvSpPr>
        <p:spPr>
          <a:xfrm>
            <a:off x="853950" y="1304850"/>
            <a:ext cx="7436100" cy="15384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048964" name="Shape 64"/>
          <p:cNvSpPr txBox="1">
            <a:spLocks noGrp="1"/>
          </p:cNvSpPr>
          <p:nvPr>
            <p:ph type="body" idx="1"/>
          </p:nvPr>
        </p:nvSpPr>
        <p:spPr>
          <a:xfrm>
            <a:off x="853950" y="2919450"/>
            <a:ext cx="7436100" cy="1071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</a:lvl1pPr>
            <a:lvl2pPr lvl="1" algn="ctr">
              <a:spcBef>
                <a:spcPts val="0"/>
              </a:spcBef>
            </a:lvl2pPr>
            <a:lvl3pPr lvl="2" algn="ctr">
              <a:spcBef>
                <a:spcPts val="0"/>
              </a:spcBef>
            </a:lvl3pPr>
            <a:lvl4pPr lvl="3" algn="ctr">
              <a:spcBef>
                <a:spcPts val="0"/>
              </a:spcBef>
            </a:lvl4pPr>
            <a:lvl5pPr lvl="4" algn="ctr">
              <a:spcBef>
                <a:spcPts val="0"/>
              </a:spcBef>
            </a:lvl5pPr>
            <a:lvl6pPr lvl="5" algn="ctr">
              <a:spcBef>
                <a:spcPts val="0"/>
              </a:spcBef>
            </a:lvl6pPr>
            <a:lvl7pPr lvl="6" algn="ctr">
              <a:spcBef>
                <a:spcPts val="0"/>
              </a:spcBef>
            </a:lvl7pPr>
            <a:lvl8pPr lvl="7" algn="ctr">
              <a:spcBef>
                <a:spcPts val="0"/>
              </a:spcBef>
            </a:lvl8pPr>
            <a:lvl9pPr lvl="8" algn="ctr">
              <a:spcBef>
                <a:spcPts val="0"/>
              </a:spcBef>
            </a:lvl9pPr>
          </a:lstStyle>
          <a:p>
            <a:endParaRPr/>
          </a:p>
        </p:txBody>
      </p:sp>
      <p:sp>
        <p:nvSpPr>
          <p:cNvPr id="1048965" name="Shape 65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7222505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9" name="Shape 67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0308611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68" name="Shape 37"/>
          <p:cNvSpPr txBox="1">
            <a:spLocks noGrp="1"/>
          </p:cNvSpPr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</a:lvl1pPr>
            <a:lvl2pPr lvl="1">
              <a:spcBef>
                <a:spcPts val="0"/>
              </a:spcBef>
            </a:lvl2pPr>
            <a:lvl3pPr lvl="2">
              <a:spcBef>
                <a:spcPts val="0"/>
              </a:spcBef>
            </a:lvl3pPr>
            <a:lvl4pPr lvl="3">
              <a:spcBef>
                <a:spcPts val="0"/>
              </a:spcBef>
            </a:lvl4pPr>
            <a:lvl5pPr lvl="4">
              <a:spcBef>
                <a:spcPts val="0"/>
              </a:spcBef>
            </a:lvl5pPr>
            <a:lvl6pPr lvl="5">
              <a:spcBef>
                <a:spcPts val="0"/>
              </a:spcBef>
            </a:lvl6pPr>
            <a:lvl7pPr lvl="6">
              <a:spcBef>
                <a:spcPts val="0"/>
              </a:spcBef>
            </a:lvl7pPr>
            <a:lvl8pPr lvl="7">
              <a:spcBef>
                <a:spcPts val="0"/>
              </a:spcBef>
            </a:lvl8pPr>
            <a:lvl9pPr lvl="8">
              <a:spcBef>
                <a:spcPts val="0"/>
              </a:spcBef>
            </a:lvl9pPr>
          </a:lstStyle>
          <a:p>
            <a:endParaRPr/>
          </a:p>
        </p:txBody>
      </p:sp>
      <p:sp>
        <p:nvSpPr>
          <p:cNvPr id="1048969" name="Shape 38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0376158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35" name="Shape 56"/>
          <p:cNvCxnSpPr>
            <a:cxnSpLocks/>
          </p:cNvCxnSpPr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45736" name="Shape 57"/>
          <p:cNvCxnSpPr>
            <a:cxnSpLocks/>
          </p:cNvCxnSpPr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48966" name="Shape 58"/>
          <p:cNvSpPr txBox="1">
            <a:spLocks noGrp="1"/>
          </p:cNvSpPr>
          <p:nvPr>
            <p:ph type="body" idx="1"/>
          </p:nvPr>
        </p:nvSpPr>
        <p:spPr>
          <a:xfrm>
            <a:off x="328017" y="4226025"/>
            <a:ext cx="8388600" cy="3936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1pPr>
          </a:lstStyle>
          <a:p>
            <a:endParaRPr/>
          </a:p>
        </p:txBody>
      </p:sp>
      <p:sp>
        <p:nvSpPr>
          <p:cNvPr id="1048967" name="Shape 59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3232130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33" name="Shape 61"/>
          <p:cNvCxnSpPr>
            <a:cxnSpLocks/>
          </p:cNvCxnSpPr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45734" name="Shape 62"/>
          <p:cNvCxnSpPr>
            <a:cxnSpLocks/>
          </p:cNvCxnSpPr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48963" name="Shape 63"/>
          <p:cNvSpPr txBox="1">
            <a:spLocks noGrp="1"/>
          </p:cNvSpPr>
          <p:nvPr>
            <p:ph type="title"/>
          </p:nvPr>
        </p:nvSpPr>
        <p:spPr>
          <a:xfrm>
            <a:off x="853950" y="1304850"/>
            <a:ext cx="7436100" cy="15384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048964" name="Shape 64"/>
          <p:cNvSpPr txBox="1">
            <a:spLocks noGrp="1"/>
          </p:cNvSpPr>
          <p:nvPr>
            <p:ph type="body" idx="1"/>
          </p:nvPr>
        </p:nvSpPr>
        <p:spPr>
          <a:xfrm>
            <a:off x="853950" y="2919450"/>
            <a:ext cx="7436100" cy="1071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</a:lvl1pPr>
            <a:lvl2pPr lvl="1" algn="ctr">
              <a:spcBef>
                <a:spcPts val="0"/>
              </a:spcBef>
            </a:lvl2pPr>
            <a:lvl3pPr lvl="2" algn="ctr">
              <a:spcBef>
                <a:spcPts val="0"/>
              </a:spcBef>
            </a:lvl3pPr>
            <a:lvl4pPr lvl="3" algn="ctr">
              <a:spcBef>
                <a:spcPts val="0"/>
              </a:spcBef>
            </a:lvl4pPr>
            <a:lvl5pPr lvl="4" algn="ctr">
              <a:spcBef>
                <a:spcPts val="0"/>
              </a:spcBef>
            </a:lvl5pPr>
            <a:lvl6pPr lvl="5" algn="ctr">
              <a:spcBef>
                <a:spcPts val="0"/>
              </a:spcBef>
            </a:lvl6pPr>
            <a:lvl7pPr lvl="6" algn="ctr">
              <a:spcBef>
                <a:spcPts val="0"/>
              </a:spcBef>
            </a:lvl7pPr>
            <a:lvl8pPr lvl="7" algn="ctr">
              <a:spcBef>
                <a:spcPts val="0"/>
              </a:spcBef>
            </a:lvl8pPr>
            <a:lvl9pPr lvl="8" algn="ctr">
              <a:spcBef>
                <a:spcPts val="0"/>
              </a:spcBef>
            </a:lvl9pPr>
          </a:lstStyle>
          <a:p>
            <a:endParaRPr/>
          </a:p>
        </p:txBody>
      </p:sp>
      <p:sp>
        <p:nvSpPr>
          <p:cNvPr id="1048965" name="Shape 65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2350985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9" name="Shape 67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9429759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68" name="Shape 37"/>
          <p:cNvSpPr txBox="1">
            <a:spLocks noGrp="1"/>
          </p:cNvSpPr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</a:lvl1pPr>
            <a:lvl2pPr lvl="1">
              <a:spcBef>
                <a:spcPts val="0"/>
              </a:spcBef>
            </a:lvl2pPr>
            <a:lvl3pPr lvl="2">
              <a:spcBef>
                <a:spcPts val="0"/>
              </a:spcBef>
            </a:lvl3pPr>
            <a:lvl4pPr lvl="3">
              <a:spcBef>
                <a:spcPts val="0"/>
              </a:spcBef>
            </a:lvl4pPr>
            <a:lvl5pPr lvl="4">
              <a:spcBef>
                <a:spcPts val="0"/>
              </a:spcBef>
            </a:lvl5pPr>
            <a:lvl6pPr lvl="5">
              <a:spcBef>
                <a:spcPts val="0"/>
              </a:spcBef>
            </a:lvl6pPr>
            <a:lvl7pPr lvl="6">
              <a:spcBef>
                <a:spcPts val="0"/>
              </a:spcBef>
            </a:lvl7pPr>
            <a:lvl8pPr lvl="7">
              <a:spcBef>
                <a:spcPts val="0"/>
              </a:spcBef>
            </a:lvl8pPr>
            <a:lvl9pPr lvl="8">
              <a:spcBef>
                <a:spcPts val="0"/>
              </a:spcBef>
            </a:lvl9pPr>
          </a:lstStyle>
          <a:p>
            <a:endParaRPr/>
          </a:p>
        </p:txBody>
      </p:sp>
      <p:sp>
        <p:nvSpPr>
          <p:cNvPr id="1048969" name="Shape 38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4874768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35" name="Shape 56"/>
          <p:cNvCxnSpPr>
            <a:cxnSpLocks/>
          </p:cNvCxnSpPr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45736" name="Shape 57"/>
          <p:cNvCxnSpPr>
            <a:cxnSpLocks/>
          </p:cNvCxnSpPr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48966" name="Shape 58"/>
          <p:cNvSpPr txBox="1">
            <a:spLocks noGrp="1"/>
          </p:cNvSpPr>
          <p:nvPr>
            <p:ph type="body" idx="1"/>
          </p:nvPr>
        </p:nvSpPr>
        <p:spPr>
          <a:xfrm>
            <a:off x="328017" y="4226025"/>
            <a:ext cx="8388600" cy="3936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1pPr>
          </a:lstStyle>
          <a:p>
            <a:endParaRPr/>
          </a:p>
        </p:txBody>
      </p:sp>
      <p:sp>
        <p:nvSpPr>
          <p:cNvPr id="1048967" name="Shape 59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470401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33" name="Shape 61"/>
          <p:cNvCxnSpPr>
            <a:cxnSpLocks/>
          </p:cNvCxnSpPr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45734" name="Shape 62"/>
          <p:cNvCxnSpPr>
            <a:cxnSpLocks/>
          </p:cNvCxnSpPr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48963" name="Shape 63"/>
          <p:cNvSpPr txBox="1">
            <a:spLocks noGrp="1"/>
          </p:cNvSpPr>
          <p:nvPr>
            <p:ph type="title"/>
          </p:nvPr>
        </p:nvSpPr>
        <p:spPr>
          <a:xfrm>
            <a:off x="853950" y="1304850"/>
            <a:ext cx="7436100" cy="15384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048964" name="Shape 64"/>
          <p:cNvSpPr txBox="1">
            <a:spLocks noGrp="1"/>
          </p:cNvSpPr>
          <p:nvPr>
            <p:ph type="body" idx="1"/>
          </p:nvPr>
        </p:nvSpPr>
        <p:spPr>
          <a:xfrm>
            <a:off x="853950" y="2919450"/>
            <a:ext cx="7436100" cy="1071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</a:lvl1pPr>
            <a:lvl2pPr lvl="1" algn="ctr">
              <a:spcBef>
                <a:spcPts val="0"/>
              </a:spcBef>
            </a:lvl2pPr>
            <a:lvl3pPr lvl="2" algn="ctr">
              <a:spcBef>
                <a:spcPts val="0"/>
              </a:spcBef>
            </a:lvl3pPr>
            <a:lvl4pPr lvl="3" algn="ctr">
              <a:spcBef>
                <a:spcPts val="0"/>
              </a:spcBef>
            </a:lvl4pPr>
            <a:lvl5pPr lvl="4" algn="ctr">
              <a:spcBef>
                <a:spcPts val="0"/>
              </a:spcBef>
            </a:lvl5pPr>
            <a:lvl6pPr lvl="5" algn="ctr">
              <a:spcBef>
                <a:spcPts val="0"/>
              </a:spcBef>
            </a:lvl6pPr>
            <a:lvl7pPr lvl="6" algn="ctr">
              <a:spcBef>
                <a:spcPts val="0"/>
              </a:spcBef>
            </a:lvl7pPr>
            <a:lvl8pPr lvl="7" algn="ctr">
              <a:spcBef>
                <a:spcPts val="0"/>
              </a:spcBef>
            </a:lvl8pPr>
            <a:lvl9pPr lvl="8" algn="ctr">
              <a:spcBef>
                <a:spcPts val="0"/>
              </a:spcBef>
            </a:lvl9pPr>
          </a:lstStyle>
          <a:p>
            <a:endParaRPr/>
          </a:p>
        </p:txBody>
      </p:sp>
      <p:sp>
        <p:nvSpPr>
          <p:cNvPr id="1048965" name="Shape 65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828510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35" name="Shape 56"/>
          <p:cNvCxnSpPr>
            <a:cxnSpLocks/>
          </p:cNvCxnSpPr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45736" name="Shape 57"/>
          <p:cNvCxnSpPr>
            <a:cxnSpLocks/>
          </p:cNvCxnSpPr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48966" name="Shape 58"/>
          <p:cNvSpPr txBox="1">
            <a:spLocks noGrp="1"/>
          </p:cNvSpPr>
          <p:nvPr>
            <p:ph type="body" idx="1"/>
          </p:nvPr>
        </p:nvSpPr>
        <p:spPr>
          <a:xfrm>
            <a:off x="328017" y="4226025"/>
            <a:ext cx="8388600" cy="3936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1pPr>
          </a:lstStyle>
          <a:p>
            <a:endParaRPr/>
          </a:p>
        </p:txBody>
      </p:sp>
      <p:sp>
        <p:nvSpPr>
          <p:cNvPr id="1048967" name="Shape 59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pPr lvl="0">
                <a:spcBef>
                  <a:spcPts val="0"/>
                </a:spcBef>
                <a:buNone/>
              </a:pPr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9" name="Shape 67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537156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68" name="Shape 37"/>
          <p:cNvSpPr txBox="1">
            <a:spLocks noGrp="1"/>
          </p:cNvSpPr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</a:lvl1pPr>
            <a:lvl2pPr lvl="1">
              <a:spcBef>
                <a:spcPts val="0"/>
              </a:spcBef>
            </a:lvl2pPr>
            <a:lvl3pPr lvl="2">
              <a:spcBef>
                <a:spcPts val="0"/>
              </a:spcBef>
            </a:lvl3pPr>
            <a:lvl4pPr lvl="3">
              <a:spcBef>
                <a:spcPts val="0"/>
              </a:spcBef>
            </a:lvl4pPr>
            <a:lvl5pPr lvl="4">
              <a:spcBef>
                <a:spcPts val="0"/>
              </a:spcBef>
            </a:lvl5pPr>
            <a:lvl6pPr lvl="5">
              <a:spcBef>
                <a:spcPts val="0"/>
              </a:spcBef>
            </a:lvl6pPr>
            <a:lvl7pPr lvl="6">
              <a:spcBef>
                <a:spcPts val="0"/>
              </a:spcBef>
            </a:lvl7pPr>
            <a:lvl8pPr lvl="7">
              <a:spcBef>
                <a:spcPts val="0"/>
              </a:spcBef>
            </a:lvl8pPr>
            <a:lvl9pPr lvl="8">
              <a:spcBef>
                <a:spcPts val="0"/>
              </a:spcBef>
            </a:lvl9pPr>
          </a:lstStyle>
          <a:p>
            <a:endParaRPr/>
          </a:p>
        </p:txBody>
      </p:sp>
      <p:sp>
        <p:nvSpPr>
          <p:cNvPr id="1048969" name="Shape 38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1442989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35" name="Shape 56"/>
          <p:cNvCxnSpPr>
            <a:cxnSpLocks/>
          </p:cNvCxnSpPr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45736" name="Shape 57"/>
          <p:cNvCxnSpPr>
            <a:cxnSpLocks/>
          </p:cNvCxnSpPr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48966" name="Shape 58"/>
          <p:cNvSpPr txBox="1">
            <a:spLocks noGrp="1"/>
          </p:cNvSpPr>
          <p:nvPr>
            <p:ph type="body" idx="1"/>
          </p:nvPr>
        </p:nvSpPr>
        <p:spPr>
          <a:xfrm>
            <a:off x="328017" y="4226025"/>
            <a:ext cx="8388600" cy="3936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1pPr>
          </a:lstStyle>
          <a:p>
            <a:endParaRPr/>
          </a:p>
        </p:txBody>
      </p:sp>
      <p:sp>
        <p:nvSpPr>
          <p:cNvPr id="1048967" name="Shape 59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5133209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33" name="Shape 61"/>
          <p:cNvCxnSpPr>
            <a:cxnSpLocks/>
          </p:cNvCxnSpPr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45734" name="Shape 62"/>
          <p:cNvCxnSpPr>
            <a:cxnSpLocks/>
          </p:cNvCxnSpPr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48963" name="Shape 63"/>
          <p:cNvSpPr txBox="1">
            <a:spLocks noGrp="1"/>
          </p:cNvSpPr>
          <p:nvPr>
            <p:ph type="title"/>
          </p:nvPr>
        </p:nvSpPr>
        <p:spPr>
          <a:xfrm>
            <a:off x="853950" y="1304850"/>
            <a:ext cx="7436100" cy="15384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048964" name="Shape 64"/>
          <p:cNvSpPr txBox="1">
            <a:spLocks noGrp="1"/>
          </p:cNvSpPr>
          <p:nvPr>
            <p:ph type="body" idx="1"/>
          </p:nvPr>
        </p:nvSpPr>
        <p:spPr>
          <a:xfrm>
            <a:off x="853950" y="2919450"/>
            <a:ext cx="7436100" cy="1071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</a:lvl1pPr>
            <a:lvl2pPr lvl="1" algn="ctr">
              <a:spcBef>
                <a:spcPts val="0"/>
              </a:spcBef>
            </a:lvl2pPr>
            <a:lvl3pPr lvl="2" algn="ctr">
              <a:spcBef>
                <a:spcPts val="0"/>
              </a:spcBef>
            </a:lvl3pPr>
            <a:lvl4pPr lvl="3" algn="ctr">
              <a:spcBef>
                <a:spcPts val="0"/>
              </a:spcBef>
            </a:lvl4pPr>
            <a:lvl5pPr lvl="4" algn="ctr">
              <a:spcBef>
                <a:spcPts val="0"/>
              </a:spcBef>
            </a:lvl5pPr>
            <a:lvl6pPr lvl="5" algn="ctr">
              <a:spcBef>
                <a:spcPts val="0"/>
              </a:spcBef>
            </a:lvl6pPr>
            <a:lvl7pPr lvl="6" algn="ctr">
              <a:spcBef>
                <a:spcPts val="0"/>
              </a:spcBef>
            </a:lvl7pPr>
            <a:lvl8pPr lvl="7" algn="ctr">
              <a:spcBef>
                <a:spcPts val="0"/>
              </a:spcBef>
            </a:lvl8pPr>
            <a:lvl9pPr lvl="8" algn="ctr">
              <a:spcBef>
                <a:spcPts val="0"/>
              </a:spcBef>
            </a:lvl9pPr>
          </a:lstStyle>
          <a:p>
            <a:endParaRPr/>
          </a:p>
        </p:txBody>
      </p:sp>
      <p:sp>
        <p:nvSpPr>
          <p:cNvPr id="1048965" name="Shape 65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905903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9" name="Shape 67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3254793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68" name="Shape 37"/>
          <p:cNvSpPr txBox="1">
            <a:spLocks noGrp="1"/>
          </p:cNvSpPr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</a:lvl1pPr>
            <a:lvl2pPr lvl="1">
              <a:spcBef>
                <a:spcPts val="0"/>
              </a:spcBef>
            </a:lvl2pPr>
            <a:lvl3pPr lvl="2">
              <a:spcBef>
                <a:spcPts val="0"/>
              </a:spcBef>
            </a:lvl3pPr>
            <a:lvl4pPr lvl="3">
              <a:spcBef>
                <a:spcPts val="0"/>
              </a:spcBef>
            </a:lvl4pPr>
            <a:lvl5pPr lvl="4">
              <a:spcBef>
                <a:spcPts val="0"/>
              </a:spcBef>
            </a:lvl5pPr>
            <a:lvl6pPr lvl="5">
              <a:spcBef>
                <a:spcPts val="0"/>
              </a:spcBef>
            </a:lvl6pPr>
            <a:lvl7pPr lvl="6">
              <a:spcBef>
                <a:spcPts val="0"/>
              </a:spcBef>
            </a:lvl7pPr>
            <a:lvl8pPr lvl="7">
              <a:spcBef>
                <a:spcPts val="0"/>
              </a:spcBef>
            </a:lvl8pPr>
            <a:lvl9pPr lvl="8">
              <a:spcBef>
                <a:spcPts val="0"/>
              </a:spcBef>
            </a:lvl9pPr>
          </a:lstStyle>
          <a:p>
            <a:endParaRPr/>
          </a:p>
        </p:txBody>
      </p:sp>
      <p:sp>
        <p:nvSpPr>
          <p:cNvPr id="1048969" name="Shape 38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28039678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35" name="Shape 56"/>
          <p:cNvCxnSpPr>
            <a:cxnSpLocks/>
          </p:cNvCxnSpPr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45736" name="Shape 57"/>
          <p:cNvCxnSpPr>
            <a:cxnSpLocks/>
          </p:cNvCxnSpPr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48966" name="Shape 58"/>
          <p:cNvSpPr txBox="1">
            <a:spLocks noGrp="1"/>
          </p:cNvSpPr>
          <p:nvPr>
            <p:ph type="body" idx="1"/>
          </p:nvPr>
        </p:nvSpPr>
        <p:spPr>
          <a:xfrm>
            <a:off x="328017" y="4226025"/>
            <a:ext cx="8388600" cy="3936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1pPr>
          </a:lstStyle>
          <a:p>
            <a:endParaRPr/>
          </a:p>
        </p:txBody>
      </p:sp>
      <p:sp>
        <p:nvSpPr>
          <p:cNvPr id="1048967" name="Shape 59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2275972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33" name="Shape 61"/>
          <p:cNvCxnSpPr>
            <a:cxnSpLocks/>
          </p:cNvCxnSpPr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45734" name="Shape 62"/>
          <p:cNvCxnSpPr>
            <a:cxnSpLocks/>
          </p:cNvCxnSpPr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48963" name="Shape 63"/>
          <p:cNvSpPr txBox="1">
            <a:spLocks noGrp="1"/>
          </p:cNvSpPr>
          <p:nvPr>
            <p:ph type="title"/>
          </p:nvPr>
        </p:nvSpPr>
        <p:spPr>
          <a:xfrm>
            <a:off x="853950" y="1304850"/>
            <a:ext cx="7436100" cy="15384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048964" name="Shape 64"/>
          <p:cNvSpPr txBox="1">
            <a:spLocks noGrp="1"/>
          </p:cNvSpPr>
          <p:nvPr>
            <p:ph type="body" idx="1"/>
          </p:nvPr>
        </p:nvSpPr>
        <p:spPr>
          <a:xfrm>
            <a:off x="853950" y="2919450"/>
            <a:ext cx="7436100" cy="1071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</a:lvl1pPr>
            <a:lvl2pPr lvl="1" algn="ctr">
              <a:spcBef>
                <a:spcPts val="0"/>
              </a:spcBef>
            </a:lvl2pPr>
            <a:lvl3pPr lvl="2" algn="ctr">
              <a:spcBef>
                <a:spcPts val="0"/>
              </a:spcBef>
            </a:lvl3pPr>
            <a:lvl4pPr lvl="3" algn="ctr">
              <a:spcBef>
                <a:spcPts val="0"/>
              </a:spcBef>
            </a:lvl4pPr>
            <a:lvl5pPr lvl="4" algn="ctr">
              <a:spcBef>
                <a:spcPts val="0"/>
              </a:spcBef>
            </a:lvl5pPr>
            <a:lvl6pPr lvl="5" algn="ctr">
              <a:spcBef>
                <a:spcPts val="0"/>
              </a:spcBef>
            </a:lvl6pPr>
            <a:lvl7pPr lvl="6" algn="ctr">
              <a:spcBef>
                <a:spcPts val="0"/>
              </a:spcBef>
            </a:lvl7pPr>
            <a:lvl8pPr lvl="7" algn="ctr">
              <a:spcBef>
                <a:spcPts val="0"/>
              </a:spcBef>
            </a:lvl8pPr>
            <a:lvl9pPr lvl="8" algn="ctr">
              <a:spcBef>
                <a:spcPts val="0"/>
              </a:spcBef>
            </a:lvl9pPr>
          </a:lstStyle>
          <a:p>
            <a:endParaRPr/>
          </a:p>
        </p:txBody>
      </p:sp>
      <p:sp>
        <p:nvSpPr>
          <p:cNvPr id="1048965" name="Shape 65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9684991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9" name="Shape 67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18523488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68" name="Shape 37"/>
          <p:cNvSpPr txBox="1">
            <a:spLocks noGrp="1"/>
          </p:cNvSpPr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</a:lvl1pPr>
            <a:lvl2pPr lvl="1">
              <a:spcBef>
                <a:spcPts val="0"/>
              </a:spcBef>
            </a:lvl2pPr>
            <a:lvl3pPr lvl="2">
              <a:spcBef>
                <a:spcPts val="0"/>
              </a:spcBef>
            </a:lvl3pPr>
            <a:lvl4pPr lvl="3">
              <a:spcBef>
                <a:spcPts val="0"/>
              </a:spcBef>
            </a:lvl4pPr>
            <a:lvl5pPr lvl="4">
              <a:spcBef>
                <a:spcPts val="0"/>
              </a:spcBef>
            </a:lvl5pPr>
            <a:lvl6pPr lvl="5">
              <a:spcBef>
                <a:spcPts val="0"/>
              </a:spcBef>
            </a:lvl6pPr>
            <a:lvl7pPr lvl="6">
              <a:spcBef>
                <a:spcPts val="0"/>
              </a:spcBef>
            </a:lvl7pPr>
            <a:lvl8pPr lvl="7">
              <a:spcBef>
                <a:spcPts val="0"/>
              </a:spcBef>
            </a:lvl8pPr>
            <a:lvl9pPr lvl="8">
              <a:spcBef>
                <a:spcPts val="0"/>
              </a:spcBef>
            </a:lvl9pPr>
          </a:lstStyle>
          <a:p>
            <a:endParaRPr/>
          </a:p>
        </p:txBody>
      </p:sp>
      <p:sp>
        <p:nvSpPr>
          <p:cNvPr id="1048969" name="Shape 38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875180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33" name="Shape 61"/>
          <p:cNvCxnSpPr>
            <a:cxnSpLocks/>
          </p:cNvCxnSpPr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45734" name="Shape 62"/>
          <p:cNvCxnSpPr>
            <a:cxnSpLocks/>
          </p:cNvCxnSpPr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48963" name="Shape 63"/>
          <p:cNvSpPr txBox="1">
            <a:spLocks noGrp="1"/>
          </p:cNvSpPr>
          <p:nvPr>
            <p:ph type="title"/>
          </p:nvPr>
        </p:nvSpPr>
        <p:spPr>
          <a:xfrm>
            <a:off x="853950" y="1304850"/>
            <a:ext cx="7436100" cy="15384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048964" name="Shape 64"/>
          <p:cNvSpPr txBox="1">
            <a:spLocks noGrp="1"/>
          </p:cNvSpPr>
          <p:nvPr>
            <p:ph type="body" idx="1"/>
          </p:nvPr>
        </p:nvSpPr>
        <p:spPr>
          <a:xfrm>
            <a:off x="853950" y="2919450"/>
            <a:ext cx="7436100" cy="1071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</a:lvl1pPr>
            <a:lvl2pPr lvl="1" algn="ctr">
              <a:spcBef>
                <a:spcPts val="0"/>
              </a:spcBef>
            </a:lvl2pPr>
            <a:lvl3pPr lvl="2" algn="ctr">
              <a:spcBef>
                <a:spcPts val="0"/>
              </a:spcBef>
            </a:lvl3pPr>
            <a:lvl4pPr lvl="3" algn="ctr">
              <a:spcBef>
                <a:spcPts val="0"/>
              </a:spcBef>
            </a:lvl4pPr>
            <a:lvl5pPr lvl="4" algn="ctr">
              <a:spcBef>
                <a:spcPts val="0"/>
              </a:spcBef>
            </a:lvl5pPr>
            <a:lvl6pPr lvl="5" algn="ctr">
              <a:spcBef>
                <a:spcPts val="0"/>
              </a:spcBef>
            </a:lvl6pPr>
            <a:lvl7pPr lvl="6" algn="ctr">
              <a:spcBef>
                <a:spcPts val="0"/>
              </a:spcBef>
            </a:lvl7pPr>
            <a:lvl8pPr lvl="7" algn="ctr">
              <a:spcBef>
                <a:spcPts val="0"/>
              </a:spcBef>
            </a:lvl8pPr>
            <a:lvl9pPr lvl="8" algn="ctr">
              <a:spcBef>
                <a:spcPts val="0"/>
              </a:spcBef>
            </a:lvl9pPr>
          </a:lstStyle>
          <a:p>
            <a:endParaRPr/>
          </a:p>
        </p:txBody>
      </p:sp>
      <p:sp>
        <p:nvSpPr>
          <p:cNvPr id="1048965" name="Shape 65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pPr lvl="0">
                <a:spcBef>
                  <a:spcPts val="0"/>
                </a:spcBef>
                <a:buNone/>
              </a:pPr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35" name="Shape 56"/>
          <p:cNvCxnSpPr>
            <a:cxnSpLocks/>
          </p:cNvCxnSpPr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45736" name="Shape 57"/>
          <p:cNvCxnSpPr>
            <a:cxnSpLocks/>
          </p:cNvCxnSpPr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48966" name="Shape 58"/>
          <p:cNvSpPr txBox="1">
            <a:spLocks noGrp="1"/>
          </p:cNvSpPr>
          <p:nvPr>
            <p:ph type="body" idx="1"/>
          </p:nvPr>
        </p:nvSpPr>
        <p:spPr>
          <a:xfrm>
            <a:off x="328017" y="4226025"/>
            <a:ext cx="8388600" cy="3936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1pPr>
          </a:lstStyle>
          <a:p>
            <a:endParaRPr/>
          </a:p>
        </p:txBody>
      </p:sp>
      <p:sp>
        <p:nvSpPr>
          <p:cNvPr id="1048967" name="Shape 59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52562709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33" name="Shape 61"/>
          <p:cNvCxnSpPr>
            <a:cxnSpLocks/>
          </p:cNvCxnSpPr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45734" name="Shape 62"/>
          <p:cNvCxnSpPr>
            <a:cxnSpLocks/>
          </p:cNvCxnSpPr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48963" name="Shape 63"/>
          <p:cNvSpPr txBox="1">
            <a:spLocks noGrp="1"/>
          </p:cNvSpPr>
          <p:nvPr>
            <p:ph type="title"/>
          </p:nvPr>
        </p:nvSpPr>
        <p:spPr>
          <a:xfrm>
            <a:off x="853950" y="1304850"/>
            <a:ext cx="7436100" cy="15384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048964" name="Shape 64"/>
          <p:cNvSpPr txBox="1">
            <a:spLocks noGrp="1"/>
          </p:cNvSpPr>
          <p:nvPr>
            <p:ph type="body" idx="1"/>
          </p:nvPr>
        </p:nvSpPr>
        <p:spPr>
          <a:xfrm>
            <a:off x="853950" y="2919450"/>
            <a:ext cx="7436100" cy="1071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</a:lvl1pPr>
            <a:lvl2pPr lvl="1" algn="ctr">
              <a:spcBef>
                <a:spcPts val="0"/>
              </a:spcBef>
            </a:lvl2pPr>
            <a:lvl3pPr lvl="2" algn="ctr">
              <a:spcBef>
                <a:spcPts val="0"/>
              </a:spcBef>
            </a:lvl3pPr>
            <a:lvl4pPr lvl="3" algn="ctr">
              <a:spcBef>
                <a:spcPts val="0"/>
              </a:spcBef>
            </a:lvl4pPr>
            <a:lvl5pPr lvl="4" algn="ctr">
              <a:spcBef>
                <a:spcPts val="0"/>
              </a:spcBef>
            </a:lvl5pPr>
            <a:lvl6pPr lvl="5" algn="ctr">
              <a:spcBef>
                <a:spcPts val="0"/>
              </a:spcBef>
            </a:lvl6pPr>
            <a:lvl7pPr lvl="6" algn="ctr">
              <a:spcBef>
                <a:spcPts val="0"/>
              </a:spcBef>
            </a:lvl7pPr>
            <a:lvl8pPr lvl="7" algn="ctr">
              <a:spcBef>
                <a:spcPts val="0"/>
              </a:spcBef>
            </a:lvl8pPr>
            <a:lvl9pPr lvl="8" algn="ctr">
              <a:spcBef>
                <a:spcPts val="0"/>
              </a:spcBef>
            </a:lvl9pPr>
          </a:lstStyle>
          <a:p>
            <a:endParaRPr/>
          </a:p>
        </p:txBody>
      </p:sp>
      <p:sp>
        <p:nvSpPr>
          <p:cNvPr id="1048965" name="Shape 65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9402670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9" name="Shape 67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969928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68" name="Shape 37"/>
          <p:cNvSpPr txBox="1">
            <a:spLocks noGrp="1"/>
          </p:cNvSpPr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</a:lvl1pPr>
            <a:lvl2pPr lvl="1">
              <a:spcBef>
                <a:spcPts val="0"/>
              </a:spcBef>
            </a:lvl2pPr>
            <a:lvl3pPr lvl="2">
              <a:spcBef>
                <a:spcPts val="0"/>
              </a:spcBef>
            </a:lvl3pPr>
            <a:lvl4pPr lvl="3">
              <a:spcBef>
                <a:spcPts val="0"/>
              </a:spcBef>
            </a:lvl4pPr>
            <a:lvl5pPr lvl="4">
              <a:spcBef>
                <a:spcPts val="0"/>
              </a:spcBef>
            </a:lvl5pPr>
            <a:lvl6pPr lvl="5">
              <a:spcBef>
                <a:spcPts val="0"/>
              </a:spcBef>
            </a:lvl6pPr>
            <a:lvl7pPr lvl="6">
              <a:spcBef>
                <a:spcPts val="0"/>
              </a:spcBef>
            </a:lvl7pPr>
            <a:lvl8pPr lvl="7">
              <a:spcBef>
                <a:spcPts val="0"/>
              </a:spcBef>
            </a:lvl8pPr>
            <a:lvl9pPr lvl="8">
              <a:spcBef>
                <a:spcPts val="0"/>
              </a:spcBef>
            </a:lvl9pPr>
          </a:lstStyle>
          <a:p>
            <a:endParaRPr/>
          </a:p>
        </p:txBody>
      </p:sp>
      <p:sp>
        <p:nvSpPr>
          <p:cNvPr id="1048969" name="Shape 38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96040290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35" name="Shape 56"/>
          <p:cNvCxnSpPr>
            <a:cxnSpLocks/>
          </p:cNvCxnSpPr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45736" name="Shape 57"/>
          <p:cNvCxnSpPr>
            <a:cxnSpLocks/>
          </p:cNvCxnSpPr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48966" name="Shape 58"/>
          <p:cNvSpPr txBox="1">
            <a:spLocks noGrp="1"/>
          </p:cNvSpPr>
          <p:nvPr>
            <p:ph type="body" idx="1"/>
          </p:nvPr>
        </p:nvSpPr>
        <p:spPr>
          <a:xfrm>
            <a:off x="328017" y="4226025"/>
            <a:ext cx="8388600" cy="3936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1pPr>
          </a:lstStyle>
          <a:p>
            <a:endParaRPr/>
          </a:p>
        </p:txBody>
      </p:sp>
      <p:sp>
        <p:nvSpPr>
          <p:cNvPr id="1048967" name="Shape 59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2802237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33" name="Shape 61"/>
          <p:cNvCxnSpPr>
            <a:cxnSpLocks/>
          </p:cNvCxnSpPr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45734" name="Shape 62"/>
          <p:cNvCxnSpPr>
            <a:cxnSpLocks/>
          </p:cNvCxnSpPr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48963" name="Shape 63"/>
          <p:cNvSpPr txBox="1">
            <a:spLocks noGrp="1"/>
          </p:cNvSpPr>
          <p:nvPr>
            <p:ph type="title"/>
          </p:nvPr>
        </p:nvSpPr>
        <p:spPr>
          <a:xfrm>
            <a:off x="853950" y="1304850"/>
            <a:ext cx="7436100" cy="15384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048964" name="Shape 64"/>
          <p:cNvSpPr txBox="1">
            <a:spLocks noGrp="1"/>
          </p:cNvSpPr>
          <p:nvPr>
            <p:ph type="body" idx="1"/>
          </p:nvPr>
        </p:nvSpPr>
        <p:spPr>
          <a:xfrm>
            <a:off x="853950" y="2919450"/>
            <a:ext cx="7436100" cy="1071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</a:lvl1pPr>
            <a:lvl2pPr lvl="1" algn="ctr">
              <a:spcBef>
                <a:spcPts val="0"/>
              </a:spcBef>
            </a:lvl2pPr>
            <a:lvl3pPr lvl="2" algn="ctr">
              <a:spcBef>
                <a:spcPts val="0"/>
              </a:spcBef>
            </a:lvl3pPr>
            <a:lvl4pPr lvl="3" algn="ctr">
              <a:spcBef>
                <a:spcPts val="0"/>
              </a:spcBef>
            </a:lvl4pPr>
            <a:lvl5pPr lvl="4" algn="ctr">
              <a:spcBef>
                <a:spcPts val="0"/>
              </a:spcBef>
            </a:lvl5pPr>
            <a:lvl6pPr lvl="5" algn="ctr">
              <a:spcBef>
                <a:spcPts val="0"/>
              </a:spcBef>
            </a:lvl6pPr>
            <a:lvl7pPr lvl="6" algn="ctr">
              <a:spcBef>
                <a:spcPts val="0"/>
              </a:spcBef>
            </a:lvl7pPr>
            <a:lvl8pPr lvl="7" algn="ctr">
              <a:spcBef>
                <a:spcPts val="0"/>
              </a:spcBef>
            </a:lvl8pPr>
            <a:lvl9pPr lvl="8" algn="ctr">
              <a:spcBef>
                <a:spcPts val="0"/>
              </a:spcBef>
            </a:lvl9pPr>
          </a:lstStyle>
          <a:p>
            <a:endParaRPr/>
          </a:p>
        </p:txBody>
      </p:sp>
      <p:sp>
        <p:nvSpPr>
          <p:cNvPr id="1048965" name="Shape 65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0119012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9" name="Shape 67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19937960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68" name="Shape 37"/>
          <p:cNvSpPr txBox="1">
            <a:spLocks noGrp="1"/>
          </p:cNvSpPr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</a:lvl1pPr>
            <a:lvl2pPr lvl="1">
              <a:spcBef>
                <a:spcPts val="0"/>
              </a:spcBef>
            </a:lvl2pPr>
            <a:lvl3pPr lvl="2">
              <a:spcBef>
                <a:spcPts val="0"/>
              </a:spcBef>
            </a:lvl3pPr>
            <a:lvl4pPr lvl="3">
              <a:spcBef>
                <a:spcPts val="0"/>
              </a:spcBef>
            </a:lvl4pPr>
            <a:lvl5pPr lvl="4">
              <a:spcBef>
                <a:spcPts val="0"/>
              </a:spcBef>
            </a:lvl5pPr>
            <a:lvl6pPr lvl="5">
              <a:spcBef>
                <a:spcPts val="0"/>
              </a:spcBef>
            </a:lvl6pPr>
            <a:lvl7pPr lvl="6">
              <a:spcBef>
                <a:spcPts val="0"/>
              </a:spcBef>
            </a:lvl7pPr>
            <a:lvl8pPr lvl="7">
              <a:spcBef>
                <a:spcPts val="0"/>
              </a:spcBef>
            </a:lvl8pPr>
            <a:lvl9pPr lvl="8">
              <a:spcBef>
                <a:spcPts val="0"/>
              </a:spcBef>
            </a:lvl9pPr>
          </a:lstStyle>
          <a:p>
            <a:endParaRPr/>
          </a:p>
        </p:txBody>
      </p:sp>
      <p:sp>
        <p:nvSpPr>
          <p:cNvPr id="1048969" name="Shape 38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16132010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35" name="Shape 56"/>
          <p:cNvCxnSpPr>
            <a:cxnSpLocks/>
          </p:cNvCxnSpPr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45736" name="Shape 57"/>
          <p:cNvCxnSpPr>
            <a:cxnSpLocks/>
          </p:cNvCxnSpPr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48966" name="Shape 58"/>
          <p:cNvSpPr txBox="1">
            <a:spLocks noGrp="1"/>
          </p:cNvSpPr>
          <p:nvPr>
            <p:ph type="body" idx="1"/>
          </p:nvPr>
        </p:nvSpPr>
        <p:spPr>
          <a:xfrm>
            <a:off x="328017" y="4226025"/>
            <a:ext cx="8388600" cy="3936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1pPr>
          </a:lstStyle>
          <a:p>
            <a:endParaRPr/>
          </a:p>
        </p:txBody>
      </p:sp>
      <p:sp>
        <p:nvSpPr>
          <p:cNvPr id="1048967" name="Shape 59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0840091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33" name="Shape 61"/>
          <p:cNvCxnSpPr>
            <a:cxnSpLocks/>
          </p:cNvCxnSpPr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45734" name="Shape 62"/>
          <p:cNvCxnSpPr>
            <a:cxnSpLocks/>
          </p:cNvCxnSpPr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48963" name="Shape 63"/>
          <p:cNvSpPr txBox="1">
            <a:spLocks noGrp="1"/>
          </p:cNvSpPr>
          <p:nvPr>
            <p:ph type="title"/>
          </p:nvPr>
        </p:nvSpPr>
        <p:spPr>
          <a:xfrm>
            <a:off x="853950" y="1304850"/>
            <a:ext cx="7436100" cy="15384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048964" name="Shape 64"/>
          <p:cNvSpPr txBox="1">
            <a:spLocks noGrp="1"/>
          </p:cNvSpPr>
          <p:nvPr>
            <p:ph type="body" idx="1"/>
          </p:nvPr>
        </p:nvSpPr>
        <p:spPr>
          <a:xfrm>
            <a:off x="853950" y="2919450"/>
            <a:ext cx="7436100" cy="1071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</a:lvl1pPr>
            <a:lvl2pPr lvl="1" algn="ctr">
              <a:spcBef>
                <a:spcPts val="0"/>
              </a:spcBef>
            </a:lvl2pPr>
            <a:lvl3pPr lvl="2" algn="ctr">
              <a:spcBef>
                <a:spcPts val="0"/>
              </a:spcBef>
            </a:lvl3pPr>
            <a:lvl4pPr lvl="3" algn="ctr">
              <a:spcBef>
                <a:spcPts val="0"/>
              </a:spcBef>
            </a:lvl4pPr>
            <a:lvl5pPr lvl="4" algn="ctr">
              <a:spcBef>
                <a:spcPts val="0"/>
              </a:spcBef>
            </a:lvl5pPr>
            <a:lvl6pPr lvl="5" algn="ctr">
              <a:spcBef>
                <a:spcPts val="0"/>
              </a:spcBef>
            </a:lvl6pPr>
            <a:lvl7pPr lvl="6" algn="ctr">
              <a:spcBef>
                <a:spcPts val="0"/>
              </a:spcBef>
            </a:lvl7pPr>
            <a:lvl8pPr lvl="7" algn="ctr">
              <a:spcBef>
                <a:spcPts val="0"/>
              </a:spcBef>
            </a:lvl8pPr>
            <a:lvl9pPr lvl="8" algn="ctr">
              <a:spcBef>
                <a:spcPts val="0"/>
              </a:spcBef>
            </a:lvl9pPr>
          </a:lstStyle>
          <a:p>
            <a:endParaRPr/>
          </a:p>
        </p:txBody>
      </p:sp>
      <p:sp>
        <p:nvSpPr>
          <p:cNvPr id="1048965" name="Shape 65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646079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9" name="Shape 67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pPr lvl="0">
                <a:spcBef>
                  <a:spcPts val="0"/>
                </a:spcBef>
                <a:buNone/>
              </a:pPr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9" name="Shape 67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0626842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68" name="Shape 37"/>
          <p:cNvSpPr txBox="1">
            <a:spLocks noGrp="1"/>
          </p:cNvSpPr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</a:lvl1pPr>
            <a:lvl2pPr lvl="1">
              <a:spcBef>
                <a:spcPts val="0"/>
              </a:spcBef>
            </a:lvl2pPr>
            <a:lvl3pPr lvl="2">
              <a:spcBef>
                <a:spcPts val="0"/>
              </a:spcBef>
            </a:lvl3pPr>
            <a:lvl4pPr lvl="3">
              <a:spcBef>
                <a:spcPts val="0"/>
              </a:spcBef>
            </a:lvl4pPr>
            <a:lvl5pPr lvl="4">
              <a:spcBef>
                <a:spcPts val="0"/>
              </a:spcBef>
            </a:lvl5pPr>
            <a:lvl6pPr lvl="5">
              <a:spcBef>
                <a:spcPts val="0"/>
              </a:spcBef>
            </a:lvl6pPr>
            <a:lvl7pPr lvl="6">
              <a:spcBef>
                <a:spcPts val="0"/>
              </a:spcBef>
            </a:lvl7pPr>
            <a:lvl8pPr lvl="7">
              <a:spcBef>
                <a:spcPts val="0"/>
              </a:spcBef>
            </a:lvl8pPr>
            <a:lvl9pPr lvl="8">
              <a:spcBef>
                <a:spcPts val="0"/>
              </a:spcBef>
            </a:lvl9pPr>
          </a:lstStyle>
          <a:p>
            <a:endParaRPr/>
          </a:p>
        </p:txBody>
      </p:sp>
      <p:sp>
        <p:nvSpPr>
          <p:cNvPr id="1048969" name="Shape 38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21854609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35" name="Shape 56"/>
          <p:cNvCxnSpPr>
            <a:cxnSpLocks/>
          </p:cNvCxnSpPr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45736" name="Shape 57"/>
          <p:cNvCxnSpPr>
            <a:cxnSpLocks/>
          </p:cNvCxnSpPr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48966" name="Shape 58"/>
          <p:cNvSpPr txBox="1">
            <a:spLocks noGrp="1"/>
          </p:cNvSpPr>
          <p:nvPr>
            <p:ph type="body" idx="1"/>
          </p:nvPr>
        </p:nvSpPr>
        <p:spPr>
          <a:xfrm>
            <a:off x="328017" y="4226025"/>
            <a:ext cx="8388600" cy="3936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1pPr>
          </a:lstStyle>
          <a:p>
            <a:endParaRPr/>
          </a:p>
        </p:txBody>
      </p:sp>
      <p:sp>
        <p:nvSpPr>
          <p:cNvPr id="1048967" name="Shape 59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80471422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33" name="Shape 61"/>
          <p:cNvCxnSpPr>
            <a:cxnSpLocks/>
          </p:cNvCxnSpPr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45734" name="Shape 62"/>
          <p:cNvCxnSpPr>
            <a:cxnSpLocks/>
          </p:cNvCxnSpPr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48963" name="Shape 63"/>
          <p:cNvSpPr txBox="1">
            <a:spLocks noGrp="1"/>
          </p:cNvSpPr>
          <p:nvPr>
            <p:ph type="title"/>
          </p:nvPr>
        </p:nvSpPr>
        <p:spPr>
          <a:xfrm>
            <a:off x="853950" y="1304850"/>
            <a:ext cx="7436100" cy="15384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048964" name="Shape 64"/>
          <p:cNvSpPr txBox="1">
            <a:spLocks noGrp="1"/>
          </p:cNvSpPr>
          <p:nvPr>
            <p:ph type="body" idx="1"/>
          </p:nvPr>
        </p:nvSpPr>
        <p:spPr>
          <a:xfrm>
            <a:off x="853950" y="2919450"/>
            <a:ext cx="7436100" cy="1071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</a:lvl1pPr>
            <a:lvl2pPr lvl="1" algn="ctr">
              <a:spcBef>
                <a:spcPts val="0"/>
              </a:spcBef>
            </a:lvl2pPr>
            <a:lvl3pPr lvl="2" algn="ctr">
              <a:spcBef>
                <a:spcPts val="0"/>
              </a:spcBef>
            </a:lvl3pPr>
            <a:lvl4pPr lvl="3" algn="ctr">
              <a:spcBef>
                <a:spcPts val="0"/>
              </a:spcBef>
            </a:lvl4pPr>
            <a:lvl5pPr lvl="4" algn="ctr">
              <a:spcBef>
                <a:spcPts val="0"/>
              </a:spcBef>
            </a:lvl5pPr>
            <a:lvl6pPr lvl="5" algn="ctr">
              <a:spcBef>
                <a:spcPts val="0"/>
              </a:spcBef>
            </a:lvl6pPr>
            <a:lvl7pPr lvl="6" algn="ctr">
              <a:spcBef>
                <a:spcPts val="0"/>
              </a:spcBef>
            </a:lvl7pPr>
            <a:lvl8pPr lvl="7" algn="ctr">
              <a:spcBef>
                <a:spcPts val="0"/>
              </a:spcBef>
            </a:lvl8pPr>
            <a:lvl9pPr lvl="8" algn="ctr">
              <a:spcBef>
                <a:spcPts val="0"/>
              </a:spcBef>
            </a:lvl9pPr>
          </a:lstStyle>
          <a:p>
            <a:endParaRPr/>
          </a:p>
        </p:txBody>
      </p:sp>
      <p:sp>
        <p:nvSpPr>
          <p:cNvPr id="1048965" name="Shape 65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24484999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9" name="Shape 67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64002942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68" name="Shape 37"/>
          <p:cNvSpPr txBox="1">
            <a:spLocks noGrp="1"/>
          </p:cNvSpPr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</a:lvl1pPr>
            <a:lvl2pPr lvl="1">
              <a:spcBef>
                <a:spcPts val="0"/>
              </a:spcBef>
            </a:lvl2pPr>
            <a:lvl3pPr lvl="2">
              <a:spcBef>
                <a:spcPts val="0"/>
              </a:spcBef>
            </a:lvl3pPr>
            <a:lvl4pPr lvl="3">
              <a:spcBef>
                <a:spcPts val="0"/>
              </a:spcBef>
            </a:lvl4pPr>
            <a:lvl5pPr lvl="4">
              <a:spcBef>
                <a:spcPts val="0"/>
              </a:spcBef>
            </a:lvl5pPr>
            <a:lvl6pPr lvl="5">
              <a:spcBef>
                <a:spcPts val="0"/>
              </a:spcBef>
            </a:lvl6pPr>
            <a:lvl7pPr lvl="6">
              <a:spcBef>
                <a:spcPts val="0"/>
              </a:spcBef>
            </a:lvl7pPr>
            <a:lvl8pPr lvl="7">
              <a:spcBef>
                <a:spcPts val="0"/>
              </a:spcBef>
            </a:lvl8pPr>
            <a:lvl9pPr lvl="8">
              <a:spcBef>
                <a:spcPts val="0"/>
              </a:spcBef>
            </a:lvl9pPr>
          </a:lstStyle>
          <a:p>
            <a:endParaRPr/>
          </a:p>
        </p:txBody>
      </p:sp>
      <p:sp>
        <p:nvSpPr>
          <p:cNvPr id="1048969" name="Shape 38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26702423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35" name="Shape 56"/>
          <p:cNvCxnSpPr>
            <a:cxnSpLocks/>
          </p:cNvCxnSpPr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45736" name="Shape 57"/>
          <p:cNvCxnSpPr>
            <a:cxnSpLocks/>
          </p:cNvCxnSpPr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48966" name="Shape 58"/>
          <p:cNvSpPr txBox="1">
            <a:spLocks noGrp="1"/>
          </p:cNvSpPr>
          <p:nvPr>
            <p:ph type="body" idx="1"/>
          </p:nvPr>
        </p:nvSpPr>
        <p:spPr>
          <a:xfrm>
            <a:off x="328017" y="4226025"/>
            <a:ext cx="8388600" cy="3936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1pPr>
          </a:lstStyle>
          <a:p>
            <a:endParaRPr/>
          </a:p>
        </p:txBody>
      </p:sp>
      <p:sp>
        <p:nvSpPr>
          <p:cNvPr id="1048967" name="Shape 59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10929143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33" name="Shape 61"/>
          <p:cNvCxnSpPr>
            <a:cxnSpLocks/>
          </p:cNvCxnSpPr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45734" name="Shape 62"/>
          <p:cNvCxnSpPr>
            <a:cxnSpLocks/>
          </p:cNvCxnSpPr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48963" name="Shape 63"/>
          <p:cNvSpPr txBox="1">
            <a:spLocks noGrp="1"/>
          </p:cNvSpPr>
          <p:nvPr>
            <p:ph type="title"/>
          </p:nvPr>
        </p:nvSpPr>
        <p:spPr>
          <a:xfrm>
            <a:off x="853950" y="1304850"/>
            <a:ext cx="7436100" cy="15384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048964" name="Shape 64"/>
          <p:cNvSpPr txBox="1">
            <a:spLocks noGrp="1"/>
          </p:cNvSpPr>
          <p:nvPr>
            <p:ph type="body" idx="1"/>
          </p:nvPr>
        </p:nvSpPr>
        <p:spPr>
          <a:xfrm>
            <a:off x="853950" y="2919450"/>
            <a:ext cx="7436100" cy="1071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</a:lvl1pPr>
            <a:lvl2pPr lvl="1" algn="ctr">
              <a:spcBef>
                <a:spcPts val="0"/>
              </a:spcBef>
            </a:lvl2pPr>
            <a:lvl3pPr lvl="2" algn="ctr">
              <a:spcBef>
                <a:spcPts val="0"/>
              </a:spcBef>
            </a:lvl3pPr>
            <a:lvl4pPr lvl="3" algn="ctr">
              <a:spcBef>
                <a:spcPts val="0"/>
              </a:spcBef>
            </a:lvl4pPr>
            <a:lvl5pPr lvl="4" algn="ctr">
              <a:spcBef>
                <a:spcPts val="0"/>
              </a:spcBef>
            </a:lvl5pPr>
            <a:lvl6pPr lvl="5" algn="ctr">
              <a:spcBef>
                <a:spcPts val="0"/>
              </a:spcBef>
            </a:lvl6pPr>
            <a:lvl7pPr lvl="6" algn="ctr">
              <a:spcBef>
                <a:spcPts val="0"/>
              </a:spcBef>
            </a:lvl7pPr>
            <a:lvl8pPr lvl="7" algn="ctr">
              <a:spcBef>
                <a:spcPts val="0"/>
              </a:spcBef>
            </a:lvl8pPr>
            <a:lvl9pPr lvl="8" algn="ctr">
              <a:spcBef>
                <a:spcPts val="0"/>
              </a:spcBef>
            </a:lvl9pPr>
          </a:lstStyle>
          <a:p>
            <a:endParaRPr/>
          </a:p>
        </p:txBody>
      </p:sp>
      <p:sp>
        <p:nvSpPr>
          <p:cNvPr id="1048965" name="Shape 65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46604608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9" name="Shape 67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728980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68" name="Shape 37"/>
          <p:cNvSpPr txBox="1">
            <a:spLocks noGrp="1"/>
          </p:cNvSpPr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</a:lvl1pPr>
            <a:lvl2pPr lvl="1">
              <a:spcBef>
                <a:spcPts val="0"/>
              </a:spcBef>
            </a:lvl2pPr>
            <a:lvl3pPr lvl="2">
              <a:spcBef>
                <a:spcPts val="0"/>
              </a:spcBef>
            </a:lvl3pPr>
            <a:lvl4pPr lvl="3">
              <a:spcBef>
                <a:spcPts val="0"/>
              </a:spcBef>
            </a:lvl4pPr>
            <a:lvl5pPr lvl="4">
              <a:spcBef>
                <a:spcPts val="0"/>
              </a:spcBef>
            </a:lvl5pPr>
            <a:lvl6pPr lvl="5">
              <a:spcBef>
                <a:spcPts val="0"/>
              </a:spcBef>
            </a:lvl6pPr>
            <a:lvl7pPr lvl="6">
              <a:spcBef>
                <a:spcPts val="0"/>
              </a:spcBef>
            </a:lvl7pPr>
            <a:lvl8pPr lvl="7">
              <a:spcBef>
                <a:spcPts val="0"/>
              </a:spcBef>
            </a:lvl8pPr>
            <a:lvl9pPr lvl="8">
              <a:spcBef>
                <a:spcPts val="0"/>
              </a:spcBef>
            </a:lvl9pPr>
          </a:lstStyle>
          <a:p>
            <a:endParaRPr/>
          </a:p>
        </p:txBody>
      </p:sp>
      <p:sp>
        <p:nvSpPr>
          <p:cNvPr id="1048969" name="Shape 38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8492506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35" name="Shape 56"/>
          <p:cNvCxnSpPr>
            <a:cxnSpLocks/>
          </p:cNvCxnSpPr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45736" name="Shape 57"/>
          <p:cNvCxnSpPr>
            <a:cxnSpLocks/>
          </p:cNvCxnSpPr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48966" name="Shape 58"/>
          <p:cNvSpPr txBox="1">
            <a:spLocks noGrp="1"/>
          </p:cNvSpPr>
          <p:nvPr>
            <p:ph type="body" idx="1"/>
          </p:nvPr>
        </p:nvSpPr>
        <p:spPr>
          <a:xfrm>
            <a:off x="328017" y="4226025"/>
            <a:ext cx="8388600" cy="3936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lvl1pPr>
          </a:lstStyle>
          <a:p>
            <a:endParaRPr/>
          </a:p>
        </p:txBody>
      </p:sp>
      <p:sp>
        <p:nvSpPr>
          <p:cNvPr id="1048967" name="Shape 59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276925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33" name="Shape 61"/>
          <p:cNvCxnSpPr>
            <a:cxnSpLocks/>
          </p:cNvCxnSpPr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45734" name="Shape 62"/>
          <p:cNvCxnSpPr>
            <a:cxnSpLocks/>
          </p:cNvCxnSpPr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48963" name="Shape 63"/>
          <p:cNvSpPr txBox="1">
            <a:spLocks noGrp="1"/>
          </p:cNvSpPr>
          <p:nvPr>
            <p:ph type="title"/>
          </p:nvPr>
        </p:nvSpPr>
        <p:spPr>
          <a:xfrm>
            <a:off x="853950" y="1304850"/>
            <a:ext cx="7436100" cy="15384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buClr>
                <a:schemeClr val="dk1"/>
              </a:buClr>
              <a:buSzPct val="100000"/>
              <a:buFont typeface="Lato"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048964" name="Shape 64"/>
          <p:cNvSpPr txBox="1">
            <a:spLocks noGrp="1"/>
          </p:cNvSpPr>
          <p:nvPr>
            <p:ph type="body" idx="1"/>
          </p:nvPr>
        </p:nvSpPr>
        <p:spPr>
          <a:xfrm>
            <a:off x="853950" y="2919450"/>
            <a:ext cx="7436100" cy="1071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</a:lvl1pPr>
            <a:lvl2pPr lvl="1" algn="ctr">
              <a:spcBef>
                <a:spcPts val="0"/>
              </a:spcBef>
            </a:lvl2pPr>
            <a:lvl3pPr lvl="2" algn="ctr">
              <a:spcBef>
                <a:spcPts val="0"/>
              </a:spcBef>
            </a:lvl3pPr>
            <a:lvl4pPr lvl="3" algn="ctr">
              <a:spcBef>
                <a:spcPts val="0"/>
              </a:spcBef>
            </a:lvl4pPr>
            <a:lvl5pPr lvl="4" algn="ctr">
              <a:spcBef>
                <a:spcPts val="0"/>
              </a:spcBef>
            </a:lvl5pPr>
            <a:lvl6pPr lvl="5" algn="ctr">
              <a:spcBef>
                <a:spcPts val="0"/>
              </a:spcBef>
            </a:lvl6pPr>
            <a:lvl7pPr lvl="6" algn="ctr">
              <a:spcBef>
                <a:spcPts val="0"/>
              </a:spcBef>
            </a:lvl7pPr>
            <a:lvl8pPr lvl="7" algn="ctr">
              <a:spcBef>
                <a:spcPts val="0"/>
              </a:spcBef>
            </a:lvl8pPr>
            <a:lvl9pPr lvl="8" algn="ctr">
              <a:spcBef>
                <a:spcPts val="0"/>
              </a:spcBef>
            </a:lvl9pPr>
          </a:lstStyle>
          <a:p>
            <a:endParaRPr/>
          </a:p>
        </p:txBody>
      </p:sp>
      <p:sp>
        <p:nvSpPr>
          <p:cNvPr id="1048965" name="Shape 65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412348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9" name="Shape 67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835297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68" name="Shape 37"/>
          <p:cNvSpPr txBox="1">
            <a:spLocks noGrp="1"/>
          </p:cNvSpPr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</a:lvl1pPr>
            <a:lvl2pPr lvl="1">
              <a:spcBef>
                <a:spcPts val="0"/>
              </a:spcBef>
            </a:lvl2pPr>
            <a:lvl3pPr lvl="2">
              <a:spcBef>
                <a:spcPts val="0"/>
              </a:spcBef>
            </a:lvl3pPr>
            <a:lvl4pPr lvl="3">
              <a:spcBef>
                <a:spcPts val="0"/>
              </a:spcBef>
            </a:lvl4pPr>
            <a:lvl5pPr lvl="4">
              <a:spcBef>
                <a:spcPts val="0"/>
              </a:spcBef>
            </a:lvl5pPr>
            <a:lvl6pPr lvl="5">
              <a:spcBef>
                <a:spcPts val="0"/>
              </a:spcBef>
            </a:lvl6pPr>
            <a:lvl7pPr lvl="6">
              <a:spcBef>
                <a:spcPts val="0"/>
              </a:spcBef>
            </a:lvl7pPr>
            <a:lvl8pPr lvl="7">
              <a:spcBef>
                <a:spcPts val="0"/>
              </a:spcBef>
            </a:lvl8pPr>
            <a:lvl9pPr lvl="8">
              <a:spcBef>
                <a:spcPts val="0"/>
              </a:spcBef>
            </a:lvl9pPr>
          </a:lstStyle>
          <a:p>
            <a:endParaRPr/>
          </a:p>
        </p:txBody>
      </p:sp>
      <p:sp>
        <p:nvSpPr>
          <p:cNvPr id="1048969" name="Shape 38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506362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5" Type="http://schemas.openxmlformats.org/officeDocument/2006/relationships/theme" Target="../theme/theme10.xml"/><Relationship Id="rId4" Type="http://schemas.openxmlformats.org/officeDocument/2006/relationships/slideLayout" Target="../slideLayouts/slideLayout4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5" Type="http://schemas.openxmlformats.org/officeDocument/2006/relationships/theme" Target="../theme/theme11.xml"/><Relationship Id="rId4" Type="http://schemas.openxmlformats.org/officeDocument/2006/relationships/slideLayout" Target="../slideLayouts/slideLayout44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5" Type="http://schemas.openxmlformats.org/officeDocument/2006/relationships/theme" Target="../theme/theme12.xml"/><Relationship Id="rId4" Type="http://schemas.openxmlformats.org/officeDocument/2006/relationships/slideLayout" Target="../slideLayouts/slideLayout48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6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20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24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28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5" Type="http://schemas.openxmlformats.org/officeDocument/2006/relationships/theme" Target="../theme/theme8.xml"/><Relationship Id="rId4" Type="http://schemas.openxmlformats.org/officeDocument/2006/relationships/slideLayout" Target="../slideLayouts/slideLayout32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Shape 6"/>
          <p:cNvSpPr txBox="1">
            <a:spLocks noGrp="1"/>
          </p:cNvSpPr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048577" name="Shape 7"/>
          <p:cNvSpPr txBox="1">
            <a:spLocks noGrp="1"/>
          </p:cNvSpPr>
          <p:nvPr>
            <p:ph type="body" idx="1"/>
          </p:nvPr>
        </p:nvSpPr>
        <p:spPr>
          <a:xfrm>
            <a:off x="2410112" y="1595775"/>
            <a:ext cx="6321600" cy="3002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Font typeface="Lato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048578" name="Shape 8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pPr lvl="0" algn="r">
                <a:spcBef>
                  <a:spcPts val="0"/>
                </a:spcBef>
                <a:buNone/>
              </a:pPr>
              <a:t>‹#›</a:t>
            </a:fld>
            <a:endParaRPr lang="en" sz="10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Shape 6"/>
          <p:cNvSpPr txBox="1">
            <a:spLocks noGrp="1"/>
          </p:cNvSpPr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048577" name="Shape 7"/>
          <p:cNvSpPr txBox="1">
            <a:spLocks noGrp="1"/>
          </p:cNvSpPr>
          <p:nvPr>
            <p:ph type="body" idx="1"/>
          </p:nvPr>
        </p:nvSpPr>
        <p:spPr>
          <a:xfrm>
            <a:off x="2410112" y="1595775"/>
            <a:ext cx="6321600" cy="3002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Font typeface="Lato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048578" name="Shape 8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>
                <a:latin typeface="Lato"/>
                <a:ea typeface="Lato"/>
                <a:cs typeface="Lato"/>
                <a:sym typeface="Lato"/>
              </a:rPr>
              <a:pPr algn="r"/>
              <a:t>‹#›</a:t>
            </a:fld>
            <a:endParaRPr lang="en" sz="1000">
              <a:latin typeface="Lato"/>
              <a:ea typeface="Lato"/>
              <a:cs typeface="Lato"/>
              <a:sym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190417240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Shape 6"/>
          <p:cNvSpPr txBox="1">
            <a:spLocks noGrp="1"/>
          </p:cNvSpPr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048577" name="Shape 7"/>
          <p:cNvSpPr txBox="1">
            <a:spLocks noGrp="1"/>
          </p:cNvSpPr>
          <p:nvPr>
            <p:ph type="body" idx="1"/>
          </p:nvPr>
        </p:nvSpPr>
        <p:spPr>
          <a:xfrm>
            <a:off x="2410112" y="1595775"/>
            <a:ext cx="6321600" cy="3002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Font typeface="Lato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048578" name="Shape 8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>
                <a:latin typeface="Lato"/>
                <a:ea typeface="Lato"/>
                <a:cs typeface="Lato"/>
                <a:sym typeface="Lato"/>
              </a:rPr>
              <a:pPr algn="r"/>
              <a:t>‹#›</a:t>
            </a:fld>
            <a:endParaRPr lang="en" sz="1000">
              <a:latin typeface="Lato"/>
              <a:ea typeface="Lato"/>
              <a:cs typeface="Lato"/>
              <a:sym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286260208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Shape 6"/>
          <p:cNvSpPr txBox="1">
            <a:spLocks noGrp="1"/>
          </p:cNvSpPr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048577" name="Shape 7"/>
          <p:cNvSpPr txBox="1">
            <a:spLocks noGrp="1"/>
          </p:cNvSpPr>
          <p:nvPr>
            <p:ph type="body" idx="1"/>
          </p:nvPr>
        </p:nvSpPr>
        <p:spPr>
          <a:xfrm>
            <a:off x="2410112" y="1595775"/>
            <a:ext cx="6321600" cy="3002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Font typeface="Lato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048578" name="Shape 8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>
                <a:latin typeface="Lato"/>
                <a:ea typeface="Lato"/>
                <a:cs typeface="Lato"/>
                <a:sym typeface="Lato"/>
              </a:rPr>
              <a:pPr algn="r"/>
              <a:t>‹#›</a:t>
            </a:fld>
            <a:endParaRPr lang="en" sz="1000">
              <a:latin typeface="Lato"/>
              <a:ea typeface="Lato"/>
              <a:cs typeface="Lato"/>
              <a:sym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204418900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Shape 6"/>
          <p:cNvSpPr txBox="1">
            <a:spLocks noGrp="1"/>
          </p:cNvSpPr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048577" name="Shape 7"/>
          <p:cNvSpPr txBox="1">
            <a:spLocks noGrp="1"/>
          </p:cNvSpPr>
          <p:nvPr>
            <p:ph type="body" idx="1"/>
          </p:nvPr>
        </p:nvSpPr>
        <p:spPr>
          <a:xfrm>
            <a:off x="2410112" y="1595775"/>
            <a:ext cx="6321600" cy="3002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Font typeface="Lato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048578" name="Shape 8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>
                <a:latin typeface="Lato"/>
                <a:ea typeface="Lato"/>
                <a:cs typeface="Lato"/>
                <a:sym typeface="Lato"/>
              </a:rPr>
              <a:pPr algn="r"/>
              <a:t>‹#›</a:t>
            </a:fld>
            <a:endParaRPr lang="en" sz="1000">
              <a:latin typeface="Lato"/>
              <a:ea typeface="Lato"/>
              <a:cs typeface="Lato"/>
              <a:sym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117980509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Shape 6"/>
          <p:cNvSpPr txBox="1">
            <a:spLocks noGrp="1"/>
          </p:cNvSpPr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048577" name="Shape 7"/>
          <p:cNvSpPr txBox="1">
            <a:spLocks noGrp="1"/>
          </p:cNvSpPr>
          <p:nvPr>
            <p:ph type="body" idx="1"/>
          </p:nvPr>
        </p:nvSpPr>
        <p:spPr>
          <a:xfrm>
            <a:off x="2410112" y="1595775"/>
            <a:ext cx="6321600" cy="3002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Font typeface="Lato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048578" name="Shape 8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>
                <a:latin typeface="Lato"/>
                <a:ea typeface="Lato"/>
                <a:cs typeface="Lato"/>
                <a:sym typeface="Lato"/>
              </a:rPr>
              <a:pPr algn="r"/>
              <a:t>‹#›</a:t>
            </a:fld>
            <a:endParaRPr lang="en" sz="1000">
              <a:latin typeface="Lato"/>
              <a:ea typeface="Lato"/>
              <a:cs typeface="Lato"/>
              <a:sym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48650969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Shape 6"/>
          <p:cNvSpPr txBox="1">
            <a:spLocks noGrp="1"/>
          </p:cNvSpPr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048577" name="Shape 7"/>
          <p:cNvSpPr txBox="1">
            <a:spLocks noGrp="1"/>
          </p:cNvSpPr>
          <p:nvPr>
            <p:ph type="body" idx="1"/>
          </p:nvPr>
        </p:nvSpPr>
        <p:spPr>
          <a:xfrm>
            <a:off x="2410112" y="1595775"/>
            <a:ext cx="6321600" cy="3002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Font typeface="Lato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048578" name="Shape 8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>
                <a:latin typeface="Lato"/>
                <a:ea typeface="Lato"/>
                <a:cs typeface="Lato"/>
                <a:sym typeface="Lato"/>
              </a:rPr>
              <a:pPr algn="r"/>
              <a:t>‹#›</a:t>
            </a:fld>
            <a:endParaRPr lang="en" sz="1000">
              <a:latin typeface="Lato"/>
              <a:ea typeface="Lato"/>
              <a:cs typeface="Lato"/>
              <a:sym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134282259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Shape 6"/>
          <p:cNvSpPr txBox="1">
            <a:spLocks noGrp="1"/>
          </p:cNvSpPr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048577" name="Shape 7"/>
          <p:cNvSpPr txBox="1">
            <a:spLocks noGrp="1"/>
          </p:cNvSpPr>
          <p:nvPr>
            <p:ph type="body" idx="1"/>
          </p:nvPr>
        </p:nvSpPr>
        <p:spPr>
          <a:xfrm>
            <a:off x="2410112" y="1595775"/>
            <a:ext cx="6321600" cy="3002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Font typeface="Lato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048578" name="Shape 8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>
                <a:latin typeface="Lato"/>
                <a:ea typeface="Lato"/>
                <a:cs typeface="Lato"/>
                <a:sym typeface="Lato"/>
              </a:rPr>
              <a:pPr algn="r"/>
              <a:t>‹#›</a:t>
            </a:fld>
            <a:endParaRPr lang="en" sz="1000">
              <a:latin typeface="Lato"/>
              <a:ea typeface="Lato"/>
              <a:cs typeface="Lato"/>
              <a:sym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10587199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Shape 6"/>
          <p:cNvSpPr txBox="1">
            <a:spLocks noGrp="1"/>
          </p:cNvSpPr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048577" name="Shape 7"/>
          <p:cNvSpPr txBox="1">
            <a:spLocks noGrp="1"/>
          </p:cNvSpPr>
          <p:nvPr>
            <p:ph type="body" idx="1"/>
          </p:nvPr>
        </p:nvSpPr>
        <p:spPr>
          <a:xfrm>
            <a:off x="2410112" y="1595775"/>
            <a:ext cx="6321600" cy="3002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Font typeface="Lato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048578" name="Shape 8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>
                <a:latin typeface="Lato"/>
                <a:ea typeface="Lato"/>
                <a:cs typeface="Lato"/>
                <a:sym typeface="Lato"/>
              </a:rPr>
              <a:pPr algn="r"/>
              <a:t>‹#›</a:t>
            </a:fld>
            <a:endParaRPr lang="en" sz="1000">
              <a:latin typeface="Lato"/>
              <a:ea typeface="Lato"/>
              <a:cs typeface="Lato"/>
              <a:sym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129587391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Shape 6"/>
          <p:cNvSpPr txBox="1">
            <a:spLocks noGrp="1"/>
          </p:cNvSpPr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048577" name="Shape 7"/>
          <p:cNvSpPr txBox="1">
            <a:spLocks noGrp="1"/>
          </p:cNvSpPr>
          <p:nvPr>
            <p:ph type="body" idx="1"/>
          </p:nvPr>
        </p:nvSpPr>
        <p:spPr>
          <a:xfrm>
            <a:off x="2410112" y="1595775"/>
            <a:ext cx="6321600" cy="3002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Font typeface="Lato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048578" name="Shape 8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>
                <a:latin typeface="Lato"/>
                <a:ea typeface="Lato"/>
                <a:cs typeface="Lato"/>
                <a:sym typeface="Lato"/>
              </a:rPr>
              <a:pPr algn="r"/>
              <a:t>‹#›</a:t>
            </a:fld>
            <a:endParaRPr lang="en" sz="1000">
              <a:latin typeface="Lato"/>
              <a:ea typeface="Lato"/>
              <a:cs typeface="Lato"/>
              <a:sym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279100362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Shape 6"/>
          <p:cNvSpPr txBox="1">
            <a:spLocks noGrp="1"/>
          </p:cNvSpPr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048577" name="Shape 7"/>
          <p:cNvSpPr txBox="1">
            <a:spLocks noGrp="1"/>
          </p:cNvSpPr>
          <p:nvPr>
            <p:ph type="body" idx="1"/>
          </p:nvPr>
        </p:nvSpPr>
        <p:spPr>
          <a:xfrm>
            <a:off x="2410112" y="1595775"/>
            <a:ext cx="6321600" cy="3002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Font typeface="Lato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048578" name="Shape 8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>
                <a:latin typeface="Lato"/>
                <a:ea typeface="Lato"/>
                <a:cs typeface="Lato"/>
                <a:sym typeface="Lato"/>
              </a:rPr>
              <a:pPr algn="r"/>
              <a:t>‹#›</a:t>
            </a:fld>
            <a:endParaRPr lang="en" sz="1000">
              <a:latin typeface="Lato"/>
              <a:ea typeface="Lato"/>
              <a:cs typeface="Lato"/>
              <a:sym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166189786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Shape 6"/>
          <p:cNvSpPr txBox="1">
            <a:spLocks noGrp="1"/>
          </p:cNvSpPr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buClr>
                <a:schemeClr val="dk2"/>
              </a:buClr>
              <a:buSzPct val="100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048577" name="Shape 7"/>
          <p:cNvSpPr txBox="1">
            <a:spLocks noGrp="1"/>
          </p:cNvSpPr>
          <p:nvPr>
            <p:ph type="body" idx="1"/>
          </p:nvPr>
        </p:nvSpPr>
        <p:spPr>
          <a:xfrm>
            <a:off x="2410112" y="1595775"/>
            <a:ext cx="6321600" cy="3002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Font typeface="Lato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048578" name="Shape 8"/>
          <p:cNvSpPr txBox="1">
            <a:spLocks noGrp="1"/>
          </p:cNvSpPr>
          <p:nvPr>
            <p:ph type="sldNum" idx="12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>
                <a:latin typeface="Lato"/>
                <a:ea typeface="Lato"/>
                <a:cs typeface="Lato"/>
                <a:sym typeface="Lato"/>
              </a:rPr>
              <a:pPr algn="r"/>
              <a:t>‹#›</a:t>
            </a:fld>
            <a:endParaRPr lang="en" sz="1000">
              <a:latin typeface="Lato"/>
              <a:ea typeface="Lato"/>
              <a:cs typeface="Lato"/>
              <a:sym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36445897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3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18" Type="http://schemas.openxmlformats.org/officeDocument/2006/relationships/image" Target="../media/image27.png"/><Relationship Id="rId3" Type="http://schemas.openxmlformats.org/officeDocument/2006/relationships/image" Target="../media/image14.jpe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" Type="http://schemas.openxmlformats.org/officeDocument/2006/relationships/notesSlide" Target="../notesSlides/notesSlide31.xml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hyperlink" Target="mailto:info@atr.gov.ru" TargetMode="External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19" Type="http://schemas.openxmlformats.org/officeDocument/2006/relationships/image" Target="../media/image28.png"/><Relationship Id="rId4" Type="http://schemas.openxmlformats.org/officeDocument/2006/relationships/image" Target="../media/image4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png"/><Relationship Id="rId5" Type="http://schemas.openxmlformats.org/officeDocument/2006/relationships/image" Target="../media/image4.png"/><Relationship Id="rId4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9.jpe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4.jpe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5" Type="http://schemas.openxmlformats.org/officeDocument/2006/relationships/image" Target="../media/image45.png"/><Relationship Id="rId10" Type="http://schemas.openxmlformats.org/officeDocument/2006/relationships/image" Target="../media/image50.png"/><Relationship Id="rId4" Type="http://schemas.openxmlformats.org/officeDocument/2006/relationships/image" Target="../media/image4.png"/><Relationship Id="rId9" Type="http://schemas.openxmlformats.org/officeDocument/2006/relationships/image" Target="../media/image4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4.png"/><Relationship Id="rId4" Type="http://schemas.openxmlformats.org/officeDocument/2006/relationships/image" Target="../media/image4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7" Type="http://schemas.openxmlformats.org/officeDocument/2006/relationships/hyperlink" Target="https://uslugi.mosreg.ru/" TargetMode="Externa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57.png"/><Relationship Id="rId5" Type="http://schemas.openxmlformats.org/officeDocument/2006/relationships/image" Target="../media/image33.png"/><Relationship Id="rId4" Type="http://schemas.openxmlformats.org/officeDocument/2006/relationships/image" Target="../media/image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7" Type="http://schemas.openxmlformats.org/officeDocument/2006/relationships/hyperlink" Target="https://uslugi.mosreg.ru/" TargetMode="External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57.png"/><Relationship Id="rId5" Type="http://schemas.openxmlformats.org/officeDocument/2006/relationships/image" Target="../media/image33.png"/><Relationship Id="rId4" Type="http://schemas.openxmlformats.org/officeDocument/2006/relationships/image" Target="../media/image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4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32.png"/><Relationship Id="rId5" Type="http://schemas.openxmlformats.org/officeDocument/2006/relationships/image" Target="../media/image33.png"/><Relationship Id="rId4" Type="http://schemas.openxmlformats.org/officeDocument/2006/relationships/image" Target="../media/image4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59.png"/><Relationship Id="rId5" Type="http://schemas.openxmlformats.org/officeDocument/2006/relationships/image" Target="../media/image32.png"/><Relationship Id="rId4" Type="http://schemas.openxmlformats.org/officeDocument/2006/relationships/image" Target="../media/image4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59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59.png"/><Relationship Id="rId4" Type="http://schemas.openxmlformats.org/officeDocument/2006/relationships/image" Target="../media/image4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40.xml"/><Relationship Id="rId6" Type="http://schemas.openxmlformats.org/officeDocument/2006/relationships/hyperlink" Target="http://economy.gov.ru/minec/press/news/2019022501" TargetMode="External"/><Relationship Id="rId5" Type="http://schemas.openxmlformats.org/officeDocument/2006/relationships/image" Target="../media/image32.png"/><Relationship Id="rId4" Type="http://schemas.openxmlformats.org/officeDocument/2006/relationships/image" Target="../media/image4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13" Type="http://schemas.openxmlformats.org/officeDocument/2006/relationships/image" Target="../media/image65.png"/><Relationship Id="rId3" Type="http://schemas.openxmlformats.org/officeDocument/2006/relationships/notesSlide" Target="../notesSlides/notesSlide62.xml"/><Relationship Id="rId7" Type="http://schemas.openxmlformats.org/officeDocument/2006/relationships/image" Target="../media/image61.png"/><Relationship Id="rId12" Type="http://schemas.openxmlformats.org/officeDocument/2006/relationships/image" Target="../media/image40.png"/><Relationship Id="rId2" Type="http://schemas.openxmlformats.org/officeDocument/2006/relationships/slideLayout" Target="../slideLayouts/slideLayout40.xml"/><Relationship Id="rId16" Type="http://schemas.openxmlformats.org/officeDocument/2006/relationships/image" Target="../media/image68.jpeg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60.png"/><Relationship Id="rId11" Type="http://schemas.openxmlformats.org/officeDocument/2006/relationships/image" Target="../media/image36.png"/><Relationship Id="rId5" Type="http://schemas.openxmlformats.org/officeDocument/2006/relationships/image" Target="../media/image4.png"/><Relationship Id="rId15" Type="http://schemas.openxmlformats.org/officeDocument/2006/relationships/image" Target="../media/image67.png"/><Relationship Id="rId10" Type="http://schemas.openxmlformats.org/officeDocument/2006/relationships/image" Target="../media/image64.png"/><Relationship Id="rId4" Type="http://schemas.openxmlformats.org/officeDocument/2006/relationships/image" Target="../media/image52.jpeg"/><Relationship Id="rId9" Type="http://schemas.openxmlformats.org/officeDocument/2006/relationships/image" Target="../media/image63.png"/><Relationship Id="rId14" Type="http://schemas.openxmlformats.org/officeDocument/2006/relationships/image" Target="../media/image66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3.xml"/><Relationship Id="rId2" Type="http://schemas.openxmlformats.org/officeDocument/2006/relationships/slideLayout" Target="../slideLayouts/slideLayout40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60.png"/><Relationship Id="rId5" Type="http://schemas.openxmlformats.org/officeDocument/2006/relationships/image" Target="../media/image4.png"/><Relationship Id="rId4" Type="http://schemas.openxmlformats.org/officeDocument/2006/relationships/image" Target="../media/image52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2" Type="http://schemas.openxmlformats.org/officeDocument/2006/relationships/slideLayout" Target="../slideLayouts/slideLayout40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60.png"/><Relationship Id="rId5" Type="http://schemas.openxmlformats.org/officeDocument/2006/relationships/image" Target="../media/image4.png"/><Relationship Id="rId4" Type="http://schemas.openxmlformats.org/officeDocument/2006/relationships/image" Target="../media/image52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0.png"/><Relationship Id="rId4" Type="http://schemas.openxmlformats.org/officeDocument/2006/relationships/image" Target="../media/image4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70.png"/><Relationship Id="rId4" Type="http://schemas.openxmlformats.org/officeDocument/2006/relationships/image" Target="../media/image4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70.png"/><Relationship Id="rId4" Type="http://schemas.openxmlformats.org/officeDocument/2006/relationships/image" Target="../media/image4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70.png"/><Relationship Id="rId4" Type="http://schemas.openxmlformats.org/officeDocument/2006/relationships/image" Target="../media/image4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70.png"/><Relationship Id="rId4" Type="http://schemas.openxmlformats.org/officeDocument/2006/relationships/image" Target="../media/image4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72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4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4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2" name="TextBox 1"/>
          <p:cNvSpPr txBox="1"/>
          <p:nvPr/>
        </p:nvSpPr>
        <p:spPr>
          <a:xfrm>
            <a:off x="395536" y="915566"/>
            <a:ext cx="504056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ПОДДЕРЖКА ПРОМЫШЛЕННОСТИ</a:t>
            </a:r>
          </a:p>
          <a:p>
            <a:r>
              <a:rPr lang="ru-RU" sz="18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МОСКОВСКОЙ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3992313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6" name="TextBox 1"/>
          <p:cNvSpPr txBox="1"/>
          <p:nvPr/>
        </p:nvSpPr>
        <p:spPr>
          <a:xfrm>
            <a:off x="611560" y="175741"/>
            <a:ext cx="4824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МИНПРОМТОРГ РОССИИ</a:t>
            </a:r>
            <a:endParaRPr lang="en-US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  <a:p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ПП РФ – Постановление Правительства Российской Федерации</a:t>
            </a:r>
          </a:p>
        </p:txBody>
      </p:sp>
      <p:pic>
        <p:nvPicPr>
          <p:cNvPr id="2097171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649" name="TextBox 3"/>
          <p:cNvSpPr txBox="1"/>
          <p:nvPr/>
        </p:nvSpPr>
        <p:spPr>
          <a:xfrm>
            <a:off x="86321" y="22465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2.7</a:t>
            </a:r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21" name="TextBox 9"/>
          <p:cNvSpPr txBox="1"/>
          <p:nvPr/>
        </p:nvSpPr>
        <p:spPr>
          <a:xfrm>
            <a:off x="165545" y="2361686"/>
            <a:ext cx="29523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1016</a:t>
            </a:r>
            <a:r>
              <a:rPr lang="ru-RU" sz="16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 </a:t>
            </a:r>
            <a:r>
              <a:rPr lang="ru-RU" sz="16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и </a:t>
            </a:r>
            <a:r>
              <a:rPr lang="ru-RU" sz="44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1017</a:t>
            </a:r>
            <a:endParaRPr lang="ru-RU" sz="4400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Прямоугольник 10"/>
          <p:cNvSpPr/>
          <p:nvPr/>
        </p:nvSpPr>
        <p:spPr>
          <a:xfrm>
            <a:off x="3483166" y="2464151"/>
            <a:ext cx="35283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ПП РФ от </a:t>
            </a:r>
            <a:r>
              <a:rPr lang="ru-RU" b="1" i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14.12.2010 №1016 </a:t>
            </a:r>
            <a:r>
              <a:rPr lang="ru-RU" b="1" i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и №</a:t>
            </a:r>
            <a:r>
              <a:rPr lang="ru-RU" b="1" i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1017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225885" y="4405134"/>
            <a:ext cx="5918115" cy="7848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Для участия принципал подает пакет документов в ФОИВ в сфере реализации проекта;</a:t>
            </a:r>
          </a:p>
          <a:p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ФОИВ проводит проверку </a:t>
            </a:r>
            <a:r>
              <a:rPr lang="ru-RU" sz="900" dirty="0"/>
              <a:t>в течение 15 рабочих дней со дня представления заявителем документов</a:t>
            </a: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и направляет свое заключения </a:t>
            </a:r>
            <a:r>
              <a:rPr lang="ru-RU" sz="900" dirty="0"/>
              <a:t>в межведомственную </a:t>
            </a:r>
            <a:r>
              <a:rPr lang="ru-RU" sz="900" dirty="0" smtClean="0"/>
              <a:t>комиссию</a:t>
            </a: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;</a:t>
            </a:r>
          </a:p>
          <a:p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Межведомственная комиссия </a:t>
            </a:r>
            <a:r>
              <a:rPr lang="ru-RU" sz="900" dirty="0"/>
              <a:t>в течение 15 рабочих дней со дня получения от ФОИВ документов</a:t>
            </a: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</a:t>
            </a: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принимает решение об отборе </a:t>
            </a: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проекта.</a:t>
            </a:r>
            <a:endParaRPr lang="ru-RU" sz="900" dirty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25885" y="2789307"/>
            <a:ext cx="5918115" cy="161582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Отбор инвестиционных проектов и принципалов для предоставления государственных гарантий Российской Федерации по кредитам либо облигационным займам, привлекаемым на осуществление инвестиционных </a:t>
            </a: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проектов при следующих условиях:</a:t>
            </a:r>
            <a:endParaRPr lang="ru-RU" sz="900" b="1" dirty="0" smtClean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  <a:p>
            <a:endParaRPr lang="ru-RU" sz="900" b="1" dirty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  <a:p>
            <a:pPr marL="171450" indent="-171450">
              <a:buFontTx/>
              <a:buChar char="-"/>
            </a:pP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Проекты, направленные на создание новых и (или) реконструкцию существующих социальных, агропромышленных, промышленных, коммунальных и транспортных объектов и их последующую эксплуатацию</a:t>
            </a: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;</a:t>
            </a:r>
          </a:p>
          <a:p>
            <a:pPr marL="171450" indent="-171450">
              <a:buFontTx/>
              <a:buChar char="-"/>
            </a:pP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Проекты </a:t>
            </a: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в области энергосбережения и повышения энергетической эффективности в сферах ЖКХ или промышленности</a:t>
            </a: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.</a:t>
            </a:r>
          </a:p>
          <a:p>
            <a:pPr marL="171450" indent="-171450">
              <a:buFontTx/>
              <a:buChar char="-"/>
            </a:pP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не </a:t>
            </a: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менее 20 процентов полной стоимости проекта финансируются принципалом за счет собственных средств;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7533" y="3147814"/>
            <a:ext cx="3168352" cy="189282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9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Основные условия:</a:t>
            </a:r>
          </a:p>
          <a:p>
            <a:pPr marL="171450" indent="-171450">
              <a:buFontTx/>
              <a:buChar char="-"/>
            </a:pP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Госгарантия предоставляется по кредиту Внешэкономбанка, российского банка либо по облигационному займу.</a:t>
            </a:r>
          </a:p>
          <a:p>
            <a:pPr marL="171450" indent="-171450">
              <a:buFontTx/>
              <a:buChar char="-"/>
            </a:pP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Минимальный объем госгарантии: от 1 млрд. руб., </a:t>
            </a:r>
            <a:r>
              <a:rPr lang="ru-RU" sz="9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для промышленности от 0,5 млрд. руб.</a:t>
            </a:r>
          </a:p>
          <a:p>
            <a:pPr marL="171450" indent="-171450">
              <a:buFontTx/>
              <a:buChar char="-"/>
            </a:pP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Предельный объем госгарантии: до 50% полной стоимости проекта.</a:t>
            </a:r>
          </a:p>
          <a:p>
            <a:pPr marL="171450" indent="-171450">
              <a:buFontTx/>
              <a:buChar char="-"/>
            </a:pP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Срок предоставления госгарантии: от 4 до 20 лет.</a:t>
            </a:r>
          </a:p>
          <a:p>
            <a:pPr marL="171450" indent="-171450">
              <a:buFontTx/>
              <a:buChar char="-"/>
            </a:pP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Срок действия госгарантии: срок исполнения гарантируемых обязательств, увеличенный на 90 календарных дней.</a:t>
            </a:r>
          </a:p>
        </p:txBody>
      </p:sp>
      <p:sp>
        <p:nvSpPr>
          <p:cNvPr id="11" name="Прямоугольник 17"/>
          <p:cNvSpPr/>
          <p:nvPr/>
        </p:nvSpPr>
        <p:spPr>
          <a:xfrm>
            <a:off x="1830451" y="915566"/>
            <a:ext cx="6890766" cy="134652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ПП РФ от </a:t>
            </a:r>
            <a:r>
              <a:rPr lang="ru-RU" sz="1200" b="1" i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16.09.2016 №925 - </a:t>
            </a:r>
            <a:r>
              <a:rPr lang="ru-RU" sz="1050" i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О ПРИОРИТЕТЕ ТОВАРОВ РОССИЙСКОГО ПРОИСХОЖДЕНИЯ, РАБОТ, </a:t>
            </a:r>
            <a:r>
              <a:rPr lang="ru-RU" sz="1050" i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УСЛУГ, ВЫПОЛНЯЕМЫХ</a:t>
            </a:r>
            <a:r>
              <a:rPr lang="ru-RU" sz="1050" i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, ОКАЗЫВАЕМЫХ РОССИЙСКИМИ ЛИЦАМИ, ПО </a:t>
            </a:r>
            <a:r>
              <a:rPr lang="ru-RU" sz="1050" i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ОТНОШЕНИЮ К </a:t>
            </a:r>
            <a:r>
              <a:rPr lang="ru-RU" sz="1050" i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ТОВАРАМ, ПРОИСХОДЯЩИМ ИЗ ИНОСТРАННОГО </a:t>
            </a:r>
            <a:r>
              <a:rPr lang="ru-RU" sz="1050" i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ГОСУДАРСТВА, РАБОТАМ</a:t>
            </a:r>
            <a:r>
              <a:rPr lang="ru-RU" sz="1050" i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, УСЛУГАМ, ВЫПОЛНЯЕМЫМ, ОКАЗЫВАЕМЫМ ИНОСТРАННЫМИ </a:t>
            </a:r>
            <a:r>
              <a:rPr lang="ru-RU" sz="1050" i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ЛИЦАМИ</a:t>
            </a:r>
          </a:p>
          <a:p>
            <a:endParaRPr lang="ru-RU" sz="800" dirty="0" smtClean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  <a:sym typeface="Roboto"/>
            </a:endParaRPr>
          </a:p>
          <a:p>
            <a:pPr marL="171450" indent="-171450">
              <a:buFontTx/>
              <a:buChar char="-"/>
            </a:pP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цена товара при определении победителя закупки учитывается с </a:t>
            </a:r>
            <a:r>
              <a:rPr lang="ru-RU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15%-ой скидкой</a:t>
            </a:r>
          </a:p>
          <a:p>
            <a:pPr marL="171450" indent="-171450">
              <a:buFontTx/>
              <a:buChar char="-"/>
            </a:pP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цена </a:t>
            </a: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радиоэлектронной </a:t>
            </a: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продукции </a:t>
            </a: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при определении победителя закупки учитывается </a:t>
            </a:r>
            <a:r>
              <a:rPr lang="ru-RU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с 30%-ой скидкой </a:t>
            </a: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(изменения от ПП </a:t>
            </a: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РФ от </a:t>
            </a:r>
            <a:r>
              <a:rPr lang="en-US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10.07.2019 </a:t>
            </a: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№</a:t>
            </a:r>
            <a:r>
              <a:rPr lang="en-US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 878</a:t>
            </a: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)</a:t>
            </a:r>
            <a:endParaRPr lang="ru-RU" sz="1050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Roboto"/>
              <a:cs typeface="Roboto"/>
              <a:sym typeface="Roboto"/>
            </a:endParaRPr>
          </a:p>
        </p:txBody>
      </p:sp>
      <p:sp>
        <p:nvSpPr>
          <p:cNvPr id="13" name="TextBox 16"/>
          <p:cNvSpPr txBox="1"/>
          <p:nvPr/>
        </p:nvSpPr>
        <p:spPr>
          <a:xfrm>
            <a:off x="525439" y="915564"/>
            <a:ext cx="12237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925</a:t>
            </a:r>
            <a:endParaRPr lang="ru-RU" sz="4400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V="1">
            <a:off x="338349" y="2336633"/>
            <a:ext cx="8554043" cy="1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041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2" name="Shape 143"/>
          <p:cNvSpPr txBox="1"/>
          <p:nvPr/>
        </p:nvSpPr>
        <p:spPr>
          <a:xfrm>
            <a:off x="567492" y="786902"/>
            <a:ext cx="2088232" cy="10156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defRPr sz="6000" b="1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ym typeface="Roboto"/>
              </a:rPr>
              <a:t>1119</a:t>
            </a:r>
          </a:p>
        </p:txBody>
      </p:sp>
      <p:sp>
        <p:nvSpPr>
          <p:cNvPr id="1048671" name="TextBox 58"/>
          <p:cNvSpPr txBox="1"/>
          <p:nvPr/>
        </p:nvSpPr>
        <p:spPr>
          <a:xfrm>
            <a:off x="611560" y="175741"/>
            <a:ext cx="4824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МИНПРОМТОРГ РОССИИ</a:t>
            </a:r>
            <a:endParaRPr lang="en-US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  <a:p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ПП РФ – Постановление Правительства Российской Федерации</a:t>
            </a:r>
          </a:p>
        </p:txBody>
      </p:sp>
      <p:pic>
        <p:nvPicPr>
          <p:cNvPr id="2097180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672" name="TextBox 71"/>
          <p:cNvSpPr txBox="1"/>
          <p:nvPr/>
        </p:nvSpPr>
        <p:spPr>
          <a:xfrm>
            <a:off x="86321" y="22465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2.8</a:t>
            </a:r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22" name="TextBox 58"/>
          <p:cNvSpPr txBox="1"/>
          <p:nvPr/>
        </p:nvSpPr>
        <p:spPr>
          <a:xfrm>
            <a:off x="2659724" y="855843"/>
            <a:ext cx="594472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ПП РФ от 30.10.2014 №1119 - </a:t>
            </a:r>
            <a:r>
              <a:rPr lang="ru-RU" i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Субсидия на возмещение части затрат на уплату процентов </a:t>
            </a:r>
            <a:r>
              <a:rPr lang="ru-RU" i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по </a:t>
            </a:r>
            <a:r>
              <a:rPr lang="ru-RU" i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кредитам, полученным на реализацию инвестиционных проектов создания объектов индустриальных (промышленных) парков и технопарков.</a:t>
            </a:r>
          </a:p>
          <a:p>
            <a:r>
              <a:rPr lang="ru-RU" sz="1000" dirty="0"/>
              <a:t/>
            </a:r>
            <a:br>
              <a:rPr lang="ru-RU" sz="1000" dirty="0"/>
            </a:b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2048886"/>
            <a:ext cx="4331188" cy="12464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50" b="1" dirty="0">
                <a:solidFill>
                  <a:schemeClr val="bg2"/>
                </a:solidFill>
                <a:latin typeface="Century Gothic" pitchFamily="34" charset="0"/>
              </a:rPr>
              <a:t>Типы проблем, на решение которых направлена </a:t>
            </a:r>
            <a:r>
              <a:rPr lang="ru-RU" sz="1050" b="1" dirty="0" smtClean="0">
                <a:solidFill>
                  <a:schemeClr val="bg2"/>
                </a:solidFill>
                <a:latin typeface="Century Gothic" pitchFamily="34" charset="0"/>
              </a:rPr>
              <a:t>мера:</a:t>
            </a:r>
          </a:p>
          <a:p>
            <a:endParaRPr lang="ru-RU" sz="1050" b="1" dirty="0" smtClean="0">
              <a:solidFill>
                <a:schemeClr val="bg2"/>
              </a:solidFill>
              <a:latin typeface="Century Gothic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dirty="0">
                <a:solidFill>
                  <a:schemeClr val="bg2"/>
                </a:solidFill>
                <a:latin typeface="Century Gothic" pitchFamily="34" charset="0"/>
              </a:rPr>
              <a:t>Высокие затраты на создание новых производств и их </a:t>
            </a:r>
            <a:r>
              <a:rPr lang="ru-RU" sz="900" dirty="0" smtClean="0">
                <a:solidFill>
                  <a:schemeClr val="bg2"/>
                </a:solidFill>
                <a:latin typeface="Century Gothic" pitchFamily="34" charset="0"/>
              </a:rPr>
              <a:t>развитие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dirty="0">
                <a:solidFill>
                  <a:schemeClr val="bg2"/>
                </a:solidFill>
                <a:latin typeface="Century Gothic" pitchFamily="34" charset="0"/>
              </a:rPr>
              <a:t>Проблемы в работе предприятия, связанные с операционной деятельностью (просроченная задолженность, разрыв платежного оборота, персонал</a:t>
            </a:r>
            <a:r>
              <a:rPr lang="ru-RU" sz="900" dirty="0" smtClean="0">
                <a:solidFill>
                  <a:schemeClr val="bg2"/>
                </a:solidFill>
                <a:latin typeface="Century Gothic" pitchFamily="34" charset="0"/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dirty="0">
                <a:solidFill>
                  <a:schemeClr val="bg2"/>
                </a:solidFill>
                <a:latin typeface="Century Gothic" pitchFamily="34" charset="0"/>
              </a:rPr>
              <a:t>Необходимость модернизации производства для выпуска конкурентоспособной продукции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3295381"/>
            <a:ext cx="4331188" cy="180049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50" b="1" dirty="0">
                <a:solidFill>
                  <a:schemeClr val="bg2"/>
                </a:solidFill>
                <a:latin typeface="Century Gothic" pitchFamily="34" charset="0"/>
              </a:rPr>
              <a:t>Список показателей результативности </a:t>
            </a:r>
            <a:r>
              <a:rPr lang="ru-RU" sz="1050" b="1" dirty="0" smtClean="0">
                <a:solidFill>
                  <a:schemeClr val="bg2"/>
                </a:solidFill>
                <a:latin typeface="Century Gothic" pitchFamily="34" charset="0"/>
              </a:rPr>
              <a:t>проекта</a:t>
            </a:r>
          </a:p>
          <a:p>
            <a:endParaRPr lang="ru-RU" sz="1050" b="1" dirty="0" smtClean="0">
              <a:solidFill>
                <a:schemeClr val="bg2"/>
              </a:solidFill>
              <a:latin typeface="Century Gothic" pitchFamily="34" charset="0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>
                <a:solidFill>
                  <a:schemeClr val="bg2"/>
                </a:solidFill>
                <a:latin typeface="Century Gothic" pitchFamily="34" charset="0"/>
              </a:rPr>
              <a:t>К</a:t>
            </a:r>
            <a:r>
              <a:rPr lang="ru-RU" sz="900" dirty="0" smtClean="0">
                <a:solidFill>
                  <a:schemeClr val="bg2"/>
                </a:solidFill>
                <a:latin typeface="Century Gothic" pitchFamily="34" charset="0"/>
              </a:rPr>
              <a:t>оличество </a:t>
            </a:r>
            <a:r>
              <a:rPr lang="ru-RU" sz="900" dirty="0">
                <a:solidFill>
                  <a:schemeClr val="bg2"/>
                </a:solidFill>
                <a:latin typeface="Century Gothic" pitchFamily="34" charset="0"/>
              </a:rPr>
              <a:t>высокопроизводительных рабочих </a:t>
            </a:r>
            <a:r>
              <a:rPr lang="ru-RU" sz="900" dirty="0" smtClean="0">
                <a:solidFill>
                  <a:schemeClr val="bg2"/>
                </a:solidFill>
                <a:latin typeface="Century Gothic" pitchFamily="34" charset="0"/>
              </a:rPr>
              <a:t>мест;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>
                <a:solidFill>
                  <a:schemeClr val="bg2"/>
                </a:solidFill>
                <a:latin typeface="Century Gothic" pitchFamily="34" charset="0"/>
              </a:rPr>
              <a:t>К</a:t>
            </a:r>
            <a:r>
              <a:rPr lang="ru-RU" sz="900" dirty="0" smtClean="0">
                <a:solidFill>
                  <a:schemeClr val="bg2"/>
                </a:solidFill>
                <a:latin typeface="Century Gothic" pitchFamily="34" charset="0"/>
              </a:rPr>
              <a:t>оличество </a:t>
            </a:r>
            <a:r>
              <a:rPr lang="ru-RU" sz="900" dirty="0">
                <a:solidFill>
                  <a:schemeClr val="bg2"/>
                </a:solidFill>
                <a:latin typeface="Century Gothic" pitchFamily="34" charset="0"/>
              </a:rPr>
              <a:t>резидентов индустриального </a:t>
            </a:r>
            <a:r>
              <a:rPr lang="ru-RU" sz="900" dirty="0" smtClean="0">
                <a:solidFill>
                  <a:schemeClr val="bg2"/>
                </a:solidFill>
                <a:latin typeface="Century Gothic" pitchFamily="34" charset="0"/>
              </a:rPr>
              <a:t>парка;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 smtClean="0">
                <a:solidFill>
                  <a:schemeClr val="bg2"/>
                </a:solidFill>
                <a:latin typeface="Century Gothic" pitchFamily="34" charset="0"/>
              </a:rPr>
              <a:t>Совокупная </a:t>
            </a:r>
            <a:r>
              <a:rPr lang="ru-RU" sz="900" dirty="0">
                <a:solidFill>
                  <a:schemeClr val="bg2"/>
                </a:solidFill>
                <a:latin typeface="Century Gothic" pitchFamily="34" charset="0"/>
              </a:rPr>
              <a:t>добавленная стоимость, получаемая на территории индустриального парк совокупная выручка резидентов индустриального парка </a:t>
            </a:r>
            <a:r>
              <a:rPr lang="ru-RU" sz="900" dirty="0" smtClean="0">
                <a:solidFill>
                  <a:schemeClr val="bg2"/>
                </a:solidFill>
                <a:latin typeface="Century Gothic" pitchFamily="34" charset="0"/>
              </a:rPr>
              <a:t>отношение;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 smtClean="0">
                <a:solidFill>
                  <a:schemeClr val="bg2"/>
                </a:solidFill>
                <a:latin typeface="Century Gothic" pitchFamily="34" charset="0"/>
              </a:rPr>
              <a:t>Совокупной </a:t>
            </a:r>
            <a:r>
              <a:rPr lang="ru-RU" sz="900" dirty="0">
                <a:solidFill>
                  <a:schemeClr val="bg2"/>
                </a:solidFill>
                <a:latin typeface="Century Gothic" pitchFamily="34" charset="0"/>
              </a:rPr>
              <a:t>выручки резидентов индустриального парка к совокупному осуществленному и планируемому объему финансирования создания инфраструктуры индустриального </a:t>
            </a:r>
            <a:r>
              <a:rPr lang="ru-RU" sz="900" dirty="0" smtClean="0">
                <a:solidFill>
                  <a:schemeClr val="bg2"/>
                </a:solidFill>
                <a:latin typeface="Century Gothic" pitchFamily="34" charset="0"/>
              </a:rPr>
              <a:t>парка за </a:t>
            </a:r>
            <a:r>
              <a:rPr lang="ru-RU" sz="900" dirty="0">
                <a:solidFill>
                  <a:schemeClr val="bg2"/>
                </a:solidFill>
                <a:latin typeface="Century Gothic" pitchFamily="34" charset="0"/>
              </a:rPr>
              <a:t>счет средств федерального бюджета и бюджета субъекта Российской Федерации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2048886"/>
            <a:ext cx="4572000" cy="255454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В целях участия в отборе </a:t>
            </a:r>
            <a:r>
              <a:rPr lang="ru-RU" sz="10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заявитель подает заявку с паспортом проекта, включающую </a:t>
            </a:r>
            <a:r>
              <a:rPr lang="ru-RU" sz="10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в себя: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0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Бизнес-план с описанием финансово-экономических показателей, источников финансирования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0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расчет </a:t>
            </a:r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размера </a:t>
            </a:r>
            <a:r>
              <a:rPr lang="ru-RU" sz="10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субсидии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0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и другие в соответствии с Постановлением.</a:t>
            </a:r>
          </a:p>
          <a:p>
            <a:pPr marL="171450" indent="-171450">
              <a:buFont typeface="Arial" pitchFamily="34" charset="0"/>
              <a:buChar char="•"/>
            </a:pPr>
            <a:endParaRPr lang="ru-RU" sz="100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  <a:cs typeface="+mn-cs"/>
            </a:endParaRPr>
          </a:p>
          <a:p>
            <a:pPr marL="228600" indent="-228600">
              <a:buFont typeface="+mj-lt"/>
              <a:buAutoNum type="arabicPeriod"/>
            </a:pPr>
            <a:r>
              <a:rPr lang="ru-RU" sz="10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Ответственный ФОИВ </a:t>
            </a:r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рассматривает </a:t>
            </a:r>
            <a:r>
              <a:rPr lang="ru-RU" sz="10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заявку в </a:t>
            </a:r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течение </a:t>
            </a:r>
            <a:r>
              <a:rPr lang="ru-RU" sz="10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50 </a:t>
            </a:r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дней со дня подачи заявки </a:t>
            </a:r>
            <a:r>
              <a:rPr lang="ru-RU" sz="10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и </a:t>
            </a:r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направляет ее в межведомственную комиссию.</a:t>
            </a:r>
            <a:endParaRPr lang="ru-RU" sz="1000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Межведомственная комиссия в течение 20 рабочих дней  рассматривает </a:t>
            </a:r>
            <a:r>
              <a:rPr lang="ru-RU" sz="10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 и направляет ФОИВ заключение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0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ФОИВ по </a:t>
            </a:r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результатам рассмотрения </a:t>
            </a:r>
            <a:r>
              <a:rPr lang="ru-RU" sz="10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принимает </a:t>
            </a:r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решение об отборе </a:t>
            </a:r>
            <a:r>
              <a:rPr lang="ru-RU" sz="10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заявителя в течение 5 рабочих дней и вносит проект  в перечень подходящих проектов.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Минфин РФ рассматривает </a:t>
            </a:r>
            <a:r>
              <a:rPr lang="ru-RU" sz="10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проект для согласования.</a:t>
            </a:r>
            <a:endParaRPr lang="ru-RU" sz="100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7721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6" name="TextBox 1"/>
          <p:cNvSpPr txBox="1"/>
          <p:nvPr/>
        </p:nvSpPr>
        <p:spPr>
          <a:xfrm>
            <a:off x="611560" y="175741"/>
            <a:ext cx="4824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МИНПРОМТОРГ РОССИИ</a:t>
            </a:r>
            <a:endParaRPr lang="en-US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  <a:p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ПП РФ – Постановление Правительства Российской Федерации</a:t>
            </a:r>
          </a:p>
        </p:txBody>
      </p:sp>
      <p:sp>
        <p:nvSpPr>
          <p:cNvPr id="1048645" name="TextBox 16"/>
          <p:cNvSpPr txBox="1"/>
          <p:nvPr/>
        </p:nvSpPr>
        <p:spPr>
          <a:xfrm>
            <a:off x="141455" y="910937"/>
            <a:ext cx="2016074" cy="10156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1649</a:t>
            </a:r>
            <a:endParaRPr lang="ru-RU" sz="6000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48646" name="Прямоугольник 17"/>
          <p:cNvSpPr/>
          <p:nvPr/>
        </p:nvSpPr>
        <p:spPr>
          <a:xfrm>
            <a:off x="2165616" y="1187936"/>
            <a:ext cx="69982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ПП РФ от </a:t>
            </a:r>
            <a:r>
              <a:rPr lang="ru-RU" b="1" i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12.12.2019 №1649 - </a:t>
            </a:r>
            <a:r>
              <a:rPr lang="ru-RU" i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Субсидии на компенсацию части затрат на проведение НИОКР по современным технологиям в рамках реализации инновационных проектов</a:t>
            </a:r>
            <a:endParaRPr lang="ru-RU" i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Roboto"/>
              <a:cs typeface="Roboto"/>
              <a:sym typeface="Roboto"/>
            </a:endParaRPr>
          </a:p>
        </p:txBody>
      </p:sp>
      <p:pic>
        <p:nvPicPr>
          <p:cNvPr id="2097171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649" name="TextBox 3"/>
          <p:cNvSpPr txBox="1"/>
          <p:nvPr/>
        </p:nvSpPr>
        <p:spPr>
          <a:xfrm>
            <a:off x="86321" y="22465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2.9</a:t>
            </a:r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1456" y="2090992"/>
            <a:ext cx="8679016" cy="4078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0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Размер субсидий</a:t>
            </a:r>
            <a:r>
              <a:rPr lang="ru-RU" sz="10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 равен </a:t>
            </a:r>
            <a:r>
              <a:rPr lang="ru-RU" sz="105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70% </a:t>
            </a:r>
            <a:r>
              <a:rPr lang="ru-RU" sz="10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от суммы всех затрат на проведение научно-исследовательских и опытно-конструкторских работ по современным технологиям в рамках реализации такими организациями инновационных проектов </a:t>
            </a:r>
            <a:endParaRPr lang="ru-RU" sz="100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1456" y="2571750"/>
            <a:ext cx="8679016" cy="55399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Минпромторг РФ проводит конкурс </a:t>
            </a:r>
            <a:r>
              <a:rPr lang="ru-RU" sz="1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не позднее 1 августа текущего финансового года </a:t>
            </a:r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в пределах бюджетных ассигнований, предусмотренных федеральным законом о федеральном бюджете на соответствующий финансовый год и плановый период, и лимитов бюджетных обязательств, доведенных в установленном порядке.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25743" y="4389373"/>
            <a:ext cx="8679017" cy="70788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Список показателей результативности проекта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Объем реализации готовой продукции (в натуральном и денежном выражении);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Объем фактически произведенных расходов на выполнение научно-исследовательских и опытно-конструкторских работ, тыс. рублей (за счет бюджетных и иных средств).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41456" y="3219822"/>
            <a:ext cx="8679015" cy="10156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Минпромторг России не позднее </a:t>
            </a:r>
            <a:r>
              <a:rPr lang="ru-RU" sz="1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чем за 15 календарных дней</a:t>
            </a:r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до дня проведения конкурса размещает на своем сайте Извещение. Формирует конкурсную комиссию. </a:t>
            </a:r>
            <a:r>
              <a:rPr lang="ru-RU" sz="10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По </a:t>
            </a:r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итогам работы конкурсной комиссии составляется протокол оценки и сопоставления заявок на участие в конкурсе, в котором указываются: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0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наименование </a:t>
            </a:r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современной технологии, по которой планируется проведение научно-исследовательских работ;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рейтинг для каждой заявки на участие в конкурсе и присвоенный заявке на участие в конкурсе порядковый номер;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размер субсидии, предоставляемой победителю конкурса.</a:t>
            </a:r>
          </a:p>
        </p:txBody>
      </p:sp>
    </p:spTree>
    <p:extLst>
      <p:ext uri="{BB962C8B-B14F-4D97-AF65-F5344CB8AC3E}">
        <p14:creationId xmlns:p14="http://schemas.microsoft.com/office/powerpoint/2010/main" val="285373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6" name="TextBox 1"/>
          <p:cNvSpPr txBox="1"/>
          <p:nvPr/>
        </p:nvSpPr>
        <p:spPr>
          <a:xfrm>
            <a:off x="611560" y="175741"/>
            <a:ext cx="4824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МИНПРОМТОРГ РОССИИ</a:t>
            </a:r>
            <a:endParaRPr lang="en-US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  <a:p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ПП РФ – Постановление Правительства Российской Федерации</a:t>
            </a:r>
          </a:p>
        </p:txBody>
      </p:sp>
      <p:sp>
        <p:nvSpPr>
          <p:cNvPr id="1048645" name="TextBox 16"/>
          <p:cNvSpPr txBox="1"/>
          <p:nvPr/>
        </p:nvSpPr>
        <p:spPr>
          <a:xfrm>
            <a:off x="95486" y="680104"/>
            <a:ext cx="28901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1908</a:t>
            </a:r>
            <a:endParaRPr lang="ru-RU" sz="6000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48646" name="Прямоугольник 17"/>
          <p:cNvSpPr/>
          <p:nvPr/>
        </p:nvSpPr>
        <p:spPr>
          <a:xfrm>
            <a:off x="2165616" y="818604"/>
            <a:ext cx="69982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ПП РФ от </a:t>
            </a:r>
            <a:r>
              <a:rPr lang="ru-RU" b="1" i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27.12.2019 №1908 - </a:t>
            </a:r>
            <a:r>
              <a:rPr lang="ru-RU" i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Субсидии на стимулирование спроса и повышение конкурентоспособности российской промышленной продукции (Единая лизинговая субсидия)</a:t>
            </a:r>
          </a:p>
        </p:txBody>
      </p:sp>
      <p:pic>
        <p:nvPicPr>
          <p:cNvPr id="2097171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649" name="TextBox 3"/>
          <p:cNvSpPr txBox="1"/>
          <p:nvPr/>
        </p:nvSpPr>
        <p:spPr>
          <a:xfrm>
            <a:off x="35496" y="224654"/>
            <a:ext cx="5743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2.10</a:t>
            </a:r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1708378"/>
            <a:ext cx="8748464" cy="122341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05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Субсидии предоставляются лизинговым организациям на возмещение потерь в доходах при предоставлении лизингополучателю льготных условий по договорам лизинга на промышленную продукцию в соответствии с предельными объемами государственной поддержки.</a:t>
            </a:r>
          </a:p>
          <a:p>
            <a:pPr algn="just"/>
            <a:endParaRPr lang="ru-RU" sz="105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  <a:p>
            <a:pPr algn="just"/>
            <a:r>
              <a:rPr lang="ru-RU" sz="105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Совокупный размер субсидии, предоставляемый одной лизинговой организации в случае, если в рамках одного вида промышленной продукции подано свыше 3 заявлений об участии в квалификационном отборе, не может превышать 30 % предельных объемов государственной </a:t>
            </a:r>
            <a:r>
              <a:rPr lang="ru-RU" sz="105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поддержки.</a:t>
            </a:r>
            <a:endParaRPr lang="ru-RU" sz="105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19" y="3025808"/>
            <a:ext cx="8748464" cy="122341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Субсидии предоставляются организациям, включенным в реестр получателей субсидии, при соблюдении ими следующих условий</a:t>
            </a:r>
            <a:r>
              <a:rPr lang="ru-RU" sz="105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: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05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договор </a:t>
            </a:r>
            <a:r>
              <a:rPr lang="ru-RU" sz="105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лизинга заключен не ранее 1 января текущего финансового года на срок не менее 12 месяцев со дня подписания акта приема-передачи промышленной продукции, произведенной не ранее 1 января года, предшествующего году получения субсидии, в лизинг;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05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государственная поддержка производства и реализации единицы промышленной продукции осуществляется один раз в течение срока службы такой единицы продукции;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62228" y="4444464"/>
            <a:ext cx="8748463" cy="57708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5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В целях проведения квалификационного отбора Минпромторг России ежегодно, </a:t>
            </a:r>
            <a:r>
              <a:rPr lang="ru-RU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не позднее 1 октября года </a:t>
            </a:r>
            <a:r>
              <a:rPr lang="ru-RU" sz="105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(для 2020 года - не позднее 27 января 2020 г.), предшествующего году, в котором планируется предоставление субсидии, размещает </a:t>
            </a:r>
            <a:r>
              <a:rPr lang="ru-RU" sz="105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Извещение </a:t>
            </a:r>
            <a:r>
              <a:rPr lang="ru-RU" sz="105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о проведении квалификационного отбора в </a:t>
            </a:r>
            <a:r>
              <a:rPr lang="ru-RU" sz="105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ГИСП, где указаны даты проведения и место подачи документов.</a:t>
            </a:r>
            <a:endParaRPr lang="ru-RU" sz="105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49000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2" name="Shape 143"/>
          <p:cNvSpPr txBox="1"/>
          <p:nvPr/>
        </p:nvSpPr>
        <p:spPr>
          <a:xfrm>
            <a:off x="87863" y="846187"/>
            <a:ext cx="4338134" cy="330888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25" tIns="91425" rIns="91425" bIns="91425" anchor="ctr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ОТРАСЛЕВЫЕ </a:t>
            </a:r>
            <a:r>
              <a:rPr lang="ru-RU" sz="16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СУБСИДИИ</a:t>
            </a:r>
            <a:endParaRPr lang="ru-RU" sz="160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Roboto"/>
              <a:cs typeface="Roboto"/>
              <a:sym typeface="Roboto"/>
            </a:endParaRPr>
          </a:p>
        </p:txBody>
      </p:sp>
      <p:sp>
        <p:nvSpPr>
          <p:cNvPr id="1048656" name="TextBox 39"/>
          <p:cNvSpPr txBox="1"/>
          <p:nvPr/>
        </p:nvSpPr>
        <p:spPr bwMode="auto">
          <a:xfrm>
            <a:off x="3277115" y="2458327"/>
            <a:ext cx="247023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ko-KR" sz="105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ПП </a:t>
            </a:r>
            <a:r>
              <a: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РФ от </a:t>
            </a:r>
            <a:r>
              <a:rPr lang="ru-RU" altLang="ko-KR" sz="105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03.01.2014 №3 </a:t>
            </a:r>
          </a:p>
          <a:p>
            <a:r>
              <a:rPr lang="ru-RU" altLang="ko-KR" sz="105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ПП </a:t>
            </a:r>
            <a:r>
              <a: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РФ от 21.01.2014 №42</a:t>
            </a:r>
          </a:p>
          <a:p>
            <a:r>
              <a: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ПП РФ от 23.02.2019 №191</a:t>
            </a:r>
          </a:p>
          <a:p>
            <a:r>
              <a: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ПП РФ от 30.04.2019 №541</a:t>
            </a:r>
          </a:p>
          <a:p>
            <a:r>
              <a:rPr lang="ru-RU" altLang="ko-KR" sz="105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ПП </a:t>
            </a:r>
            <a:r>
              <a: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РФ от 10.05.2017 №</a:t>
            </a:r>
            <a:r>
              <a:rPr lang="ru-RU" altLang="ko-KR" sz="105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547</a:t>
            </a:r>
          </a:p>
          <a:p>
            <a:r>
              <a:rPr lang="ru-RU" altLang="ko-KR" sz="105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ПП </a:t>
            </a:r>
            <a:r>
              <a: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РФ от </a:t>
            </a:r>
            <a:r>
              <a:rPr lang="ru-RU" altLang="ko-KR" sz="105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10.05.2020 №651</a:t>
            </a:r>
          </a:p>
          <a:p>
            <a:r>
              <a:rPr lang="ru-RU" altLang="ko-KR" sz="105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ПП </a:t>
            </a:r>
            <a:r>
              <a: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РФ от 30.10.2014 №</a:t>
            </a:r>
            <a:r>
              <a:rPr lang="ru-RU" altLang="ko-KR" sz="105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1128</a:t>
            </a:r>
          </a:p>
          <a:p>
            <a:r>
              <a:rPr lang="ru-RU" altLang="ko-KR" sz="105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ПП </a:t>
            </a:r>
            <a:r>
              <a: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РФ от 27.11.2014 №</a:t>
            </a:r>
            <a:r>
              <a:rPr lang="ru-RU" altLang="ko-KR" sz="105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1257</a:t>
            </a:r>
            <a:endParaRPr lang="ru-RU" altLang="ko-KR" sz="1050" dirty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pic>
        <p:nvPicPr>
          <p:cNvPr id="2097173" name="Picture 2" descr="C:\Users\DembitskiyMN\Desktop\csm_1_13aa81995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17143" y="1818877"/>
            <a:ext cx="540236" cy="540236"/>
          </a:xfrm>
          <a:prstGeom prst="rect">
            <a:avLst/>
          </a:prstGeom>
          <a:noFill/>
        </p:spPr>
      </p:pic>
      <p:sp>
        <p:nvSpPr>
          <p:cNvPr id="1048671" name="TextBox 58"/>
          <p:cNvSpPr txBox="1"/>
          <p:nvPr/>
        </p:nvSpPr>
        <p:spPr>
          <a:xfrm>
            <a:off x="611560" y="175741"/>
            <a:ext cx="4824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МИНПРОМТОРГ РОССИИ</a:t>
            </a:r>
            <a:endParaRPr lang="en-US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  <a:p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ПП РФ – Постановление Правительства Российской Федерации</a:t>
            </a:r>
          </a:p>
        </p:txBody>
      </p:sp>
      <p:pic>
        <p:nvPicPr>
          <p:cNvPr id="2097180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672" name="TextBox 71"/>
          <p:cNvSpPr txBox="1"/>
          <p:nvPr/>
        </p:nvSpPr>
        <p:spPr>
          <a:xfrm>
            <a:off x="86321" y="22465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3.1</a:t>
            </a:r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34" name="TextBox 62"/>
          <p:cNvSpPr txBox="1">
            <a:spLocks noChangeArrowheads="1"/>
          </p:cNvSpPr>
          <p:nvPr/>
        </p:nvSpPr>
        <p:spPr bwMode="auto">
          <a:xfrm>
            <a:off x="3435902" y="1719663"/>
            <a:ext cx="219866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ko-KR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맑은 고딕" pitchFamily="50" charset="-127"/>
                <a:cs typeface="Arial" pitchFamily="34" charset="0"/>
              </a:rPr>
              <a:t>ТЯЖЕЛОЕ МАШИНОСТРОЕНИЕ, </a:t>
            </a:r>
            <a:r>
              <a:rPr lang="ru-RU" altLang="ko-KR" sz="105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맑은 고딕" pitchFamily="50" charset="-127"/>
                <a:cs typeface="Arial" pitchFamily="34" charset="0"/>
              </a:rPr>
              <a:t>МЕТАЛЛУРГИЯ, </a:t>
            </a:r>
            <a:r>
              <a:rPr lang="ru-RU" altLang="ko-KR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맑은 고딕" pitchFamily="50" charset="-127"/>
                <a:cs typeface="Arial" pitchFamily="34" charset="0"/>
              </a:rPr>
              <a:t>СТАНКОСТРОЕНИЕ, ПИЩЕВОЕ МАШИНОСТРОЕНИЕ</a:t>
            </a:r>
            <a:endParaRPr lang="en-US" altLang="ko-KR" sz="1050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37" name="TextBox 45"/>
          <p:cNvSpPr txBox="1"/>
          <p:nvPr/>
        </p:nvSpPr>
        <p:spPr bwMode="auto">
          <a:xfrm>
            <a:off x="786150" y="4133256"/>
            <a:ext cx="216024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ПП РФ от 17.02.2016 №109</a:t>
            </a:r>
          </a:p>
          <a:p>
            <a:r>
              <a: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ПП РФ от 17.02.2016 №110</a:t>
            </a:r>
            <a:br>
              <a: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ru-RU" altLang="ko-KR" sz="105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ПП </a:t>
            </a:r>
            <a:r>
              <a: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РФ от 10.05.2020 №</a:t>
            </a:r>
            <a:r>
              <a:rPr lang="ru-RU" altLang="ko-KR" sz="105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651</a:t>
            </a:r>
          </a:p>
          <a:p>
            <a:r>
              <a:rPr lang="ru-RU" altLang="ko-KR" sz="105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ПП </a:t>
            </a:r>
            <a:r>
              <a: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РФ от 23.12.2016 №</a:t>
            </a:r>
            <a:r>
              <a:rPr lang="en-US" altLang="ko-KR" sz="105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1450</a:t>
            </a:r>
            <a:endParaRPr lang="ru-RU" altLang="ko-KR" sz="1050" dirty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pic>
        <p:nvPicPr>
          <p:cNvPr id="38" name="Picture 3" descr="C:\Users\DembitskiyMN\Desktop\eco_systemedic_energy_A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2567" y="3554781"/>
            <a:ext cx="720080" cy="720080"/>
          </a:xfrm>
          <a:prstGeom prst="rect">
            <a:avLst/>
          </a:prstGeom>
          <a:noFill/>
        </p:spPr>
      </p:pic>
      <p:sp>
        <p:nvSpPr>
          <p:cNvPr id="39" name="TextBox 62"/>
          <p:cNvSpPr txBox="1">
            <a:spLocks noChangeArrowheads="1"/>
          </p:cNvSpPr>
          <p:nvPr/>
        </p:nvSpPr>
        <p:spPr bwMode="auto">
          <a:xfrm>
            <a:off x="944936" y="3554781"/>
            <a:ext cx="1872207" cy="577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ko-KR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맑은 고딕" pitchFamily="50" charset="-127"/>
                <a:cs typeface="Arial" pitchFamily="34" charset="0"/>
              </a:rPr>
              <a:t>ЭЛЕКТРОННАЯ И РАДИОЭЛЕКТРОННАЯ ПРОМЫШЛЕННОСТЬ</a:t>
            </a:r>
            <a:endParaRPr lang="en-US" altLang="ko-KR" sz="1050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42" name="TextBox 54"/>
          <p:cNvSpPr txBox="1"/>
          <p:nvPr/>
        </p:nvSpPr>
        <p:spPr bwMode="auto">
          <a:xfrm>
            <a:off x="6526237" y="1183419"/>
            <a:ext cx="2428229" cy="380873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ПП РФ от 03.01.2014 №3</a:t>
            </a:r>
          </a:p>
          <a:p>
            <a:r>
              <a: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ПП РФ от 15.01.2014 №29</a:t>
            </a:r>
          </a:p>
          <a:p>
            <a:r>
              <a: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ПП РФ от 15.01.2014 №30</a:t>
            </a:r>
          </a:p>
          <a:p>
            <a:r>
              <a: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ПП РФ от 15.01.2014 №31</a:t>
            </a:r>
          </a:p>
          <a:p>
            <a:r>
              <a: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ПП РФ от 15.01.2014 №32</a:t>
            </a:r>
          </a:p>
          <a:p>
            <a:r>
              <a: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ПП РФ от 22.02.2014 №134</a:t>
            </a:r>
          </a:p>
          <a:p>
            <a:r>
              <a: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ПП РФ от 22.02.2018 №186</a:t>
            </a:r>
          </a:p>
          <a:p>
            <a:r>
              <a: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ПП РФ от 23.02.2019 №191</a:t>
            </a:r>
          </a:p>
          <a:p>
            <a:r>
              <a: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ПП РФ от 18.03.2015 №244</a:t>
            </a:r>
          </a:p>
          <a:p>
            <a:r>
              <a: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ПП РФ от 16.04.2015 №364</a:t>
            </a:r>
          </a:p>
          <a:p>
            <a:r>
              <a: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ПП РФ от 13.05.2016 №405</a:t>
            </a:r>
          </a:p>
          <a:p>
            <a:r>
              <a: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ПП РФ от 20.06.2013 №</a:t>
            </a:r>
            <a:r>
              <a:rPr lang="ru-RU" altLang="ko-KR" sz="105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520</a:t>
            </a:r>
          </a:p>
          <a:p>
            <a:pPr lvl="0"/>
            <a:r>
              <a: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ПП РФ от 10.05.2020 №651</a:t>
            </a:r>
          </a:p>
          <a:p>
            <a:pPr lvl="0"/>
            <a:r>
              <a: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ПП РФ от 13.05.2020 №</a:t>
            </a:r>
            <a:r>
              <a:rPr lang="en-US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667</a:t>
            </a:r>
            <a:endParaRPr lang="ru-RU" altLang="ko-KR" sz="1050" dirty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cs typeface="Arial" pitchFamily="34" charset="0"/>
            </a:endParaRPr>
          </a:p>
          <a:p>
            <a:pPr lvl="0"/>
            <a:r>
              <a: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ПП РФ от 13.05.2020 №</a:t>
            </a:r>
            <a:r>
              <a:rPr lang="en-US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669</a:t>
            </a:r>
            <a:endParaRPr lang="ru-RU" altLang="ko-KR" sz="1050" dirty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cs typeface="Arial" pitchFamily="34" charset="0"/>
            </a:endParaRPr>
          </a:p>
          <a:p>
            <a:pPr lvl="0"/>
            <a:r>
              <a: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ПП РФ от 16.07.2016 №677</a:t>
            </a:r>
          </a:p>
          <a:p>
            <a:pPr lvl="0"/>
            <a:r>
              <a: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ПП РФ от 22.05.2020 №</a:t>
            </a:r>
            <a:r>
              <a:rPr lang="en-US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726</a:t>
            </a:r>
            <a:endParaRPr lang="ru-RU" altLang="ko-KR" sz="1050" dirty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cs typeface="Arial" pitchFamily="34" charset="0"/>
            </a:endParaRPr>
          </a:p>
          <a:p>
            <a:pPr lvl="0"/>
            <a:r>
              <a: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ПП РФ от 31.08.2016 №865</a:t>
            </a:r>
          </a:p>
          <a:p>
            <a:pPr lvl="0"/>
            <a:r>
              <a: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ПП РФ от 10.09.2016 №905</a:t>
            </a:r>
          </a:p>
          <a:p>
            <a:pPr lvl="0"/>
            <a:r>
              <a: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ПП РФ от 19.11.2014 №1223</a:t>
            </a:r>
          </a:p>
          <a:p>
            <a:pPr lvl="0"/>
            <a:r>
              <a: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ПП РФ от 26.10.2018 №1278</a:t>
            </a:r>
          </a:p>
          <a:p>
            <a:pPr lvl="0"/>
            <a:r>
              <a: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ПП РФ от 27.12.2012 №1401</a:t>
            </a:r>
            <a:endParaRPr lang="en-US" altLang="ko-KR" sz="1050" dirty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cs typeface="Arial" pitchFamily="34" charset="0"/>
            </a:endParaRPr>
          </a:p>
          <a:p>
            <a:pPr lvl="0"/>
            <a:r>
              <a: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ПП РФ от 27.12.2012 №</a:t>
            </a:r>
            <a:r>
              <a:rPr lang="ru-RU" altLang="ko-KR" sz="105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1432</a:t>
            </a:r>
            <a:endParaRPr lang="ru-RU" altLang="ko-KR" sz="1050" dirty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pic>
        <p:nvPicPr>
          <p:cNvPr id="43" name="Picture 6" descr="C:\Users\DembitskiyMN\Desktop\car_back_left_intro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25155" y="573647"/>
            <a:ext cx="1063462" cy="545080"/>
          </a:xfrm>
          <a:prstGeom prst="rect">
            <a:avLst/>
          </a:prstGeom>
          <a:noFill/>
        </p:spPr>
      </p:pic>
      <p:sp>
        <p:nvSpPr>
          <p:cNvPr id="44" name="TextBox 62"/>
          <p:cNvSpPr txBox="1">
            <a:spLocks noChangeArrowheads="1"/>
          </p:cNvSpPr>
          <p:nvPr/>
        </p:nvSpPr>
        <p:spPr bwMode="auto">
          <a:xfrm>
            <a:off x="6526236" y="646526"/>
            <a:ext cx="2726283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ko-KR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맑은 고딕" pitchFamily="50" charset="-127"/>
                <a:cs typeface="Arial" pitchFamily="34" charset="0"/>
              </a:rPr>
              <a:t>ТРАНСПОРТНОЕ МАШИНОСТРОЕНИЕ </a:t>
            </a:r>
            <a:endParaRPr lang="ru-RU" altLang="ko-KR" sz="1050" b="1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맑은 고딕" pitchFamily="50" charset="-127"/>
              <a:cs typeface="Arial" pitchFamily="34" charset="0"/>
            </a:endParaRPr>
          </a:p>
          <a:p>
            <a:r>
              <a:rPr lang="ru-RU" altLang="ko-KR" sz="105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맑은 고딕" pitchFamily="50" charset="-127"/>
                <a:cs typeface="Arial" pitchFamily="34" charset="0"/>
              </a:rPr>
              <a:t>И </a:t>
            </a:r>
            <a:r>
              <a:rPr lang="ru-RU" altLang="ko-KR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맑은 고딕" pitchFamily="50" charset="-127"/>
                <a:cs typeface="Arial" pitchFamily="34" charset="0"/>
              </a:rPr>
              <a:t>АВТОМОБИЛЕСТРОЕНИЕ</a:t>
            </a:r>
            <a:endParaRPr lang="en-US" altLang="ko-KR" sz="1050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맑은 고딕" pitchFamily="50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7808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그룹 49"/>
          <p:cNvGrpSpPr/>
          <p:nvPr/>
        </p:nvGrpSpPr>
        <p:grpSpPr bwMode="auto">
          <a:xfrm>
            <a:off x="6284096" y="2923351"/>
            <a:ext cx="2374368" cy="4360343"/>
            <a:chOff x="1357834" y="1754314"/>
            <a:chExt cx="1370850" cy="6612096"/>
          </a:xfrm>
        </p:grpSpPr>
        <p:sp>
          <p:nvSpPr>
            <p:cNvPr id="1048657" name="TextBox 62"/>
            <p:cNvSpPr txBox="1">
              <a:spLocks noChangeArrowheads="1"/>
            </p:cNvSpPr>
            <p:nvPr/>
          </p:nvSpPr>
          <p:spPr bwMode="auto">
            <a:xfrm>
              <a:off x="1513755" y="1754314"/>
              <a:ext cx="1214929" cy="3850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ko-KR" sz="1050" b="1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Century Gothic" panose="020B0502020202020204" pitchFamily="34" charset="0"/>
                  <a:ea typeface="맑은 고딕" pitchFamily="50" charset="-127"/>
                  <a:cs typeface="Arial" pitchFamily="34" charset="0"/>
                </a:rPr>
                <a:t>АВИАСТРОЕНИЕ</a:t>
              </a:r>
              <a:endParaRPr lang="en-US" altLang="ko-KR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맑은 고딕" pitchFamily="50" charset="-127"/>
                <a:cs typeface="Arial" pitchFamily="34" charset="0"/>
              </a:endParaRPr>
            </a:p>
          </p:txBody>
        </p:sp>
        <p:sp>
          <p:nvSpPr>
            <p:cNvPr id="1048658" name="TextBox 42"/>
            <p:cNvSpPr txBox="1"/>
            <p:nvPr/>
          </p:nvSpPr>
          <p:spPr bwMode="auto">
            <a:xfrm>
              <a:off x="1357834" y="2100729"/>
              <a:ext cx="1243514" cy="62656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endParaRPr lang="ru-RU" altLang="ko-KR" sz="105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endParaRPr>
            </a:p>
            <a:p>
              <a:r>
                <a:rPr lang="ru-RU" altLang="ko-KR" sz="1050" dirty="0" smtClean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ПП </a:t>
              </a:r>
              <a:r>
                <a:rPr lang="ru-RU" altLang="ko-KR" sz="1050" dirty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РФ от 16.02.2008 №</a:t>
              </a:r>
              <a:r>
                <a:rPr lang="ru-RU" altLang="ko-KR" sz="1050" dirty="0" smtClean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91</a:t>
              </a:r>
            </a:p>
            <a:p>
              <a:r>
                <a:rPr lang="ru-RU" altLang="ko-KR" sz="1050" dirty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ПП РФ от </a:t>
              </a:r>
              <a:r>
                <a:rPr lang="ru-RU" altLang="ko-KR" sz="1050" dirty="0" smtClean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04.04.2016 №267</a:t>
              </a:r>
            </a:p>
            <a:p>
              <a:r>
                <a:rPr lang="ru-RU" altLang="ko-KR" sz="1050" dirty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ПП РФ от </a:t>
              </a:r>
              <a:r>
                <a:rPr lang="ru-RU" altLang="ko-KR" sz="1050" dirty="0" smtClean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19.03.2018 №301</a:t>
              </a:r>
            </a:p>
            <a:p>
              <a:r>
                <a:rPr lang="ru-RU" altLang="ko-KR" sz="1050" dirty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ПП РФ от </a:t>
              </a:r>
              <a:r>
                <a:rPr lang="ru-RU" altLang="ko-KR" sz="1050" dirty="0" smtClean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17.04.2013 №349</a:t>
              </a:r>
            </a:p>
            <a:p>
              <a:r>
                <a:rPr lang="ru-RU" altLang="ko-KR" sz="1050" dirty="0" smtClean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ПП </a:t>
              </a:r>
              <a:r>
                <a:rPr lang="ru-RU" altLang="ko-KR" sz="1050" dirty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РФ от </a:t>
              </a:r>
              <a:r>
                <a:rPr lang="ru-RU" altLang="ko-KR" sz="1050" dirty="0" smtClean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01.07.2016 №623</a:t>
              </a:r>
            </a:p>
            <a:p>
              <a:r>
                <a:rPr lang="ru-RU" altLang="ko-KR" sz="1050" dirty="0" smtClean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ПП </a:t>
              </a:r>
              <a:r>
                <a:rPr lang="ru-RU" altLang="ko-KR" sz="1050" dirty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РФ от </a:t>
              </a:r>
              <a:r>
                <a:rPr lang="ru-RU" altLang="ko-KR" sz="1050" dirty="0" smtClean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26.06.2018 №733</a:t>
              </a:r>
            </a:p>
            <a:p>
              <a:r>
                <a:rPr lang="ru-RU" altLang="ko-KR" sz="1050" dirty="0" smtClean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ПП </a:t>
              </a:r>
              <a:r>
                <a:rPr lang="ru-RU" altLang="ko-KR" sz="1050" dirty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РФ от </a:t>
              </a:r>
              <a:r>
                <a:rPr lang="ru-RU" altLang="ko-KR" sz="1050" dirty="0" smtClean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22.10.2012 №1073</a:t>
              </a:r>
              <a:br>
                <a:rPr lang="ru-RU" altLang="ko-KR" sz="1050" dirty="0" smtClean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</a:br>
              <a:r>
                <a:rPr lang="ru-RU" altLang="ko-KR" sz="1050" dirty="0" smtClean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ПП </a:t>
              </a:r>
              <a:r>
                <a:rPr lang="ru-RU" altLang="ko-KR" sz="1050" dirty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РФ от </a:t>
              </a:r>
              <a:r>
                <a:rPr lang="ru-RU" altLang="ko-KR" sz="1050" dirty="0" smtClean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21.12.2018 №1621</a:t>
              </a:r>
            </a:p>
            <a:p>
              <a:r>
                <a:rPr lang="ru-RU" altLang="ko-KR" sz="1050" dirty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ПП РФ от </a:t>
              </a:r>
              <a:r>
                <a:rPr lang="ru-RU" altLang="ko-KR" sz="1050" dirty="0" smtClean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27.12.2017 №1662</a:t>
              </a:r>
            </a:p>
            <a:p>
              <a:r>
                <a:rPr lang="ru-RU" altLang="ko-KR" sz="1050" dirty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ПП РФ от </a:t>
              </a:r>
              <a:r>
                <a:rPr lang="ru-RU" altLang="ko-KR" sz="1050" dirty="0" smtClean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28.12.2017 №1675</a:t>
              </a:r>
              <a:endPara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endParaRPr>
            </a:p>
            <a:p>
              <a:endPara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endParaRPr>
            </a:p>
            <a:p>
              <a:endPara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endParaRPr>
            </a:p>
            <a:p>
              <a:endPara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endParaRPr>
            </a:p>
            <a:p>
              <a:endPara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endParaRPr>
            </a:p>
            <a:p>
              <a:endPara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endParaRPr>
            </a:p>
            <a:p>
              <a:endPara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endParaRPr>
            </a:p>
            <a:p>
              <a:endPara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endParaRPr>
            </a:p>
            <a:p>
              <a:endPara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endParaRPr>
            </a:p>
            <a:p>
              <a:endPara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endParaRPr>
            </a:p>
            <a:p>
              <a:endPara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endParaRPr>
            </a:p>
            <a:p>
              <a:endPara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endParaRPr>
            </a:p>
            <a:p>
              <a:endPara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endParaRPr>
            </a:p>
            <a:p>
              <a:endPara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endParaRPr>
            </a:p>
            <a:p>
              <a:endPara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endParaRPr>
            </a:p>
          </p:txBody>
        </p:sp>
      </p:grpSp>
      <p:grpSp>
        <p:nvGrpSpPr>
          <p:cNvPr id="82" name="그룹 49"/>
          <p:cNvGrpSpPr/>
          <p:nvPr/>
        </p:nvGrpSpPr>
        <p:grpSpPr bwMode="auto">
          <a:xfrm>
            <a:off x="2267744" y="2851201"/>
            <a:ext cx="2429236" cy="1969675"/>
            <a:chOff x="1449254" y="1665532"/>
            <a:chExt cx="1227654" cy="1691820"/>
          </a:xfrm>
        </p:grpSpPr>
        <p:sp>
          <p:nvSpPr>
            <p:cNvPr id="1048661" name="TextBox 62"/>
            <p:cNvSpPr txBox="1">
              <a:spLocks noChangeArrowheads="1"/>
            </p:cNvSpPr>
            <p:nvPr/>
          </p:nvSpPr>
          <p:spPr bwMode="auto">
            <a:xfrm>
              <a:off x="1449254" y="1665532"/>
              <a:ext cx="1214873" cy="4956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ko-KR" sz="1050" b="1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Century Gothic" panose="020B0502020202020204" pitchFamily="34" charset="0"/>
                  <a:ea typeface="맑은 고딕" pitchFamily="50" charset="-127"/>
                  <a:cs typeface="Arial" pitchFamily="34" charset="0"/>
                </a:rPr>
                <a:t>ЛЕГКАЯ</a:t>
              </a:r>
              <a:br>
                <a:rPr lang="ru-RU" altLang="ko-KR" sz="1050" b="1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Century Gothic" panose="020B0502020202020204" pitchFamily="34" charset="0"/>
                  <a:ea typeface="맑은 고딕" pitchFamily="50" charset="-127"/>
                  <a:cs typeface="Arial" pitchFamily="34" charset="0"/>
                </a:rPr>
              </a:br>
              <a:r>
                <a:rPr lang="ru-RU" altLang="ko-KR" sz="1050" b="1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Century Gothic" panose="020B0502020202020204" pitchFamily="34" charset="0"/>
                  <a:ea typeface="맑은 고딕" pitchFamily="50" charset="-127"/>
                  <a:cs typeface="Arial" pitchFamily="34" charset="0"/>
                </a:rPr>
                <a:t>ПРОМЫШЛЕННОСТЬ</a:t>
              </a:r>
            </a:p>
            <a:p>
              <a:r>
                <a:rPr lang="ru-RU" altLang="ko-KR" sz="1050" b="1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Century Gothic" panose="020B0502020202020204" pitchFamily="34" charset="0"/>
                  <a:ea typeface="맑은 고딕" pitchFamily="50" charset="-127"/>
                  <a:cs typeface="Arial" pitchFamily="34" charset="0"/>
                </a:rPr>
                <a:t>И ДЕТСКИЕ ТОВАРЫ</a:t>
              </a:r>
              <a:endParaRPr lang="en-US" altLang="ko-KR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맑은 고딕" pitchFamily="50" charset="-127"/>
                <a:cs typeface="Arial" pitchFamily="34" charset="0"/>
              </a:endParaRPr>
            </a:p>
          </p:txBody>
        </p:sp>
        <p:sp>
          <p:nvSpPr>
            <p:cNvPr id="1048662" name="TextBox 48"/>
            <p:cNvSpPr txBox="1"/>
            <p:nvPr/>
          </p:nvSpPr>
          <p:spPr bwMode="auto">
            <a:xfrm>
              <a:off x="1463623" y="2306522"/>
              <a:ext cx="1213285" cy="10508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ru-RU" altLang="ko-KR" sz="1050" dirty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ПП РФ от </a:t>
              </a:r>
              <a:r>
                <a:rPr lang="ru-RU" altLang="ko-KR" sz="1050" dirty="0" smtClean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03.01.2014 №</a:t>
              </a:r>
              <a:r>
                <a:rPr lang="ru-RU" altLang="ko-KR" sz="1050" dirty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3</a:t>
              </a:r>
              <a:endParaRPr lang="ru-RU" altLang="ko-KR" sz="105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endParaRPr>
            </a:p>
            <a:p>
              <a:r>
                <a:rPr lang="ru-RU" altLang="ko-KR" sz="1050" dirty="0" smtClean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ПП </a:t>
              </a:r>
              <a:r>
                <a:rPr lang="ru-RU" altLang="ko-KR" sz="1050" dirty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РФ от </a:t>
              </a:r>
              <a:r>
                <a:rPr lang="ru-RU" altLang="ko-KR" sz="1050" dirty="0" smtClean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18.01.2017 №27</a:t>
              </a:r>
              <a:endPara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endParaRPr>
            </a:p>
            <a:p>
              <a:r>
                <a:rPr lang="ru-RU" altLang="ko-KR" sz="1050" dirty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ПП РФ от </a:t>
              </a:r>
              <a:r>
                <a:rPr lang="ru-RU" altLang="ko-KR" sz="1050" dirty="0" smtClean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18.01.2017 №30</a:t>
              </a:r>
              <a:endPara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endParaRPr>
            </a:p>
            <a:p>
              <a:r>
                <a:rPr lang="ru-RU" altLang="ko-KR" sz="1050" dirty="0" smtClean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ПП </a:t>
              </a:r>
              <a:r>
                <a:rPr lang="ru-RU" altLang="ko-KR" sz="1050" dirty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РФ от </a:t>
              </a:r>
              <a:r>
                <a:rPr lang="ru-RU" altLang="ko-KR" sz="1050" dirty="0" smtClean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12.03.2015 №214</a:t>
              </a:r>
              <a:endPara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endParaRPr>
            </a:p>
            <a:p>
              <a:r>
                <a:rPr lang="ru-RU" altLang="ko-KR" sz="1050" dirty="0" smtClean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ПП </a:t>
              </a:r>
              <a:r>
                <a:rPr lang="ru-RU" altLang="ko-KR" sz="1050" dirty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РФ от </a:t>
              </a:r>
              <a:r>
                <a:rPr lang="ru-RU" altLang="ko-KR" sz="1050" dirty="0" smtClean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30.04.2019 №541</a:t>
              </a:r>
              <a:endPara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endParaRPr>
            </a:p>
            <a:p>
              <a:r>
                <a:rPr lang="ru-RU" altLang="ko-KR" sz="1050" dirty="0" smtClean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ПП </a:t>
              </a:r>
              <a:r>
                <a:rPr lang="ru-RU" altLang="ko-KR" sz="1050" dirty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РФ от </a:t>
              </a:r>
              <a:r>
                <a:rPr lang="ru-RU" altLang="ko-KR" sz="1050" dirty="0" smtClean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27.08.2016 №857</a:t>
              </a:r>
              <a:endPara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endParaRPr>
            </a:p>
            <a:p>
              <a:r>
                <a:rPr lang="ru-RU" altLang="ko-KR" sz="1050" dirty="0" smtClean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ПП </a:t>
              </a:r>
              <a:r>
                <a:rPr lang="ru-RU" altLang="ko-KR" sz="1050" dirty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РФ от </a:t>
              </a:r>
              <a:r>
                <a:rPr lang="ru-RU" altLang="ko-KR" sz="1050" dirty="0" smtClean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12.12.2019 №1649</a:t>
              </a:r>
              <a:endPara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endParaRPr>
            </a:p>
          </p:txBody>
        </p:sp>
      </p:grpSp>
      <p:grpSp>
        <p:nvGrpSpPr>
          <p:cNvPr id="83" name="그룹 49"/>
          <p:cNvGrpSpPr/>
          <p:nvPr/>
        </p:nvGrpSpPr>
        <p:grpSpPr bwMode="auto">
          <a:xfrm>
            <a:off x="4151823" y="1440158"/>
            <a:ext cx="2160240" cy="1294213"/>
            <a:chOff x="1357119" y="1711906"/>
            <a:chExt cx="1619149" cy="1295896"/>
          </a:xfrm>
        </p:grpSpPr>
        <p:sp>
          <p:nvSpPr>
            <p:cNvPr id="1048663" name="TextBox 62"/>
            <p:cNvSpPr txBox="1">
              <a:spLocks noChangeArrowheads="1"/>
            </p:cNvSpPr>
            <p:nvPr/>
          </p:nvSpPr>
          <p:spPr bwMode="auto">
            <a:xfrm>
              <a:off x="1357119" y="1711906"/>
              <a:ext cx="1214873" cy="254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ko-KR" sz="1050" b="1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Century Gothic" panose="020B0502020202020204" pitchFamily="34" charset="0"/>
                  <a:ea typeface="맑은 고딕" pitchFamily="50" charset="-127"/>
                  <a:cs typeface="Arial" pitchFamily="34" charset="0"/>
                </a:rPr>
                <a:t>СУДОСТРОЕНИЕ</a:t>
              </a:r>
              <a:endParaRPr lang="en-US" altLang="ko-KR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맑은 고딕" pitchFamily="50" charset="-127"/>
                <a:cs typeface="Arial" pitchFamily="34" charset="0"/>
              </a:endParaRPr>
            </a:p>
          </p:txBody>
        </p:sp>
        <p:sp>
          <p:nvSpPr>
            <p:cNvPr id="1048664" name="TextBox 51"/>
            <p:cNvSpPr txBox="1"/>
            <p:nvPr/>
          </p:nvSpPr>
          <p:spPr bwMode="auto">
            <a:xfrm>
              <a:off x="1357119" y="1944592"/>
              <a:ext cx="1619149" cy="10632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altLang="ko-KR" sz="1050" dirty="0" smtClean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ПП </a:t>
              </a:r>
              <a:r>
                <a:rPr lang="ru-RU" altLang="ko-KR" sz="1050" dirty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РФ от </a:t>
              </a:r>
              <a:r>
                <a:rPr lang="ru-RU" altLang="ko-KR" sz="1050" dirty="0" smtClean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14.03.2018 №253</a:t>
              </a:r>
              <a:endPara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endParaRPr>
            </a:p>
            <a:p>
              <a:r>
                <a:rPr lang="ru-RU" altLang="ko-KR" sz="1050" dirty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ПП РФ от 22.05.2008 №383</a:t>
              </a:r>
            </a:p>
            <a:p>
              <a:r>
                <a:rPr lang="ru-RU" altLang="ko-KR" sz="1050" dirty="0" smtClean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ПП </a:t>
              </a:r>
              <a:r>
                <a:rPr lang="ru-RU" altLang="ko-KR" sz="1050" dirty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РФ от </a:t>
              </a:r>
              <a:r>
                <a:rPr lang="ru-RU" altLang="ko-KR" sz="1050" dirty="0" smtClean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27.04.2017 №502</a:t>
              </a:r>
              <a:endPara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endParaRPr>
            </a:p>
            <a:p>
              <a:r>
                <a:rPr lang="ru-RU" altLang="ko-KR" sz="1050" dirty="0" smtClean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ПП </a:t>
              </a:r>
              <a:r>
                <a:rPr lang="ru-RU" altLang="ko-KR" sz="1050" dirty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РФ от </a:t>
              </a:r>
              <a:r>
                <a:rPr lang="ru-RU" altLang="ko-KR" sz="1050" dirty="0" smtClean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04.12.2019 №1584</a:t>
              </a:r>
              <a:endPara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endParaRPr>
            </a:p>
            <a:p>
              <a:r>
                <a:rPr lang="ru-RU" altLang="ko-KR" sz="1050" dirty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ПП РФ от </a:t>
              </a:r>
              <a:r>
                <a:rPr lang="ru-RU" altLang="ko-KR" sz="1050" dirty="0" smtClean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27.12.2019 №1917</a:t>
              </a:r>
              <a:endPara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endParaRPr>
            </a:p>
            <a:p>
              <a:endPara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endParaRPr>
            </a:p>
          </p:txBody>
        </p:sp>
      </p:grpSp>
      <p:grpSp>
        <p:nvGrpSpPr>
          <p:cNvPr id="85" name="그룹 49"/>
          <p:cNvGrpSpPr/>
          <p:nvPr/>
        </p:nvGrpSpPr>
        <p:grpSpPr bwMode="auto">
          <a:xfrm>
            <a:off x="790703" y="1390928"/>
            <a:ext cx="2461064" cy="1154162"/>
            <a:chOff x="1478048" y="1976912"/>
            <a:chExt cx="1229750" cy="1155663"/>
          </a:xfrm>
        </p:grpSpPr>
        <p:sp>
          <p:nvSpPr>
            <p:cNvPr id="1048667" name="TextBox 62"/>
            <p:cNvSpPr txBox="1">
              <a:spLocks noChangeArrowheads="1"/>
            </p:cNvSpPr>
            <p:nvPr/>
          </p:nvSpPr>
          <p:spPr bwMode="auto">
            <a:xfrm>
              <a:off x="1478048" y="1976912"/>
              <a:ext cx="1214929" cy="416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altLang="ko-KR" sz="1050" b="1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Century Gothic" panose="020B0502020202020204" pitchFamily="34" charset="0"/>
                  <a:ea typeface="맑은 고딕" pitchFamily="50" charset="-127"/>
                  <a:cs typeface="Arial" pitchFamily="34" charset="0"/>
                </a:rPr>
                <a:t>ПРОИЗВОДСТВО МЕДИЦИНСКИХ ИЗДЕЛИЙ И ФАРМАЦЕВТИКА</a:t>
              </a:r>
              <a:endParaRPr lang="en-US" altLang="ko-KR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맑은 고딕" pitchFamily="50" charset="-127"/>
                <a:cs typeface="Arial" pitchFamily="34" charset="0"/>
              </a:endParaRPr>
            </a:p>
          </p:txBody>
        </p:sp>
        <p:sp>
          <p:nvSpPr>
            <p:cNvPr id="1048668" name="TextBox 57"/>
            <p:cNvSpPr txBox="1"/>
            <p:nvPr/>
          </p:nvSpPr>
          <p:spPr bwMode="auto">
            <a:xfrm>
              <a:off x="1494455" y="2392950"/>
              <a:ext cx="1213343" cy="7396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ru-RU" altLang="ko-KR" sz="1050" dirty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ПП РФ от </a:t>
              </a:r>
              <a:r>
                <a:rPr lang="ru-RU" altLang="ko-KR" sz="1050" dirty="0" smtClean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18.01.2017 №27</a:t>
              </a:r>
              <a:endPara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endParaRPr>
            </a:p>
            <a:p>
              <a:r>
                <a:rPr lang="ru-RU" altLang="ko-KR" sz="1050" dirty="0" smtClean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ПП </a:t>
              </a:r>
              <a:r>
                <a:rPr lang="ru-RU" altLang="ko-KR" sz="1050" dirty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РФ от </a:t>
              </a:r>
              <a:r>
                <a:rPr lang="ru-RU" altLang="ko-KR" sz="1050" dirty="0" smtClean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16.11.2019 №1463</a:t>
              </a:r>
              <a:endPara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endParaRPr>
            </a:p>
            <a:p>
              <a:r>
                <a:rPr lang="ru-RU" altLang="ko-KR" sz="1050" dirty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ПП РФ от </a:t>
              </a:r>
              <a:r>
                <a:rPr lang="ru-RU" altLang="ko-KR" sz="1050" dirty="0" smtClean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cs typeface="Arial" pitchFamily="34" charset="0"/>
                </a:rPr>
                <a:t>16.11.2019 №1464</a:t>
              </a:r>
              <a:endPara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endParaRPr>
            </a:p>
            <a:p>
              <a:endParaRPr lang="ru-RU" altLang="ko-KR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itchFamily="34" charset="0"/>
              </a:endParaRPr>
            </a:p>
          </p:txBody>
        </p:sp>
      </p:grpSp>
      <p:pic>
        <p:nvPicPr>
          <p:cNvPr id="2097172" name="Picture 2" descr="C:\Users\DembitskiyMN\Desktop\injection-1294131_960_72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2011" y="1250877"/>
            <a:ext cx="631173" cy="619135"/>
          </a:xfrm>
          <a:prstGeom prst="rect">
            <a:avLst/>
          </a:prstGeom>
          <a:noFill/>
        </p:spPr>
      </p:pic>
      <p:pic>
        <p:nvPicPr>
          <p:cNvPr id="2097174" name="Picture 3" descr="C:\Users\DembitskiyMN\Desktop\2000px-Airplane_silhouette.sv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16416" y="2790576"/>
            <a:ext cx="519466" cy="519466"/>
          </a:xfrm>
          <a:prstGeom prst="rect">
            <a:avLst/>
          </a:prstGeom>
          <a:noFill/>
        </p:spPr>
      </p:pic>
      <p:pic>
        <p:nvPicPr>
          <p:cNvPr id="2097176" name="Picture 7" descr="C:\Users\DembitskiyMN\Desktop\sewing-machine_318-4326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98181" y="2828021"/>
            <a:ext cx="631540" cy="631540"/>
          </a:xfrm>
          <a:prstGeom prst="rect">
            <a:avLst/>
          </a:prstGeom>
          <a:noFill/>
        </p:spPr>
      </p:pic>
      <p:pic>
        <p:nvPicPr>
          <p:cNvPr id="2097178" name="Picture 5" descr="C:\Users\DembitskiyMN\Desktop\cra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43145" y="1109315"/>
            <a:ext cx="1170753" cy="563227"/>
          </a:xfrm>
          <a:prstGeom prst="rect">
            <a:avLst/>
          </a:prstGeom>
          <a:noFill/>
        </p:spPr>
      </p:pic>
      <p:sp>
        <p:nvSpPr>
          <p:cNvPr id="1048671" name="TextBox 58"/>
          <p:cNvSpPr txBox="1"/>
          <p:nvPr/>
        </p:nvSpPr>
        <p:spPr>
          <a:xfrm>
            <a:off x="611560" y="175741"/>
            <a:ext cx="4824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МИНПРОМТОРГ РОССИИ</a:t>
            </a:r>
            <a:endParaRPr lang="en-US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  <a:p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ПП РФ – Постановление Правительства Российской Федерации</a:t>
            </a:r>
          </a:p>
        </p:txBody>
      </p:sp>
      <p:pic>
        <p:nvPicPr>
          <p:cNvPr id="2097180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672" name="TextBox 71"/>
          <p:cNvSpPr txBox="1"/>
          <p:nvPr/>
        </p:nvSpPr>
        <p:spPr>
          <a:xfrm>
            <a:off x="86321" y="22465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3.2</a:t>
            </a:r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22" name="Shape 143"/>
          <p:cNvSpPr txBox="1"/>
          <p:nvPr/>
        </p:nvSpPr>
        <p:spPr>
          <a:xfrm>
            <a:off x="2134981" y="753628"/>
            <a:ext cx="4338134" cy="330888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25" tIns="91425" rIns="91425" bIns="91425" anchor="ctr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ОТРАСЛЕВЫЕ </a:t>
            </a:r>
            <a:r>
              <a:rPr lang="ru-RU" sz="16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СУБСИДИИ</a:t>
            </a:r>
            <a:endParaRPr lang="ru-RU" sz="160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639554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5" name="TextBox 58"/>
          <p:cNvSpPr txBox="1"/>
          <p:nvPr/>
        </p:nvSpPr>
        <p:spPr>
          <a:xfrm>
            <a:off x="611560" y="175741"/>
            <a:ext cx="4824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ПРАВИТЕЛЬСТВО РФ</a:t>
            </a:r>
            <a:endParaRPr lang="en-US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  <a:p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ПП РФ – Постановление Правительства Российской Федерации</a:t>
            </a:r>
          </a:p>
        </p:txBody>
      </p:sp>
      <p:pic>
        <p:nvPicPr>
          <p:cNvPr id="2097181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676" name="TextBox 71"/>
          <p:cNvSpPr txBox="1"/>
          <p:nvPr/>
        </p:nvSpPr>
        <p:spPr>
          <a:xfrm>
            <a:off x="86321" y="22465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4</a:t>
            </a:r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1048677" name="TextBox 72"/>
          <p:cNvSpPr txBox="1"/>
          <p:nvPr/>
        </p:nvSpPr>
        <p:spPr>
          <a:xfrm>
            <a:off x="574031" y="1072813"/>
            <a:ext cx="1549697" cy="10156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218</a:t>
            </a:r>
          </a:p>
        </p:txBody>
      </p:sp>
      <p:sp>
        <p:nvSpPr>
          <p:cNvPr id="1048678" name="Прямоугольник 73"/>
          <p:cNvSpPr/>
          <p:nvPr/>
        </p:nvSpPr>
        <p:spPr>
          <a:xfrm>
            <a:off x="2273806" y="1238699"/>
            <a:ext cx="6690682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Министерство образования и науки РФ</a:t>
            </a:r>
          </a:p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ПП РФ от </a:t>
            </a:r>
            <a:r>
              <a:rPr lang="ru-RU" b="1" i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09.04.2010 №218</a:t>
            </a:r>
          </a:p>
          <a:p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Субсидии на проведение НИОКР И ОКР для промышленных предприятий:</a:t>
            </a:r>
          </a:p>
          <a:p>
            <a:pPr marL="171450" indent="-171450">
              <a:buFontTx/>
              <a:buChar char="-"/>
            </a:pP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до</a:t>
            </a:r>
            <a:r>
              <a:rPr lang="ru-RU" sz="10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 </a:t>
            </a:r>
            <a:r>
              <a:rPr lang="ru-RU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100 млн руб.</a:t>
            </a: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;</a:t>
            </a:r>
          </a:p>
          <a:p>
            <a:pPr marL="171450" indent="-171450">
              <a:buFontTx/>
              <a:buChar char="-"/>
            </a:pP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до </a:t>
            </a:r>
            <a:r>
              <a:rPr lang="ru-RU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50%</a:t>
            </a:r>
            <a:r>
              <a:rPr lang="ru-RU" sz="105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 </a:t>
            </a: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инвестиций в проект</a:t>
            </a:r>
          </a:p>
        </p:txBody>
      </p:sp>
      <p:sp>
        <p:nvSpPr>
          <p:cNvPr id="1048679" name="TextBox 74"/>
          <p:cNvSpPr txBox="1"/>
          <p:nvPr/>
        </p:nvSpPr>
        <p:spPr>
          <a:xfrm>
            <a:off x="144141" y="2466375"/>
            <a:ext cx="1979587" cy="10156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1764</a:t>
            </a:r>
            <a:endParaRPr lang="ru-RU" sz="6000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48680" name="Прямоугольник 75"/>
          <p:cNvSpPr/>
          <p:nvPr/>
        </p:nvSpPr>
        <p:spPr>
          <a:xfrm>
            <a:off x="2123728" y="2349202"/>
            <a:ext cx="7200800" cy="26699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Министерство экономического развития РФ</a:t>
            </a:r>
          </a:p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ПП РФ от </a:t>
            </a:r>
            <a:r>
              <a:rPr lang="ru-RU" b="1" i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30.12.2018 </a:t>
            </a:r>
            <a:r>
              <a:rPr lang="ru-RU" b="1" i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№</a:t>
            </a:r>
            <a:r>
              <a:rPr lang="ru-RU" b="1" i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1764</a:t>
            </a:r>
          </a:p>
          <a:p>
            <a:endParaRPr lang="ru-RU" b="1" i="1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Roboto"/>
              <a:cs typeface="Roboto"/>
              <a:sym typeface="Roboto"/>
            </a:endParaRPr>
          </a:p>
          <a:p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Льготное </a:t>
            </a: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кредитование для субъектов МСП в банках-партнерах</a:t>
            </a:r>
          </a:p>
          <a:p>
            <a:pPr marL="171450" indent="-171450">
              <a:buFontTx/>
              <a:buChar char="-"/>
            </a:pPr>
            <a:r>
              <a:rPr lang="ru-RU" sz="900" dirty="0" err="1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займ</a:t>
            </a: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 </a:t>
            </a:r>
            <a:r>
              <a:rPr lang="ru-RU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от </a:t>
            </a:r>
            <a:r>
              <a:rPr lang="ru-RU" sz="105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500 тыс. руб</a:t>
            </a:r>
            <a:r>
              <a:rPr lang="ru-RU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. до </a:t>
            </a:r>
            <a:r>
              <a:rPr lang="ru-RU" sz="105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2 млрд руб</a:t>
            </a:r>
            <a:r>
              <a:rPr lang="ru-RU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. </a:t>
            </a:r>
            <a:r>
              <a:rPr lang="ru-RU" sz="1050" b="1" dirty="0" smtClean="0"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сроком до 10 лет </a:t>
            </a: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по ставке </a:t>
            </a:r>
            <a:r>
              <a:rPr lang="ru-RU" sz="1050" b="1" dirty="0" smtClean="0"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не выше 8,5 % </a:t>
            </a: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на </a:t>
            </a:r>
            <a:r>
              <a:rPr lang="ru-RU" sz="1050" b="1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инвестиционные цели</a:t>
            </a:r>
            <a:r>
              <a:rPr lang="ru-RU" sz="1050" b="1" dirty="0">
                <a:solidFill>
                  <a:srgbClr val="C00000"/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 </a:t>
            </a:r>
          </a:p>
          <a:p>
            <a:pPr marL="171450" indent="-171450">
              <a:buFontTx/>
              <a:buChar char="-"/>
            </a:pPr>
            <a:r>
              <a:rPr lang="ru-RU" sz="900" dirty="0" err="1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займ</a:t>
            </a: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 </a:t>
            </a:r>
            <a:r>
              <a:rPr lang="ru-RU" sz="105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от 500 тыс. руб. до 500 млн руб.</a:t>
            </a:r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 сроком до 3 лет </a:t>
            </a: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по ставке </a:t>
            </a:r>
            <a:r>
              <a:rPr lang="ru-RU" sz="1050" b="1" dirty="0" smtClean="0"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не выше 8,5 % </a:t>
            </a: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на </a:t>
            </a:r>
            <a:r>
              <a:rPr lang="ru-RU" sz="1050" b="1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пополнение оборотных средств</a:t>
            </a:r>
          </a:p>
          <a:p>
            <a:pPr marL="171450" indent="-171450">
              <a:buFontTx/>
              <a:buChar char="-"/>
            </a:pPr>
            <a:r>
              <a:rPr lang="ru-RU" sz="900" dirty="0" err="1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займ</a:t>
            </a:r>
            <a:r>
              <a:rPr lang="ru-RU" sz="1050" b="1" dirty="0" smtClean="0">
                <a:solidFill>
                  <a:srgbClr val="C00000"/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 </a:t>
            </a:r>
            <a:r>
              <a:rPr lang="ru-RU" sz="105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до 10 млн. руб. сроком до 5 лет </a:t>
            </a: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по ставке </a:t>
            </a:r>
            <a:r>
              <a:rPr lang="ru-RU" sz="1050" b="1" dirty="0"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не выше 9,95%  </a:t>
            </a: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на</a:t>
            </a:r>
            <a:r>
              <a:rPr lang="ru-RU" sz="1050" b="1" dirty="0" smtClean="0"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 </a:t>
            </a:r>
            <a:r>
              <a:rPr lang="ru-RU" sz="1050" b="1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развитие предпринимательской деятельности</a:t>
            </a:r>
          </a:p>
          <a:p>
            <a:pPr marL="171450" indent="-171450">
              <a:buFontTx/>
              <a:buChar char="-"/>
            </a:pPr>
            <a:endParaRPr lang="ru-RU" sz="1050" b="1" dirty="0">
              <a:solidFill>
                <a:srgbClr val="C00000"/>
              </a:solidFill>
              <a:latin typeface="Century Gothic" panose="020B0502020202020204" pitchFamily="34" charset="0"/>
              <a:ea typeface="Roboto"/>
              <a:cs typeface="Roboto"/>
              <a:sym typeface="Roboto"/>
            </a:endParaRPr>
          </a:p>
          <a:p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Для получения кредита необходимо обратиться в уполномоченный банк.</a:t>
            </a:r>
          </a:p>
          <a:p>
            <a:endParaRPr lang="ru-RU" sz="900" dirty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  <a:sym typeface="Roboto"/>
            </a:endParaRPr>
          </a:p>
          <a:p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В </a:t>
            </a: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2019 году в программе участвуют 70 уполномоченных банков, представляющие 29 регионов страны.</a:t>
            </a:r>
            <a:endParaRPr lang="ru-RU" sz="800" dirty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  <a:sym typeface="Roboto"/>
            </a:endParaRPr>
          </a:p>
          <a:p>
            <a:pPr marL="171450" indent="-171450">
              <a:buFontTx/>
              <a:buChar char="-"/>
            </a:pPr>
            <a:endParaRPr lang="ru-RU" sz="800" dirty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  <a:sym typeface="Roboto"/>
            </a:endParaRPr>
          </a:p>
          <a:p>
            <a:pPr marL="171450" indent="-171450">
              <a:buFontTx/>
              <a:buChar char="-"/>
            </a:pPr>
            <a:endParaRPr lang="ru-RU" sz="800" dirty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  <a:sym typeface="Roboto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251520" y="2332300"/>
            <a:ext cx="8554043" cy="1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3751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3" name="TextBox 58"/>
          <p:cNvSpPr txBox="1"/>
          <p:nvPr/>
        </p:nvSpPr>
        <p:spPr>
          <a:xfrm>
            <a:off x="611560" y="175741"/>
            <a:ext cx="4824536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ФОНД РАЗВИТИЯ ПРОМЫШЛЕННОСТИ РФ</a:t>
            </a:r>
          </a:p>
          <a:p>
            <a:r>
              <a:rPr lang="en-US" sz="1000" dirty="0">
                <a:latin typeface="Century Gothic" panose="020B0502020202020204" pitchFamily="34" charset="0"/>
              </a:rPr>
              <a:t>www.frprf.ru</a:t>
            </a:r>
            <a:endParaRPr lang="ru-RU" sz="1000" dirty="0">
              <a:latin typeface="Century Gothic" panose="020B0502020202020204" pitchFamily="34" charset="0"/>
            </a:endParaRPr>
          </a:p>
        </p:txBody>
      </p:sp>
      <p:pic>
        <p:nvPicPr>
          <p:cNvPr id="2097182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684" name="TextBox 71"/>
          <p:cNvSpPr txBox="1"/>
          <p:nvPr/>
        </p:nvSpPr>
        <p:spPr>
          <a:xfrm>
            <a:off x="86321" y="22465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5.1</a:t>
            </a:r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07420" y="445851"/>
            <a:ext cx="483658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Программа </a:t>
            </a:r>
            <a:r>
              <a:rPr lang="ru-RU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финансирования «Проекты развития» </a:t>
            </a:r>
            <a:endParaRPr lang="ru-RU" b="1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3" y="781037"/>
            <a:ext cx="8856982" cy="1377300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сумма займа 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– </a:t>
            </a:r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50-500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млн рублей;</a:t>
            </a:r>
          </a:p>
          <a:p>
            <a:r>
              <a:rPr lang="ru-RU" sz="10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срок займа 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– не более </a:t>
            </a:r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5 лет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;</a:t>
            </a:r>
          </a:p>
          <a:p>
            <a:r>
              <a:rPr lang="ru-RU" sz="10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общий бюджет проекта 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– от </a:t>
            </a:r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100 млн 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рублей;</a:t>
            </a:r>
          </a:p>
          <a:p>
            <a:r>
              <a:rPr lang="ru-RU" sz="1050" b="1" dirty="0" err="1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софинансирование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со стороны заявителя, частных инвесторов или банков – </a:t>
            </a:r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не менее 50% бюджета 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проекта;</a:t>
            </a:r>
          </a:p>
          <a:p>
            <a:r>
              <a:rPr lang="ru-RU" sz="10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процентная ставка: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</a:t>
            </a:r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1%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 годовых при условии экспорта новой продукции на сумму ≥ 50% от суммы займа в год; </a:t>
            </a:r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3%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годовых (в первые 3 года займа при предоставлении банковской гарантии) и </a:t>
            </a:r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5%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годовых (при других видах обеспечения), при этом ставки могут быть снижены на 2% годовых при условии закупки отечественного оборудования на сумму ≥ 50% от суммы займа;</a:t>
            </a:r>
          </a:p>
          <a:p>
            <a:r>
              <a:rPr lang="ru-RU" sz="105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периодичность</a:t>
            </a:r>
            <a:r>
              <a:rPr lang="ru-RU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рассмотрения заявки на предоставление меры поддержки - </a:t>
            </a:r>
            <a:r>
              <a:rPr lang="ru-RU" sz="105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в порядке </a:t>
            </a:r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поступления</a:t>
            </a:r>
            <a:endParaRPr lang="ru-RU" sz="1050" b="1" dirty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07420" y="2239236"/>
            <a:ext cx="4729074" cy="270843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Требования к </a:t>
            </a:r>
            <a:r>
              <a:rPr lang="ru-RU" sz="10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заявителю:</a:t>
            </a:r>
          </a:p>
          <a:p>
            <a:endParaRPr lang="ru-RU" sz="1000" b="1" dirty="0" smtClean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ru-RU" sz="1000" dirty="0"/>
              <a:t>являться юр/лицом-коммерческой организацией или ИП, получение займов для которого не запрещено действующим законодательством или уставом;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000" dirty="0"/>
              <a:t>являться юр/лицом или ИП, осуществляющим деятельность в сфере промышленности на территории РФ, на континентальном шельфе РФ, в исключительной экономической зоне РФ;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000" dirty="0"/>
              <a:t>являться резидентом РФ;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000" dirty="0"/>
              <a:t>не являться дочерним хозяйственным обществом юр/лиц, созданных в соответствии с законодательством иностранных государств и имеющих местонахождение в низконалоговой юрисдикции за пределами территории РФ;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000" dirty="0" err="1"/>
              <a:t>бенефициарный</a:t>
            </a:r>
            <a:r>
              <a:rPr lang="ru-RU" sz="1000" dirty="0"/>
              <a:t> владелец Заявителя не должен являться нерезидентом РФ, имеющим местонахождение (место жительства) в низконалоговой юрисдикции за пределами территории РФ;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000" dirty="0"/>
              <a:t>раскрыть структуру собственности на момент подачи заявки;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75876" y="3435846"/>
            <a:ext cx="3888432" cy="143116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Необходимые документы для предоставления меры поддержки:</a:t>
            </a:r>
            <a:endParaRPr lang="ru-RU" sz="1000" b="1" dirty="0" smtClean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  <a:p>
            <a:endParaRPr lang="ru-RU" sz="1000" b="1" dirty="0" smtClean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ru-RU" sz="950" dirty="0" smtClean="0"/>
              <a:t>правоустанавливающие </a:t>
            </a:r>
            <a:r>
              <a:rPr lang="ru-RU" sz="950" dirty="0"/>
              <a:t>документы заявителя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50" dirty="0"/>
              <a:t>документы, подтверждающие полномочия лица, действующего от имени заявителя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50" dirty="0"/>
              <a:t>предложения заявителя по обеспечению возврата займа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50" dirty="0"/>
              <a:t>бизнес-план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50" dirty="0"/>
              <a:t>финансовая модель проекта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52354" y="2523929"/>
            <a:ext cx="3888431" cy="55399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00" dirty="0"/>
              <a:t>Проекты должны быть направлены на внедрение передовых технологий, создание новых продуктов или организацию импортозамещающих производств</a:t>
            </a:r>
            <a:endParaRPr lang="ru-RU" sz="95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774964" y="-8467"/>
            <a:ext cx="43690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8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Консультации по программам льготных займов Фонда и мерам господдержки</a:t>
            </a:r>
            <a:r>
              <a:rPr lang="ru-RU" sz="8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: </a:t>
            </a:r>
          </a:p>
          <a:p>
            <a:pPr algn="r"/>
            <a:r>
              <a:rPr lang="ru-RU" sz="8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+</a:t>
            </a:r>
            <a:r>
              <a:rPr lang="ru-RU" sz="8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7 495 </a:t>
            </a:r>
            <a:r>
              <a:rPr lang="ru-RU" sz="8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120-24-16,  8 </a:t>
            </a:r>
            <a:r>
              <a:rPr lang="ru-RU" sz="8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800 500-71-29</a:t>
            </a:r>
          </a:p>
        </p:txBody>
      </p:sp>
    </p:spTree>
    <p:extLst>
      <p:ext uri="{BB962C8B-B14F-4D97-AF65-F5344CB8AC3E}">
        <p14:creationId xmlns:p14="http://schemas.microsoft.com/office/powerpoint/2010/main" val="23103051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3" name="TextBox 58"/>
          <p:cNvSpPr txBox="1"/>
          <p:nvPr/>
        </p:nvSpPr>
        <p:spPr>
          <a:xfrm>
            <a:off x="611560" y="175741"/>
            <a:ext cx="4824536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ФОНД РАЗВИТИЯ ПРОМЫШЛЕННОСТИ РФ</a:t>
            </a:r>
          </a:p>
          <a:p>
            <a:r>
              <a:rPr lang="en-US" sz="1000" dirty="0">
                <a:latin typeface="Century Gothic" panose="020B0502020202020204" pitchFamily="34" charset="0"/>
              </a:rPr>
              <a:t>www.frprf.ru</a:t>
            </a:r>
            <a:endParaRPr lang="ru-RU" sz="1000" dirty="0">
              <a:latin typeface="Century Gothic" panose="020B0502020202020204" pitchFamily="34" charset="0"/>
            </a:endParaRPr>
          </a:p>
        </p:txBody>
      </p:sp>
      <p:pic>
        <p:nvPicPr>
          <p:cNvPr id="2097182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684" name="TextBox 71"/>
          <p:cNvSpPr txBox="1"/>
          <p:nvPr/>
        </p:nvSpPr>
        <p:spPr>
          <a:xfrm>
            <a:off x="86321" y="22465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5.2</a:t>
            </a:r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07420" y="445851"/>
            <a:ext cx="473238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Программа </a:t>
            </a:r>
            <a:r>
              <a:rPr lang="ru-RU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финансирования «Станкостроение» </a:t>
            </a:r>
            <a:endParaRPr lang="ru-RU" b="1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3" y="781037"/>
            <a:ext cx="8856982" cy="1061829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сумма займа 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– </a:t>
            </a:r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50-500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млн рублей;</a:t>
            </a:r>
          </a:p>
          <a:p>
            <a:r>
              <a:rPr lang="ru-RU" sz="10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срок займа 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– не более </a:t>
            </a:r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7 лет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;</a:t>
            </a:r>
          </a:p>
          <a:p>
            <a:r>
              <a:rPr lang="ru-RU" sz="10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общий бюджет проекта 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– от </a:t>
            </a:r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62,5 млн 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рублей;</a:t>
            </a:r>
          </a:p>
          <a:p>
            <a:r>
              <a:rPr lang="ru-RU" sz="1050" b="1" dirty="0" err="1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софинансирование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со стороны заявителя, частных инвесторов или банков – </a:t>
            </a:r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не менее 20% бюджета 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проекта;</a:t>
            </a:r>
          </a:p>
          <a:p>
            <a:r>
              <a:rPr lang="ru-RU" sz="10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процентная ставка: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</a:t>
            </a:r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1%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 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годовых на первые 3 года займа и </a:t>
            </a:r>
            <a:r>
              <a:rPr lang="ru-RU" sz="105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5 %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годовых на оставшийся срок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.</a:t>
            </a:r>
          </a:p>
          <a:p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периодичность</a:t>
            </a:r>
            <a:r>
              <a:rPr lang="ru-RU" sz="105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рассмотрения заявки на предоставление меры поддержки - </a:t>
            </a:r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в порядке поступления</a:t>
            </a:r>
            <a:endParaRPr lang="ru-RU" sz="1050" b="1" dirty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3" y="2246930"/>
            <a:ext cx="3888431" cy="86177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00" dirty="0" smtClean="0"/>
              <a:t>Проекты </a:t>
            </a:r>
            <a:r>
              <a:rPr lang="ru-RU" sz="1000" dirty="0"/>
              <a:t>должны быть направленны на производство </a:t>
            </a:r>
            <a:r>
              <a:rPr lang="ru-RU" sz="1000" dirty="0" err="1"/>
              <a:t>станкоинструментальной</a:t>
            </a:r>
            <a:r>
              <a:rPr lang="ru-RU" sz="1000" dirty="0"/>
              <a:t> продукции гражданского назначения, соответствующей принципам наилучших доступных технологий, с импортозамещающим или экспортным потенциалом</a:t>
            </a:r>
            <a:endParaRPr lang="ru-RU" sz="95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307421" y="2239236"/>
            <a:ext cx="4729073" cy="270843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Требования к </a:t>
            </a:r>
            <a:r>
              <a:rPr lang="ru-RU" sz="10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заявителю:</a:t>
            </a:r>
          </a:p>
          <a:p>
            <a:endParaRPr lang="ru-RU" sz="1000" b="1" dirty="0" smtClean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ru-RU" sz="1000" dirty="0"/>
              <a:t>являться юр/лицом-коммерческой организацией или ИП, получение займов для которого не запрещено действующим законодательством или уставом;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000" dirty="0"/>
              <a:t>являться юр/лицом или ИП, осуществляющим деятельность в сфере промышленности на территории РФ, на континентальном шельфе РФ, в исключительной экономической зоне РФ;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000" dirty="0"/>
              <a:t>являться резидентом РФ;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000" dirty="0"/>
              <a:t>не являться дочерним хозяйственным обществом юр/лиц, созданных в соответствии с законодательством иностранных государств и имеющих местонахождение в низконалоговой юрисдикции за пределами территории РФ;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000" dirty="0" err="1"/>
              <a:t>бенефициарный</a:t>
            </a:r>
            <a:r>
              <a:rPr lang="ru-RU" sz="1000" dirty="0"/>
              <a:t> владелец Заявителя не должен являться нерезидентом РФ, имеющим местонахождение (место жительства) в низконалоговой юрисдикции за пределами территории РФ;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000" dirty="0"/>
              <a:t>раскрыть структуру собственности на момент подачи заявки;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79513" y="3219822"/>
            <a:ext cx="3888431" cy="143116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Необходимые документы для предоставления меры поддержки:</a:t>
            </a:r>
            <a:endParaRPr lang="ru-RU" sz="1000" b="1" dirty="0" smtClean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  <a:p>
            <a:endParaRPr lang="ru-RU" sz="1000" b="1" dirty="0" smtClean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ru-RU" sz="950" dirty="0" smtClean="0"/>
              <a:t>правоустанавливающие </a:t>
            </a:r>
            <a:r>
              <a:rPr lang="ru-RU" sz="950" dirty="0"/>
              <a:t>документы заявителя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50" dirty="0"/>
              <a:t>документы, подтверждающие полномочия лица, действующего от имени заявителя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50" dirty="0"/>
              <a:t>предложения заявителя по обеспечению возврата займа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50" dirty="0"/>
              <a:t>бизнес-план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50" dirty="0"/>
              <a:t>финансовая модель проекта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774964" y="-8467"/>
            <a:ext cx="43690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8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Консультации по программам льготных займов Фонда и мерам господдержки</a:t>
            </a:r>
            <a:r>
              <a:rPr lang="ru-RU" sz="8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: </a:t>
            </a:r>
          </a:p>
          <a:p>
            <a:pPr algn="r"/>
            <a:r>
              <a:rPr lang="ru-RU" sz="8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+</a:t>
            </a:r>
            <a:r>
              <a:rPr lang="ru-RU" sz="8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7 495 </a:t>
            </a:r>
            <a:r>
              <a:rPr lang="ru-RU" sz="8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120-24-16,  8 </a:t>
            </a:r>
            <a:r>
              <a:rPr lang="ru-RU" sz="8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800 500-71-29</a:t>
            </a:r>
          </a:p>
        </p:txBody>
      </p:sp>
    </p:spTree>
    <p:extLst>
      <p:ext uri="{BB962C8B-B14F-4D97-AF65-F5344CB8AC3E}">
        <p14:creationId xmlns:p14="http://schemas.microsoft.com/office/powerpoint/2010/main" val="1590140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3" name="TextBox 58"/>
          <p:cNvSpPr txBox="1"/>
          <p:nvPr/>
        </p:nvSpPr>
        <p:spPr>
          <a:xfrm>
            <a:off x="611560" y="175741"/>
            <a:ext cx="4824536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ФОНД РАЗВИТИЯ ПРОМЫШЛЕННОСТИ РФ</a:t>
            </a:r>
          </a:p>
          <a:p>
            <a:r>
              <a:rPr lang="en-US" sz="1000" dirty="0">
                <a:latin typeface="Century Gothic" panose="020B0502020202020204" pitchFamily="34" charset="0"/>
              </a:rPr>
              <a:t>www.frprf.ru</a:t>
            </a:r>
            <a:endParaRPr lang="ru-RU" sz="1000" dirty="0">
              <a:latin typeface="Century Gothic" panose="020B0502020202020204" pitchFamily="34" charset="0"/>
            </a:endParaRPr>
          </a:p>
        </p:txBody>
      </p:sp>
      <p:pic>
        <p:nvPicPr>
          <p:cNvPr id="2097182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684" name="TextBox 71"/>
          <p:cNvSpPr txBox="1"/>
          <p:nvPr/>
        </p:nvSpPr>
        <p:spPr>
          <a:xfrm>
            <a:off x="86321" y="22465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5.3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580236" y="425876"/>
            <a:ext cx="54729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Программа финансирования «Комплектующие изделия»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513" y="781037"/>
            <a:ext cx="8856982" cy="1061829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сумма займа 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– </a:t>
            </a:r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50-500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млн рублей;</a:t>
            </a:r>
          </a:p>
          <a:p>
            <a:r>
              <a:rPr lang="ru-RU" sz="10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срок займа 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– не более </a:t>
            </a:r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5 лет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;</a:t>
            </a:r>
          </a:p>
          <a:p>
            <a:r>
              <a:rPr lang="ru-RU" sz="10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общий бюджет проекта 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– от </a:t>
            </a:r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62,5 млн 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рублей;</a:t>
            </a:r>
          </a:p>
          <a:p>
            <a:r>
              <a:rPr lang="ru-RU" sz="1050" b="1" dirty="0" err="1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софинансирование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со стороны заявителя, частных инвесторов или банков – </a:t>
            </a:r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не менее 20% бюджета 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проекта;</a:t>
            </a:r>
          </a:p>
          <a:p>
            <a:r>
              <a:rPr lang="ru-RU" sz="10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процентная ставка: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</a:t>
            </a:r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1%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 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годовых на первые 3 года займа и </a:t>
            </a:r>
            <a:r>
              <a:rPr lang="ru-RU" sz="105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5 %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годовых на оставшийся срок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.</a:t>
            </a:r>
          </a:p>
          <a:p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периодичность</a:t>
            </a:r>
            <a:r>
              <a:rPr lang="ru-RU" sz="105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рассмотрения заявки на предоставление меры поддержки - </a:t>
            </a:r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в порядке поступления</a:t>
            </a:r>
            <a:endParaRPr lang="ru-RU" sz="1050" b="1" dirty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2067694"/>
            <a:ext cx="3888431" cy="13234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00" dirty="0"/>
              <a:t>Проекты должны быть направлены на организацию и/или модернизацию производства комплектующих изделий, применяемых в составе промышленной продукции, перечисленной в приложении к постановлению Правительства Российской Федерации "О критериях отнесения промышленной продукции к промышленной продукции, не имеющей аналогов, произведенных в Российской Федерации" от 17 июля 2015 г. № 719</a:t>
            </a:r>
            <a:endParaRPr lang="ru-RU" sz="95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307421" y="2239236"/>
            <a:ext cx="4729073" cy="255454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Требования к </a:t>
            </a:r>
            <a:r>
              <a:rPr lang="ru-RU" sz="10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заявителю:</a:t>
            </a:r>
          </a:p>
          <a:p>
            <a:endParaRPr lang="ru-RU" sz="1000" b="1" dirty="0" smtClean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ru-RU" sz="1000" dirty="0" smtClean="0"/>
              <a:t>являться </a:t>
            </a:r>
            <a:r>
              <a:rPr lang="ru-RU" sz="1000" dirty="0"/>
              <a:t>юр. лицом, комм. организацией или ИП</a:t>
            </a:r>
            <a:r>
              <a:rPr lang="ru-RU" sz="1000" dirty="0" smtClean="0"/>
              <a:t>, </a:t>
            </a:r>
            <a:r>
              <a:rPr lang="ru-RU" sz="1000" dirty="0"/>
              <a:t>получение займов для которого не запрещено действующим законодательством или уставом;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000" dirty="0"/>
              <a:t>являться юр. </a:t>
            </a:r>
            <a:r>
              <a:rPr lang="ru-RU" sz="1000" dirty="0" smtClean="0"/>
              <a:t>лицом или </a:t>
            </a:r>
            <a:r>
              <a:rPr lang="ru-RU" sz="1000" dirty="0"/>
              <a:t>ИП</a:t>
            </a:r>
            <a:r>
              <a:rPr lang="ru-RU" sz="1000" dirty="0" smtClean="0"/>
              <a:t>, </a:t>
            </a:r>
            <a:r>
              <a:rPr lang="ru-RU" sz="1000" dirty="0"/>
              <a:t>осуществляющим деятельность в сфере промышленности на территории РФ, на континентальном шельфе РФ, в исключительной экономической зоне РФ;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000" dirty="0"/>
              <a:t>являться резидентом РФ;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000" dirty="0"/>
              <a:t>не являться дочерним хозяйственным обществом юр/лиц, созданных в соответствии с законодательством иностранных государств и имеющих местонахождение в низконалоговой юрисдикции за пределами территории РФ;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000" dirty="0" err="1"/>
              <a:t>бенефициарный</a:t>
            </a:r>
            <a:r>
              <a:rPr lang="ru-RU" sz="1000" dirty="0"/>
              <a:t> владелец Заявителя не должен являться нерезидентом РФ, имеющим местонахождение (место жительства) в низконалоговой юрисдикции за пределами территории РФ;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000" dirty="0"/>
              <a:t>раскрыть структуру собственности на момент подачи заявки;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51520" y="3543734"/>
            <a:ext cx="3888431" cy="143116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Необходимые документы для предоставления меры поддержки:</a:t>
            </a:r>
            <a:endParaRPr lang="ru-RU" sz="1000" b="1" dirty="0" smtClean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  <a:p>
            <a:endParaRPr lang="ru-RU" sz="1000" b="1" dirty="0" smtClean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ru-RU" sz="950" dirty="0" smtClean="0"/>
              <a:t>правоустанавливающие </a:t>
            </a:r>
            <a:r>
              <a:rPr lang="ru-RU" sz="950" dirty="0"/>
              <a:t>документы заявителя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50" dirty="0"/>
              <a:t>документы, подтверждающие полномочия лица, действующего от имени заявителя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50" dirty="0"/>
              <a:t>предложения заявителя по обеспечению возврата займа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50" dirty="0"/>
              <a:t>бизнес-план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50" dirty="0"/>
              <a:t>финансовая модель проекта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774964" y="-8467"/>
            <a:ext cx="43690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8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Консультации по программам льготных займов Фонда и мерам господдержки</a:t>
            </a:r>
            <a:r>
              <a:rPr lang="ru-RU" sz="8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: </a:t>
            </a:r>
          </a:p>
          <a:p>
            <a:pPr algn="r"/>
            <a:r>
              <a:rPr lang="ru-RU" sz="8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+</a:t>
            </a:r>
            <a:r>
              <a:rPr lang="ru-RU" sz="8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7 495 </a:t>
            </a:r>
            <a:r>
              <a:rPr lang="ru-RU" sz="8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120-24-16,  8 </a:t>
            </a:r>
            <a:r>
              <a:rPr lang="ru-RU" sz="8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800 500-71-29</a:t>
            </a:r>
          </a:p>
        </p:txBody>
      </p:sp>
    </p:spTree>
    <p:extLst>
      <p:ext uri="{BB962C8B-B14F-4D97-AF65-F5344CB8AC3E}">
        <p14:creationId xmlns:p14="http://schemas.microsoft.com/office/powerpoint/2010/main" val="1356131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3" name="TextBox 1"/>
          <p:cNvSpPr txBox="1"/>
          <p:nvPr/>
        </p:nvSpPr>
        <p:spPr>
          <a:xfrm>
            <a:off x="3662200" y="1547837"/>
            <a:ext cx="504056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ФЕДЕРАЛЬНЫЕ</a:t>
            </a:r>
            <a:endParaRPr lang="ru-RU" sz="2000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  <a:p>
            <a:pPr algn="r"/>
            <a:r>
              <a:rPr lang="ru-RU" sz="18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МЕРЫ ПОДДЕРЖКИ</a:t>
            </a:r>
          </a:p>
        </p:txBody>
      </p:sp>
    </p:spTree>
    <p:extLst>
      <p:ext uri="{BB962C8B-B14F-4D97-AF65-F5344CB8AC3E}">
        <p14:creationId xmlns:p14="http://schemas.microsoft.com/office/powerpoint/2010/main" val="1544139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3" name="TextBox 58"/>
          <p:cNvSpPr txBox="1"/>
          <p:nvPr/>
        </p:nvSpPr>
        <p:spPr>
          <a:xfrm>
            <a:off x="611560" y="175741"/>
            <a:ext cx="4824536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ФОНД РАЗВИТИЯ ПРОМЫШЛЕННОСТИ РФ</a:t>
            </a:r>
          </a:p>
          <a:p>
            <a:r>
              <a:rPr lang="en-US" sz="1000" dirty="0">
                <a:latin typeface="Century Gothic" panose="020B0502020202020204" pitchFamily="34" charset="0"/>
              </a:rPr>
              <a:t>www.frprf.ru</a:t>
            </a:r>
            <a:endParaRPr lang="ru-RU" sz="1000" dirty="0">
              <a:latin typeface="Century Gothic" panose="020B0502020202020204" pitchFamily="34" charset="0"/>
            </a:endParaRPr>
          </a:p>
        </p:txBody>
      </p:sp>
      <p:pic>
        <p:nvPicPr>
          <p:cNvPr id="2097182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684" name="TextBox 71"/>
          <p:cNvSpPr txBox="1"/>
          <p:nvPr/>
        </p:nvSpPr>
        <p:spPr>
          <a:xfrm>
            <a:off x="86321" y="22465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5.4</a:t>
            </a:r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905920" y="425876"/>
            <a:ext cx="414728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Программа финансирования </a:t>
            </a:r>
            <a:r>
              <a:rPr lang="ru-RU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«Конверсия» </a:t>
            </a:r>
            <a:endParaRPr lang="ru-RU" b="1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3" y="781037"/>
            <a:ext cx="8856982" cy="900246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сумма займа 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– </a:t>
            </a:r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80-750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млн рублей;</a:t>
            </a:r>
          </a:p>
          <a:p>
            <a:r>
              <a:rPr lang="ru-RU" sz="10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срок займа 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– не более </a:t>
            </a:r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5 лет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;</a:t>
            </a:r>
          </a:p>
          <a:p>
            <a:r>
              <a:rPr lang="ru-RU" sz="10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общий бюджет проекта 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– от </a:t>
            </a:r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100 млн 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рублей;</a:t>
            </a:r>
          </a:p>
          <a:p>
            <a:r>
              <a:rPr lang="ru-RU" sz="1050" b="1" dirty="0" err="1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софинансирование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со стороны заявителя, частных инвесторов или банков – </a:t>
            </a:r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не менее 20% бюджета 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проекта;</a:t>
            </a:r>
          </a:p>
          <a:p>
            <a:r>
              <a:rPr lang="ru-RU" sz="10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процентная ставка: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</a:t>
            </a:r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1%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 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годовых на первые 3 года займа и </a:t>
            </a:r>
            <a:r>
              <a:rPr lang="ru-RU" sz="105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5 %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годовых на оставшийся срок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42894" y="2222969"/>
            <a:ext cx="3888431" cy="86177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00" dirty="0"/>
              <a:t>Проекты должны быть направленны на разработку и внедрение на предприятиях оборонно-промышленного комплекса выпуска высокотехнологичной конкурентоспособной промышленной продукции гражданского или двойного назначения</a:t>
            </a:r>
            <a:endParaRPr lang="ru-RU" sz="95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307421" y="2239236"/>
            <a:ext cx="4729073" cy="255454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Требования к </a:t>
            </a:r>
            <a:r>
              <a:rPr lang="ru-RU" sz="10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заявителю:</a:t>
            </a:r>
          </a:p>
          <a:p>
            <a:endParaRPr lang="ru-RU" sz="1000" b="1" dirty="0" smtClean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ru-RU" sz="1000" dirty="0"/>
              <a:t>являться юр/лицом - коммерческой организацией, получение займов для которой не запрещено действующим законодательством или уставом Заявителя;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000" dirty="0"/>
              <a:t>являться юр/лицом или ИП, осуществляющим деятельность в сфере промышленности на территории РФ, на континентальном шельфе РФ, в исключительной экономической зоне РФ;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000" dirty="0"/>
              <a:t>являться юр/лицом, включенным в Сводный реестр организаций оборонно-промышленного комплекса, или дочерним хозяйственным обществом такого юр/лица;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000" dirty="0"/>
              <a:t>являться резидентом РФ;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000" dirty="0"/>
              <a:t>не являться дочерним хозяйственным обществом юр/лиц, созданных в соответствии с законодательством иностранных государств и имеющих местонахождение в низконалоговой юрисдикции за пределами территории РФ;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51520" y="3362620"/>
            <a:ext cx="3888431" cy="143116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Необходимые документы для предоставления меры поддержки:</a:t>
            </a:r>
            <a:endParaRPr lang="ru-RU" sz="1000" b="1" dirty="0" smtClean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  <a:p>
            <a:endParaRPr lang="ru-RU" sz="1000" b="1" dirty="0" smtClean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ru-RU" sz="950" dirty="0" smtClean="0"/>
              <a:t>правоустанавливающие </a:t>
            </a:r>
            <a:r>
              <a:rPr lang="ru-RU" sz="950" dirty="0"/>
              <a:t>документы заявителя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50" dirty="0"/>
              <a:t>документы, подтверждающие полномочия лица, действующего от имени заявителя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50" dirty="0"/>
              <a:t>предложения заявителя по обеспечению возврата займа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50" dirty="0"/>
              <a:t>бизнес-план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50" dirty="0"/>
              <a:t>финансовая модель проекта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774964" y="-8467"/>
            <a:ext cx="43690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8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Консультации по программам льготных займов Фонда и мерам господдержки</a:t>
            </a:r>
            <a:r>
              <a:rPr lang="ru-RU" sz="8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: </a:t>
            </a:r>
          </a:p>
          <a:p>
            <a:pPr algn="r"/>
            <a:r>
              <a:rPr lang="ru-RU" sz="8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+</a:t>
            </a:r>
            <a:r>
              <a:rPr lang="ru-RU" sz="8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7 495 </a:t>
            </a:r>
            <a:r>
              <a:rPr lang="ru-RU" sz="8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120-24-16,  8 </a:t>
            </a:r>
            <a:r>
              <a:rPr lang="ru-RU" sz="8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800 500-71-29</a:t>
            </a:r>
          </a:p>
        </p:txBody>
      </p:sp>
    </p:spTree>
    <p:extLst>
      <p:ext uri="{BB962C8B-B14F-4D97-AF65-F5344CB8AC3E}">
        <p14:creationId xmlns:p14="http://schemas.microsoft.com/office/powerpoint/2010/main" val="33067800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3" name="TextBox 58"/>
          <p:cNvSpPr txBox="1"/>
          <p:nvPr/>
        </p:nvSpPr>
        <p:spPr>
          <a:xfrm>
            <a:off x="611560" y="175741"/>
            <a:ext cx="4824536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ФОНД РАЗВИТИЯ ПРОМЫШЛЕННОСТИ РФ</a:t>
            </a:r>
          </a:p>
          <a:p>
            <a:r>
              <a:rPr lang="en-US" sz="1000" dirty="0">
                <a:latin typeface="Century Gothic" panose="020B0502020202020204" pitchFamily="34" charset="0"/>
              </a:rPr>
              <a:t>www.frprf.ru</a:t>
            </a:r>
            <a:endParaRPr lang="ru-RU" sz="1000" dirty="0">
              <a:latin typeface="Century Gothic" panose="020B0502020202020204" pitchFamily="34" charset="0"/>
            </a:endParaRPr>
          </a:p>
        </p:txBody>
      </p:sp>
      <p:pic>
        <p:nvPicPr>
          <p:cNvPr id="2097182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684" name="TextBox 71"/>
          <p:cNvSpPr txBox="1"/>
          <p:nvPr/>
        </p:nvSpPr>
        <p:spPr>
          <a:xfrm>
            <a:off x="86321" y="22465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5.5</a:t>
            </a:r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285831" y="425876"/>
            <a:ext cx="37673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Программа финансирования </a:t>
            </a:r>
            <a:r>
              <a:rPr lang="ru-RU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«Лизинг» </a:t>
            </a:r>
            <a:endParaRPr lang="ru-RU" b="1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3" y="781037"/>
            <a:ext cx="8856982" cy="1215717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сумма займа 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– </a:t>
            </a:r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5-500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млн рублей;</a:t>
            </a:r>
          </a:p>
          <a:p>
            <a:r>
              <a:rPr lang="ru-RU" sz="10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срок займа 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– не более </a:t>
            </a:r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5 лет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;</a:t>
            </a:r>
          </a:p>
          <a:p>
            <a:r>
              <a:rPr lang="ru-RU" sz="10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общий бюджет проекта 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– от </a:t>
            </a:r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20 млн 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рублей;</a:t>
            </a:r>
          </a:p>
          <a:p>
            <a:r>
              <a:rPr lang="ru-RU" sz="1050" b="1" dirty="0" err="1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софинансирование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со стороны заявителя – </a:t>
            </a:r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не менее 10%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;</a:t>
            </a:r>
          </a:p>
          <a:p>
            <a:r>
              <a:rPr lang="ru-RU" sz="10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процентная ставка: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</a:t>
            </a:r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1%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 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годовых.</a:t>
            </a:r>
          </a:p>
          <a:p>
            <a:r>
              <a:rPr lang="ru-RU" sz="10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целевой объем продаж 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новой продукции </a:t>
            </a:r>
            <a:r>
              <a:rPr lang="ru-RU" sz="10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не менее 50% 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от суммы займа в год,  начиная со 2 года серийного 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производства;</a:t>
            </a:r>
          </a:p>
          <a:p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периодичность</a:t>
            </a:r>
            <a:r>
              <a:rPr lang="ru-RU" sz="105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рассмотрения заявки на предоставление меры поддержки - </a:t>
            </a:r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в порядке поступления</a:t>
            </a:r>
            <a:endParaRPr lang="ru-RU" sz="1050" b="1" dirty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2894" y="2222969"/>
            <a:ext cx="3888431" cy="70788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00" dirty="0"/>
              <a:t>Проекты должны быть направлены на поддержку технологического перевооружения и/или модернизацию основных производственных фондов российских субъектов деятельности в сфере промышленности</a:t>
            </a:r>
            <a:endParaRPr lang="ru-RU" sz="95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11960" y="2139702"/>
            <a:ext cx="4841250" cy="28931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Требования к </a:t>
            </a:r>
            <a:r>
              <a:rPr lang="ru-RU" sz="10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заявителю:</a:t>
            </a:r>
          </a:p>
          <a:p>
            <a:endParaRPr lang="ru-RU" sz="1000" b="1" dirty="0" smtClean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/>
              <a:t>являться </a:t>
            </a:r>
            <a:r>
              <a:rPr lang="ru-RU" sz="900" dirty="0" smtClean="0"/>
              <a:t>юр. </a:t>
            </a:r>
            <a:r>
              <a:rPr lang="ru-RU" sz="900" dirty="0"/>
              <a:t>лицом или </a:t>
            </a:r>
            <a:r>
              <a:rPr lang="ru-RU" sz="900" dirty="0" smtClean="0"/>
              <a:t>ИП, </a:t>
            </a:r>
            <a:r>
              <a:rPr lang="ru-RU" sz="900" dirty="0"/>
              <a:t>осуществляющим деятельность в сфере промышленности на территории </a:t>
            </a:r>
            <a:r>
              <a:rPr lang="ru-RU" sz="900" dirty="0" smtClean="0"/>
              <a:t>РФ, </a:t>
            </a:r>
            <a:r>
              <a:rPr lang="ru-RU" sz="900" dirty="0"/>
              <a:t>на континентальном шельфе </a:t>
            </a:r>
            <a:r>
              <a:rPr lang="ru-RU" sz="900" dirty="0" smtClean="0"/>
              <a:t>РФ, </a:t>
            </a:r>
            <a:r>
              <a:rPr lang="ru-RU" sz="900" dirty="0"/>
              <a:t>в исключительной экономической зоне Российской Федерации;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/>
              <a:t>являться резидентом </a:t>
            </a:r>
            <a:r>
              <a:rPr lang="ru-RU" sz="900" dirty="0" smtClean="0"/>
              <a:t>РФ; 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 smtClean="0"/>
              <a:t>не </a:t>
            </a:r>
            <a:r>
              <a:rPr lang="ru-RU" sz="900" dirty="0"/>
              <a:t>являться дочерним хозяйственным обществом юридических лиц, созданных в соответствии с законодательством иностранных государств и имеющих местонахождение в низконалоговой юрисдикции за пределами территории РФ</a:t>
            </a:r>
            <a:r>
              <a:rPr lang="ru-RU" sz="900" dirty="0" smtClean="0"/>
              <a:t>;</a:t>
            </a:r>
            <a:endParaRPr lang="ru-RU" sz="900" dirty="0"/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/>
              <a:t>являться юридическим лицом - коммерческой организацией или индивидуальным предпринимателем, получение займов для которого не запрещено действующим законодательством или уставом Заявителя;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 smtClean="0"/>
              <a:t>должен </a:t>
            </a:r>
            <a:r>
              <a:rPr lang="ru-RU" sz="900" dirty="0"/>
              <a:t>раскрыть структуру </a:t>
            </a:r>
            <a:r>
              <a:rPr lang="ru-RU" sz="900" dirty="0" smtClean="0"/>
              <a:t>собственности на </a:t>
            </a:r>
            <a:r>
              <a:rPr lang="ru-RU" sz="900" dirty="0"/>
              <a:t>момент подачи заявки;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/>
              <a:t>не должен иметь просроченную задолженность по налогам, сборам и иным обязательным платежам в бюджеты бюджетной системы РФ</a:t>
            </a:r>
            <a:r>
              <a:rPr lang="ru-RU" sz="900" dirty="0" smtClean="0"/>
              <a:t>, </a:t>
            </a:r>
            <a:r>
              <a:rPr lang="ru-RU" sz="900" dirty="0"/>
              <a:t>задолженность по заработной плате перед работниками, просроченную задолженность перед </a:t>
            </a:r>
            <a:r>
              <a:rPr lang="ru-RU" sz="900" dirty="0" smtClean="0"/>
              <a:t>Фондом;</a:t>
            </a:r>
            <a:endParaRPr lang="ru-RU" sz="900" dirty="0"/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 err="1"/>
              <a:t>бенефициарный</a:t>
            </a:r>
            <a:r>
              <a:rPr lang="ru-RU" sz="900" dirty="0"/>
              <a:t> владелец Заявителя не должен являться нерезидентом Российской Федерации, имеющим местонахождение (место жительства) в низконалоговой юрисдикции за пределами территории Российской Федерации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51520" y="3362620"/>
            <a:ext cx="3888431" cy="143116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Необходимые документы для предоставления меры поддержки:</a:t>
            </a:r>
            <a:endParaRPr lang="ru-RU" sz="1000" b="1" dirty="0" smtClean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  <a:p>
            <a:endParaRPr lang="ru-RU" sz="1000" b="1" dirty="0" smtClean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ru-RU" sz="950" dirty="0" smtClean="0"/>
              <a:t>правоустанавливающие </a:t>
            </a:r>
            <a:r>
              <a:rPr lang="ru-RU" sz="950" dirty="0"/>
              <a:t>документы заявителя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50" dirty="0"/>
              <a:t>документы, подтверждающие полномочия лица, действующего от имени заявителя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50" dirty="0"/>
              <a:t>предложения заявителя по обеспечению возврата займа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50" dirty="0"/>
              <a:t>бизнес-план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50" dirty="0"/>
              <a:t>финансовая модель проекта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774964" y="-8467"/>
            <a:ext cx="43690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8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Консультации по программам льготных займов Фонда и мерам господдержки</a:t>
            </a:r>
            <a:r>
              <a:rPr lang="ru-RU" sz="8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: </a:t>
            </a:r>
          </a:p>
          <a:p>
            <a:pPr algn="r"/>
            <a:r>
              <a:rPr lang="ru-RU" sz="8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+</a:t>
            </a:r>
            <a:r>
              <a:rPr lang="ru-RU" sz="8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7 495 </a:t>
            </a:r>
            <a:r>
              <a:rPr lang="ru-RU" sz="8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120-24-16,  8 </a:t>
            </a:r>
            <a:r>
              <a:rPr lang="ru-RU" sz="8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800 500-71-29</a:t>
            </a:r>
          </a:p>
        </p:txBody>
      </p:sp>
    </p:spTree>
    <p:extLst>
      <p:ext uri="{BB962C8B-B14F-4D97-AF65-F5344CB8AC3E}">
        <p14:creationId xmlns:p14="http://schemas.microsoft.com/office/powerpoint/2010/main" val="25981458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3" name="TextBox 58"/>
          <p:cNvSpPr txBox="1"/>
          <p:nvPr/>
        </p:nvSpPr>
        <p:spPr>
          <a:xfrm>
            <a:off x="611560" y="175741"/>
            <a:ext cx="4824536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ФОНД РАЗВИТИЯ ПРОМЫШЛЕННОСТИ РФ</a:t>
            </a:r>
          </a:p>
          <a:p>
            <a:r>
              <a:rPr lang="en-US" sz="1000" dirty="0">
                <a:latin typeface="Century Gothic" panose="020B0502020202020204" pitchFamily="34" charset="0"/>
              </a:rPr>
              <a:t>www.frprf.ru</a:t>
            </a:r>
            <a:endParaRPr lang="ru-RU" sz="1000" dirty="0">
              <a:latin typeface="Century Gothic" panose="020B0502020202020204" pitchFamily="34" charset="0"/>
            </a:endParaRPr>
          </a:p>
        </p:txBody>
      </p:sp>
      <p:pic>
        <p:nvPicPr>
          <p:cNvPr id="2097182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684" name="TextBox 71"/>
          <p:cNvSpPr txBox="1"/>
          <p:nvPr/>
        </p:nvSpPr>
        <p:spPr>
          <a:xfrm>
            <a:off x="86321" y="22465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5.6</a:t>
            </a:r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833510" y="425876"/>
            <a:ext cx="52196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Программа финансирования </a:t>
            </a:r>
            <a:r>
              <a:rPr lang="ru-RU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«Маркировка лекарств» </a:t>
            </a:r>
            <a:endParaRPr lang="ru-RU" b="1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3" y="781037"/>
            <a:ext cx="8856982" cy="1338828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сумма займа 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– </a:t>
            </a:r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5-50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млн рублей;</a:t>
            </a:r>
          </a:p>
          <a:p>
            <a:r>
              <a:rPr lang="ru-RU" sz="10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срок займа 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– не более </a:t>
            </a:r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5 лет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для 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заявителей удовлетворяющих следующим критериям: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производит жизненно необходимые и важнейшие лекарственные препараты для медицинского применения;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сумма запрошенного займа превышает 20% среднегодовой выручки от реализации лекарственных препаратов для медицинского применения заявителя за последние 3 года.</a:t>
            </a:r>
          </a:p>
          <a:p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                        не 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более </a:t>
            </a:r>
            <a:r>
              <a:rPr lang="ru-RU" sz="10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2 лет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– для остальных заявителей;</a:t>
            </a:r>
          </a:p>
          <a:p>
            <a:r>
              <a:rPr lang="ru-RU" sz="10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процентная ставка 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- 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1 % годовых;</a:t>
            </a:r>
          </a:p>
          <a:p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соответствие оборудования требованиям ФРП.</a:t>
            </a:r>
            <a:endParaRPr lang="ru-RU" sz="1050" b="1" dirty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2894" y="2222969"/>
            <a:ext cx="3888431" cy="55399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00" dirty="0"/>
              <a:t>Проект должен быть направлен на внедрение системы мониторинга движения лекарственных препаратов для медицинского применения</a:t>
            </a:r>
            <a:endParaRPr lang="ru-RU" sz="95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11960" y="2139702"/>
            <a:ext cx="4841250" cy="27546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Требования к </a:t>
            </a:r>
            <a:r>
              <a:rPr lang="ru-RU" sz="10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заявителю:</a:t>
            </a:r>
          </a:p>
          <a:p>
            <a:endParaRPr lang="ru-RU" sz="1000" b="1" dirty="0" smtClean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/>
              <a:t>являться </a:t>
            </a:r>
            <a:r>
              <a:rPr lang="ru-RU" sz="900" dirty="0" smtClean="0"/>
              <a:t>юр. лицом, комм. организацией или ИП, </a:t>
            </a:r>
            <a:r>
              <a:rPr lang="ru-RU" sz="900" dirty="0"/>
              <a:t>осуществляющим деятельность в сфере промышленности на территории </a:t>
            </a:r>
            <a:r>
              <a:rPr lang="ru-RU" sz="900" dirty="0" smtClean="0"/>
              <a:t>РФ, </a:t>
            </a:r>
            <a:r>
              <a:rPr lang="ru-RU" sz="900" dirty="0"/>
              <a:t>на континентальном шельфе </a:t>
            </a:r>
            <a:r>
              <a:rPr lang="ru-RU" sz="900" dirty="0" smtClean="0"/>
              <a:t>РФ, </a:t>
            </a:r>
            <a:r>
              <a:rPr lang="ru-RU" sz="900" dirty="0"/>
              <a:t>в исключительной экономической зоне Российской Федерации;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/>
              <a:t>являться резидентом </a:t>
            </a:r>
            <a:r>
              <a:rPr lang="ru-RU" sz="900" dirty="0" smtClean="0"/>
              <a:t>РФ; 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 smtClean="0"/>
              <a:t>не </a:t>
            </a:r>
            <a:r>
              <a:rPr lang="ru-RU" sz="900" dirty="0"/>
              <a:t>являться дочерним хозяйственным обществом юридических лиц, созданных в соответствии с законодательством иностранных государств и имеющих местонахождение в низконалоговой юрисдикции за пределами территории РФ</a:t>
            </a:r>
            <a:r>
              <a:rPr lang="ru-RU" sz="900" dirty="0" smtClean="0"/>
              <a:t>;</a:t>
            </a:r>
            <a:endParaRPr lang="ru-RU" sz="900" dirty="0"/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/>
              <a:t>являться юр. лицом, комм. организацией или ИП</a:t>
            </a:r>
            <a:r>
              <a:rPr lang="ru-RU" sz="900" dirty="0" smtClean="0"/>
              <a:t>, </a:t>
            </a:r>
            <a:r>
              <a:rPr lang="ru-RU" sz="900" dirty="0"/>
              <a:t>получение займов для которого не запрещено действующим законодательством или уставом Заявителя;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 smtClean="0"/>
              <a:t>должен </a:t>
            </a:r>
            <a:r>
              <a:rPr lang="ru-RU" sz="900" dirty="0"/>
              <a:t>раскрыть структуру </a:t>
            </a:r>
            <a:r>
              <a:rPr lang="ru-RU" sz="900" dirty="0" smtClean="0"/>
              <a:t>собственности на </a:t>
            </a:r>
            <a:r>
              <a:rPr lang="ru-RU" sz="900" dirty="0"/>
              <a:t>момент подачи заявки;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/>
              <a:t>не должен иметь просроченную задолженность по налогам, сборам и иным обязательным платежам в бюджеты бюджетной системы РФ</a:t>
            </a:r>
            <a:r>
              <a:rPr lang="ru-RU" sz="900" dirty="0" smtClean="0"/>
              <a:t>, </a:t>
            </a:r>
            <a:r>
              <a:rPr lang="ru-RU" sz="900" dirty="0"/>
              <a:t>задолженность по заработной плате перед работниками, просроченную задолженность перед </a:t>
            </a:r>
            <a:r>
              <a:rPr lang="ru-RU" sz="900" dirty="0" smtClean="0"/>
              <a:t>Фондом;</a:t>
            </a:r>
            <a:endParaRPr lang="ru-RU" sz="900" dirty="0"/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 err="1"/>
              <a:t>бенефициарный</a:t>
            </a:r>
            <a:r>
              <a:rPr lang="ru-RU" sz="900" dirty="0"/>
              <a:t> владелец Заявителя не должен являться нерезидентом Российской Федерации, имеющим местонахождение (место жительства) в низконалоговой юрисдикции за пределами территории Российской Федерации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42893" y="2816811"/>
            <a:ext cx="3888431" cy="221599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Необходимые документы для предоставления меры поддержки:</a:t>
            </a:r>
            <a:endParaRPr lang="ru-RU" sz="1000" b="1" dirty="0" smtClean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  <a:p>
            <a:endParaRPr lang="ru-RU" sz="1000" b="1" dirty="0" smtClean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/>
              <a:t>Заявка на получение займа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/>
              <a:t>Правоустанавливающие документы Заявителя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/>
              <a:t>Документы, подтверждающие полномочия лица, действующего от имени Заявителя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/>
              <a:t>Заверение Заявителя о том, что: средства займа не будут использованы им на финансирование расходов, на финансирование/возмещение которых выделяются бюджетные ассигнования из бюджетов системы Российской Федерации в соответствии с условиями иных нормативных правовых актов или муниципальных правовых актов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/>
              <a:t>Заверение Заявителя о том, что средства займа будут расходоваться им в соответствии с целями и задачами проекта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774964" y="-8467"/>
            <a:ext cx="43690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8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Консультации по программам льготных займов Фонда и мерам господдержки</a:t>
            </a:r>
            <a:r>
              <a:rPr lang="ru-RU" sz="8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: </a:t>
            </a:r>
          </a:p>
          <a:p>
            <a:pPr algn="r"/>
            <a:r>
              <a:rPr lang="ru-RU" sz="8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+</a:t>
            </a:r>
            <a:r>
              <a:rPr lang="ru-RU" sz="8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7 495 </a:t>
            </a:r>
            <a:r>
              <a:rPr lang="ru-RU" sz="8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120-24-16,  8 </a:t>
            </a:r>
            <a:r>
              <a:rPr lang="ru-RU" sz="8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800 500-71-29</a:t>
            </a:r>
          </a:p>
        </p:txBody>
      </p:sp>
    </p:spTree>
    <p:extLst>
      <p:ext uri="{BB962C8B-B14F-4D97-AF65-F5344CB8AC3E}">
        <p14:creationId xmlns:p14="http://schemas.microsoft.com/office/powerpoint/2010/main" val="24982643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3" name="TextBox 58"/>
          <p:cNvSpPr txBox="1"/>
          <p:nvPr/>
        </p:nvSpPr>
        <p:spPr>
          <a:xfrm>
            <a:off x="611560" y="175741"/>
            <a:ext cx="4824536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ФОНД РАЗВИТИЯ ПРОМЫШЛЕННОСТИ РФ</a:t>
            </a:r>
          </a:p>
          <a:p>
            <a:r>
              <a:rPr lang="en-US" sz="1000" dirty="0">
                <a:latin typeface="Century Gothic" panose="020B0502020202020204" pitchFamily="34" charset="0"/>
              </a:rPr>
              <a:t>www.frprf.ru</a:t>
            </a:r>
            <a:endParaRPr lang="ru-RU" sz="1000" dirty="0">
              <a:latin typeface="Century Gothic" panose="020B0502020202020204" pitchFamily="34" charset="0"/>
            </a:endParaRPr>
          </a:p>
        </p:txBody>
      </p:sp>
      <p:pic>
        <p:nvPicPr>
          <p:cNvPr id="2097182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684" name="TextBox 71"/>
          <p:cNvSpPr txBox="1"/>
          <p:nvPr/>
        </p:nvSpPr>
        <p:spPr>
          <a:xfrm>
            <a:off x="86321" y="22465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5.7</a:t>
            </a:r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75052" y="425876"/>
            <a:ext cx="56781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Программа финансирования </a:t>
            </a:r>
            <a:r>
              <a:rPr lang="ru-RU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«Производительность труда» </a:t>
            </a:r>
            <a:endParaRPr lang="ru-RU" b="1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3" y="781037"/>
            <a:ext cx="8856982" cy="1061829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сумма займа 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– </a:t>
            </a:r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50-300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млн рублей;</a:t>
            </a:r>
          </a:p>
          <a:p>
            <a:r>
              <a:rPr lang="ru-RU" sz="10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срок займа 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– не более </a:t>
            </a:r>
            <a:r>
              <a:rPr lang="ru-RU" sz="105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5 лет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;</a:t>
            </a:r>
          </a:p>
          <a:p>
            <a:r>
              <a:rPr lang="ru-RU" sz="10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общий бюджет проекта 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– от </a:t>
            </a:r>
            <a:r>
              <a:rPr lang="ru-RU" sz="105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62,5 млн 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рублей;</a:t>
            </a:r>
          </a:p>
          <a:p>
            <a:r>
              <a:rPr lang="ru-RU" sz="1050" b="1" dirty="0" err="1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софинансирование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со стороны заявителя, частных инвесторов или банков – </a:t>
            </a:r>
            <a:r>
              <a:rPr lang="ru-RU" sz="105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не менее 20% бюджета 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проекта;</a:t>
            </a:r>
          </a:p>
          <a:p>
            <a:r>
              <a:rPr lang="ru-RU" sz="10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процентная ставка: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</a:t>
            </a:r>
            <a:r>
              <a:rPr lang="ru-RU" sz="105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1%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  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годовых.</a:t>
            </a:r>
            <a:endParaRPr lang="ru-RU" sz="1000" dirty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  <a:p>
            <a:r>
              <a:rPr lang="ru-RU" sz="105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периодичность</a:t>
            </a:r>
            <a:r>
              <a:rPr lang="ru-RU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рассмотрения заявки на предоставление меры поддержки - </a:t>
            </a:r>
            <a:r>
              <a:rPr lang="ru-RU" sz="105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в порядке </a:t>
            </a:r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поступления;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2402" y="2427734"/>
            <a:ext cx="3888431" cy="70788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00" dirty="0"/>
              <a:t>Программа предназначена для финансирования проектов, направленных на повышение производительности труда на промышленных предприятиях (в рамках национального проекта "Производительность труда и поддержка занятости").</a:t>
            </a:r>
            <a:endParaRPr lang="ru-RU" sz="95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44007" y="2427734"/>
            <a:ext cx="4409201" cy="224676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Требования к </a:t>
            </a:r>
            <a:r>
              <a:rPr lang="ru-RU" sz="10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заявителю:</a:t>
            </a:r>
          </a:p>
          <a:p>
            <a:endParaRPr lang="ru-RU" sz="1000" b="1" dirty="0" smtClean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ru-RU" sz="1000" dirty="0"/>
              <a:t>Заявителю необходимо быть участником региональной программы повышения производительности труда и иметь сертификат АНО «Федеральный центр компетенций в сфере производительности труда», о наличии у компании ключевых элементов производственной системы и достаточном уровне использования внутренних ресурсов повышения производительности или наладить у себя производственный поток-образец, подтвердив этот факт в федеральном или региональном центре компетенций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000" dirty="0"/>
              <a:t>Целевой показатель прироста производительности труда должен соответствовать целевым показателям, установленным для предприятия Соглашением об участии в Нацпроекте для соответствующего года</a:t>
            </a:r>
            <a:endParaRPr lang="ru-RU" sz="9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42893" y="3243342"/>
            <a:ext cx="3888431" cy="152349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Необходимые документы для предоставления меры поддержки:</a:t>
            </a:r>
            <a:endParaRPr lang="ru-RU" sz="1000" b="1" dirty="0" smtClean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  <a:p>
            <a:endParaRPr lang="ru-RU" sz="1000" b="1" dirty="0" smtClean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/>
              <a:t>правоустанавливающие документы заявителя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/>
              <a:t>документы, подтверждающие полномочия лица, действующего от имени заявителя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/>
              <a:t>предложения заявителя по обеспечению возврата займа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/>
              <a:t>бизнес-план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/>
              <a:t>финансовая модель проекта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/>
              <a:t>сертификат ФЦК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774964" y="-8467"/>
            <a:ext cx="43690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8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Консультации по программам льготных займов Фонда и мерам господдержки</a:t>
            </a:r>
            <a:r>
              <a:rPr lang="ru-RU" sz="8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: </a:t>
            </a:r>
          </a:p>
          <a:p>
            <a:pPr algn="r"/>
            <a:r>
              <a:rPr lang="ru-RU" sz="8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+</a:t>
            </a:r>
            <a:r>
              <a:rPr lang="ru-RU" sz="8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7 495 </a:t>
            </a:r>
            <a:r>
              <a:rPr lang="ru-RU" sz="8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120-24-16,  8 </a:t>
            </a:r>
            <a:r>
              <a:rPr lang="ru-RU" sz="8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800 500-71-29</a:t>
            </a:r>
          </a:p>
        </p:txBody>
      </p:sp>
    </p:spTree>
    <p:extLst>
      <p:ext uri="{BB962C8B-B14F-4D97-AF65-F5344CB8AC3E}">
        <p14:creationId xmlns:p14="http://schemas.microsoft.com/office/powerpoint/2010/main" val="20921082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3" name="TextBox 58"/>
          <p:cNvSpPr txBox="1"/>
          <p:nvPr/>
        </p:nvSpPr>
        <p:spPr>
          <a:xfrm>
            <a:off x="611560" y="175741"/>
            <a:ext cx="4824536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ФОНД РАЗВИТИЯ ПРОМЫШЛЕННОСТИ РФ</a:t>
            </a:r>
          </a:p>
          <a:p>
            <a:r>
              <a:rPr lang="en-US" sz="1000" dirty="0">
                <a:latin typeface="Century Gothic" panose="020B0502020202020204" pitchFamily="34" charset="0"/>
              </a:rPr>
              <a:t>www.frprf.ru</a:t>
            </a:r>
            <a:endParaRPr lang="ru-RU" sz="1000" dirty="0">
              <a:latin typeface="Century Gothic" panose="020B0502020202020204" pitchFamily="34" charset="0"/>
            </a:endParaRPr>
          </a:p>
        </p:txBody>
      </p:sp>
      <p:pic>
        <p:nvPicPr>
          <p:cNvPr id="2097182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684" name="TextBox 71"/>
          <p:cNvSpPr txBox="1"/>
          <p:nvPr/>
        </p:nvSpPr>
        <p:spPr>
          <a:xfrm>
            <a:off x="86321" y="22465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5.8</a:t>
            </a:r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81327" y="425876"/>
            <a:ext cx="617188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Программа финансирования </a:t>
            </a:r>
            <a:r>
              <a:rPr lang="ru-RU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«</a:t>
            </a:r>
            <a:r>
              <a:rPr lang="ru-RU" b="1" dirty="0"/>
              <a:t>Цифровизация промышленности</a:t>
            </a:r>
            <a:r>
              <a:rPr lang="ru-RU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» </a:t>
            </a:r>
            <a:endParaRPr lang="ru-RU" b="1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3" y="781037"/>
            <a:ext cx="8856982" cy="1377300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сумма займа 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– </a:t>
            </a:r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20-500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млн рублей;</a:t>
            </a:r>
          </a:p>
          <a:p>
            <a:r>
              <a:rPr lang="ru-RU" sz="10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срок займа 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– не более </a:t>
            </a:r>
            <a:r>
              <a:rPr lang="ru-RU" sz="105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5 лет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;</a:t>
            </a:r>
          </a:p>
          <a:p>
            <a:r>
              <a:rPr lang="ru-RU" sz="10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общий бюджет проекта 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– от </a:t>
            </a:r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25 </a:t>
            </a:r>
            <a:r>
              <a:rPr lang="ru-RU" sz="105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млн 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рублей;</a:t>
            </a:r>
          </a:p>
          <a:p>
            <a:r>
              <a:rPr lang="ru-RU" sz="1050" b="1" dirty="0" err="1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софинансирование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со стороны заявителя, частных инвесторов или банков – </a:t>
            </a:r>
            <a:r>
              <a:rPr lang="ru-RU" sz="105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не менее 20% бюджета 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проекта;</a:t>
            </a:r>
          </a:p>
          <a:p>
            <a:r>
              <a:rPr lang="ru-RU" sz="10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процентная ставка: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</a:t>
            </a:r>
            <a:r>
              <a:rPr lang="ru-RU" sz="105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1%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  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– 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при приобретении для реализации проекта отечественного программного обеспечения в размере более 50 % суммы займа либо в случае привлечения в качестве Ключевого исполнителя по проекту Системного интегратора, удовлетворяющего критериям, утверждаемым Наблюдательным советом 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Фонда, 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или </a:t>
            </a:r>
            <a:r>
              <a:rPr lang="ru-RU" sz="105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5 %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– в остальных случаях </a:t>
            </a:r>
            <a:endParaRPr lang="ru-RU" sz="1000" dirty="0" smtClean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  <a:p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увеличение </a:t>
            </a:r>
            <a:r>
              <a:rPr lang="ru-RU" sz="105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выработки </a:t>
            </a:r>
            <a:r>
              <a:rPr lang="ru-RU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на одного сотрудника – не менее </a:t>
            </a:r>
            <a:r>
              <a:rPr lang="ru-RU" sz="105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5% </a:t>
            </a:r>
            <a:r>
              <a:rPr lang="ru-RU" sz="105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ежегодно, </a:t>
            </a:r>
            <a:r>
              <a:rPr lang="ru-RU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начиная со </a:t>
            </a:r>
            <a:r>
              <a:rPr lang="ru-RU" sz="105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2 </a:t>
            </a:r>
            <a:r>
              <a:rPr lang="ru-RU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года после получения займа</a:t>
            </a:r>
            <a:r>
              <a:rPr lang="ru-RU" sz="105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.</a:t>
            </a:r>
            <a:endParaRPr lang="ru-RU" sz="1050" dirty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2402" y="2427734"/>
            <a:ext cx="3938922" cy="70788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00" dirty="0"/>
              <a:t>Программа предназначена для финансирования проектов, направленных на внедрение цифровых и технологических решений, призванных оптимизировать производственные процессы на предприятии..</a:t>
            </a:r>
            <a:endParaRPr lang="ru-RU" sz="95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355977" y="2427734"/>
            <a:ext cx="4697232" cy="261610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Требования к </a:t>
            </a:r>
            <a:r>
              <a:rPr lang="ru-RU" sz="10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заявителю:</a:t>
            </a:r>
          </a:p>
          <a:p>
            <a:endParaRPr lang="ru-RU" sz="1000" b="1" dirty="0" smtClean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/>
              <a:t>являться </a:t>
            </a:r>
            <a:r>
              <a:rPr lang="ru-RU" sz="900" dirty="0" smtClean="0"/>
              <a:t>юр. </a:t>
            </a:r>
            <a:r>
              <a:rPr lang="ru-RU" sz="900" dirty="0"/>
              <a:t>лицом </a:t>
            </a:r>
            <a:r>
              <a:rPr lang="ru-RU" sz="900" dirty="0" smtClean="0"/>
              <a:t>– комм. организацией </a:t>
            </a:r>
            <a:r>
              <a:rPr lang="ru-RU" sz="900" dirty="0"/>
              <a:t>или </a:t>
            </a:r>
            <a:r>
              <a:rPr lang="ru-RU" sz="900" dirty="0" smtClean="0"/>
              <a:t>ИП, </a:t>
            </a:r>
            <a:r>
              <a:rPr lang="ru-RU" sz="900" dirty="0"/>
              <a:t>получение займов для которого не запрещено действующим законодательством или уставом Заявителя;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/>
              <a:t>являться юр. лицом, комм. организацией или ИП</a:t>
            </a:r>
            <a:r>
              <a:rPr lang="ru-RU" sz="900" dirty="0" smtClean="0"/>
              <a:t>, </a:t>
            </a:r>
            <a:r>
              <a:rPr lang="ru-RU" sz="900" dirty="0"/>
              <a:t>осуществляющим деятельность в сфере промышленности на территории </a:t>
            </a:r>
            <a:r>
              <a:rPr lang="ru-RU" sz="900" dirty="0" smtClean="0"/>
              <a:t>РФ;</a:t>
            </a:r>
            <a:endParaRPr lang="ru-RU" sz="900" dirty="0"/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/>
              <a:t>являться резидентом </a:t>
            </a:r>
            <a:r>
              <a:rPr lang="ru-RU" sz="900" dirty="0" smtClean="0"/>
              <a:t>РФ;</a:t>
            </a:r>
            <a:endParaRPr lang="ru-RU" sz="900" dirty="0"/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/>
              <a:t>не являться дочерним хозяйственным обществом </a:t>
            </a:r>
            <a:r>
              <a:rPr lang="ru-RU" sz="900" dirty="0" smtClean="0"/>
              <a:t>юр. </a:t>
            </a:r>
            <a:r>
              <a:rPr lang="ru-RU" sz="900" dirty="0"/>
              <a:t>лиц, созданных в соответствии с законодательством иностранных государств и имеющих местонахождение в низконалоговой юрисдикции за пределами территории </a:t>
            </a:r>
            <a:r>
              <a:rPr lang="ru-RU" sz="900" dirty="0" smtClean="0"/>
              <a:t>РФ;</a:t>
            </a:r>
            <a:endParaRPr lang="ru-RU" sz="900" dirty="0"/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 err="1"/>
              <a:t>бенефициарный</a:t>
            </a:r>
            <a:r>
              <a:rPr lang="ru-RU" sz="900" dirty="0"/>
              <a:t> владелец Заявителя не должен являться нерезидентом </a:t>
            </a:r>
            <a:r>
              <a:rPr lang="ru-RU" sz="900" dirty="0" smtClean="0"/>
              <a:t>РФ, </a:t>
            </a:r>
            <a:r>
              <a:rPr lang="ru-RU" sz="900" dirty="0"/>
              <a:t>имеющим местонахождение (место жительства) в низконалоговой юрисдикции за пределами территории </a:t>
            </a:r>
            <a:r>
              <a:rPr lang="ru-RU" sz="900" dirty="0" smtClean="0"/>
              <a:t>РФ;</a:t>
            </a:r>
            <a:endParaRPr lang="ru-RU" sz="900" dirty="0"/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/>
              <a:t>раскрыть структуру </a:t>
            </a:r>
            <a:r>
              <a:rPr lang="ru-RU" sz="900" dirty="0" smtClean="0"/>
              <a:t>собственности на </a:t>
            </a:r>
            <a:r>
              <a:rPr lang="ru-RU" sz="900" dirty="0"/>
              <a:t>момент подачи заявки;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/>
              <a:t>не должно находиться в процессе реорганизации (за исключением реорганизации в форме преобразования, слияния или присоединения), ликвидации или банкротства на момент подачи заявки и/или получения займа.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42893" y="3243342"/>
            <a:ext cx="3888431" cy="152349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Необходимые документы для предоставления меры поддержки:</a:t>
            </a:r>
            <a:endParaRPr lang="ru-RU" sz="1000" b="1" dirty="0" smtClean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  <a:p>
            <a:endParaRPr lang="ru-RU" sz="1000" b="1" dirty="0" smtClean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/>
              <a:t>правоустанавливающие документы заявителя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/>
              <a:t>документы, подтверждающие полномочия лица, действующего от имени заявителя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/>
              <a:t>предложения заявителя по обеспечению возврата займа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/>
              <a:t>бизнес-план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/>
              <a:t>финансовая модель проекта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/>
              <a:t>сертификат ФЦК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774964" y="-8467"/>
            <a:ext cx="43690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8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Консультации по программам льготных займов Фонда и мерам господдержки</a:t>
            </a:r>
            <a:r>
              <a:rPr lang="ru-RU" sz="8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: </a:t>
            </a:r>
          </a:p>
          <a:p>
            <a:pPr algn="r"/>
            <a:r>
              <a:rPr lang="ru-RU" sz="8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+</a:t>
            </a:r>
            <a:r>
              <a:rPr lang="ru-RU" sz="8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7 495 </a:t>
            </a:r>
            <a:r>
              <a:rPr lang="ru-RU" sz="8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120-24-16,  8 </a:t>
            </a:r>
            <a:r>
              <a:rPr lang="ru-RU" sz="8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800 500-71-29</a:t>
            </a:r>
          </a:p>
        </p:txBody>
      </p:sp>
    </p:spTree>
    <p:extLst>
      <p:ext uri="{BB962C8B-B14F-4D97-AF65-F5344CB8AC3E}">
        <p14:creationId xmlns:p14="http://schemas.microsoft.com/office/powerpoint/2010/main" val="42634019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3" name="TextBox 58"/>
          <p:cNvSpPr txBox="1"/>
          <p:nvPr/>
        </p:nvSpPr>
        <p:spPr>
          <a:xfrm>
            <a:off x="611560" y="175741"/>
            <a:ext cx="4824536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ФОНД РАЗВИТИЯ ПРОМЫШЛЕННОСТИ РФ</a:t>
            </a:r>
          </a:p>
          <a:p>
            <a:r>
              <a:rPr lang="en-US" sz="1000" dirty="0">
                <a:latin typeface="Century Gothic" panose="020B0502020202020204" pitchFamily="34" charset="0"/>
              </a:rPr>
              <a:t>www.frprf.ru</a:t>
            </a:r>
            <a:endParaRPr lang="ru-RU" sz="1000" dirty="0">
              <a:latin typeface="Century Gothic" panose="020B0502020202020204" pitchFamily="34" charset="0"/>
            </a:endParaRPr>
          </a:p>
        </p:txBody>
      </p:sp>
      <p:pic>
        <p:nvPicPr>
          <p:cNvPr id="2097182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684" name="TextBox 71"/>
          <p:cNvSpPr txBox="1"/>
          <p:nvPr/>
        </p:nvSpPr>
        <p:spPr>
          <a:xfrm>
            <a:off x="86321" y="22465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5.9</a:t>
            </a:r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491880" y="425876"/>
            <a:ext cx="56206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Программа финансирования </a:t>
            </a:r>
            <a:r>
              <a:rPr lang="ru-RU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«</a:t>
            </a:r>
            <a:r>
              <a:rPr lang="ru-RU" b="1" dirty="0"/>
              <a:t>Приоритетные </a:t>
            </a:r>
            <a:r>
              <a:rPr lang="ru-RU" b="1" dirty="0" smtClean="0"/>
              <a:t>проекты</a:t>
            </a:r>
            <a:r>
              <a:rPr lang="ru-RU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» </a:t>
            </a:r>
            <a:endParaRPr lang="ru-RU" b="1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3" y="781037"/>
            <a:ext cx="8856982" cy="900246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сумма займа 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– </a:t>
            </a:r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500-2000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млн рублей;</a:t>
            </a:r>
          </a:p>
          <a:p>
            <a:r>
              <a:rPr lang="ru-RU" sz="10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срок займа 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– не более </a:t>
            </a:r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7 </a:t>
            </a:r>
            <a:r>
              <a:rPr lang="ru-RU" sz="105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лет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;</a:t>
            </a:r>
          </a:p>
          <a:p>
            <a:r>
              <a:rPr lang="ru-RU" sz="10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общий бюджет проекта 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– от </a:t>
            </a:r>
            <a:r>
              <a:rPr lang="ru-RU" sz="10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6</a:t>
            </a:r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25 </a:t>
            </a:r>
            <a:r>
              <a:rPr lang="ru-RU" sz="105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млн 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рублей;</a:t>
            </a:r>
          </a:p>
          <a:p>
            <a:r>
              <a:rPr lang="ru-RU" sz="1050" b="1" dirty="0" err="1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софинансирование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со стороны заявителя, частных инвесторов или банков – </a:t>
            </a:r>
            <a:r>
              <a:rPr lang="ru-RU" sz="105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не менее 20% бюджета 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проекта;</a:t>
            </a:r>
          </a:p>
          <a:p>
            <a:r>
              <a:rPr lang="ru-RU" sz="10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процентная ставка: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</a:t>
            </a:r>
            <a:r>
              <a:rPr lang="ru-RU" sz="105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1%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  – 1% годовых при банковской гарантии, при другом обеспечении - </a:t>
            </a:r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5 </a:t>
            </a:r>
            <a:r>
              <a:rPr lang="ru-RU" sz="105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%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2402" y="1851670"/>
            <a:ext cx="3938922" cy="13234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00" dirty="0"/>
              <a:t>Допуск проектов к программе осуществляется по решению Минпромторга России. Заемное </a:t>
            </a:r>
            <a:r>
              <a:rPr lang="ru-RU" sz="1000" dirty="0" err="1"/>
              <a:t>софинансирование</a:t>
            </a:r>
            <a:r>
              <a:rPr lang="ru-RU" sz="1000" dirty="0"/>
              <a:t> предоставляется на проекты, реализуемые в приоритетных направлениях российской промышленности и направленные на </a:t>
            </a:r>
            <a:r>
              <a:rPr lang="ru-RU" sz="1000" dirty="0" err="1"/>
              <a:t>импортозамещение</a:t>
            </a:r>
            <a:r>
              <a:rPr lang="ru-RU" sz="1000" dirty="0"/>
              <a:t>, а также на локализацию и создание серийного производства конкурентоспособной на внешних рынках высокотехнологичной критически важной промышленной продукции.</a:t>
            </a:r>
            <a:endParaRPr lang="ru-RU" sz="95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408480" y="1872634"/>
            <a:ext cx="4628015" cy="220060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Требования к </a:t>
            </a:r>
            <a:r>
              <a:rPr lang="ru-RU" sz="10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заявителю:</a:t>
            </a:r>
          </a:p>
          <a:p>
            <a:endParaRPr lang="ru-RU" sz="1000" b="1" dirty="0" smtClean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/>
              <a:t>являться </a:t>
            </a:r>
            <a:r>
              <a:rPr lang="ru-RU" sz="900" dirty="0" smtClean="0"/>
              <a:t>юр. </a:t>
            </a:r>
            <a:r>
              <a:rPr lang="ru-RU" sz="900" dirty="0"/>
              <a:t>лицом </a:t>
            </a:r>
            <a:r>
              <a:rPr lang="ru-RU" sz="900" dirty="0" smtClean="0"/>
              <a:t>– комм. организацией </a:t>
            </a:r>
            <a:r>
              <a:rPr lang="ru-RU" sz="900" dirty="0"/>
              <a:t>или </a:t>
            </a:r>
            <a:r>
              <a:rPr lang="ru-RU" sz="900" dirty="0" smtClean="0"/>
              <a:t>ИП, </a:t>
            </a:r>
            <a:r>
              <a:rPr lang="ru-RU" sz="900" dirty="0"/>
              <a:t>получение займов для которого не запрещено действующим законодательством или уставом Заявителя;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/>
              <a:t>являться юр. лицом, комм. организацией или ИП</a:t>
            </a:r>
            <a:r>
              <a:rPr lang="ru-RU" sz="900" dirty="0" smtClean="0"/>
              <a:t>, </a:t>
            </a:r>
            <a:r>
              <a:rPr lang="ru-RU" sz="900" dirty="0"/>
              <a:t>осуществляющим деятельность в сфере промышленности на территории </a:t>
            </a:r>
            <a:r>
              <a:rPr lang="ru-RU" sz="900" dirty="0" smtClean="0"/>
              <a:t>РФ;</a:t>
            </a:r>
            <a:endParaRPr lang="ru-RU" sz="900" dirty="0"/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/>
              <a:t>являться резидентом </a:t>
            </a:r>
            <a:r>
              <a:rPr lang="ru-RU" sz="900" dirty="0" smtClean="0"/>
              <a:t>РФ;</a:t>
            </a:r>
            <a:endParaRPr lang="ru-RU" sz="900" dirty="0"/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/>
              <a:t>не являться дочерним хозяйственным обществом </a:t>
            </a:r>
            <a:r>
              <a:rPr lang="ru-RU" sz="900" dirty="0" smtClean="0"/>
              <a:t>юр. </a:t>
            </a:r>
            <a:r>
              <a:rPr lang="ru-RU" sz="900" dirty="0"/>
              <a:t>лиц, созданных в соответствии с законодательством иностранных государств и имеющих местонахождение в низконалоговой юрисдикции за пределами территории </a:t>
            </a:r>
            <a:r>
              <a:rPr lang="ru-RU" sz="900" dirty="0" smtClean="0"/>
              <a:t>РФ;</a:t>
            </a:r>
            <a:endParaRPr lang="ru-RU" sz="900" dirty="0"/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 err="1"/>
              <a:t>бенефициарный</a:t>
            </a:r>
            <a:r>
              <a:rPr lang="ru-RU" sz="900" dirty="0"/>
              <a:t> владелец Заявителя не должен являться нерезидентом </a:t>
            </a:r>
            <a:r>
              <a:rPr lang="ru-RU" sz="900" dirty="0" smtClean="0"/>
              <a:t>РФ, </a:t>
            </a:r>
            <a:r>
              <a:rPr lang="ru-RU" sz="900" dirty="0"/>
              <a:t>имеющим местонахождение (место жительства) в низконалоговой юрисдикции за пределами территории </a:t>
            </a:r>
            <a:r>
              <a:rPr lang="ru-RU" sz="900" dirty="0" smtClean="0"/>
              <a:t>РФ;</a:t>
            </a:r>
            <a:endParaRPr lang="ru-RU" sz="900" dirty="0"/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/>
              <a:t>раскрыть структуру </a:t>
            </a:r>
            <a:r>
              <a:rPr lang="ru-RU" sz="900" dirty="0" smtClean="0"/>
              <a:t>собственности на </a:t>
            </a:r>
            <a:r>
              <a:rPr lang="ru-RU" sz="900" dirty="0"/>
              <a:t>момент подачи заявки</a:t>
            </a:r>
            <a:r>
              <a:rPr lang="ru-RU" sz="900" dirty="0" smtClean="0"/>
              <a:t>;</a:t>
            </a:r>
            <a:endParaRPr lang="ru-RU" sz="9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42893" y="3243342"/>
            <a:ext cx="3888431" cy="166199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Необходимые документы для предоставления меры поддержки:</a:t>
            </a:r>
            <a:endParaRPr lang="ru-RU" sz="1000" b="1" dirty="0" smtClean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  <a:p>
            <a:endParaRPr lang="ru-RU" sz="1000" b="1" dirty="0" smtClean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/>
              <a:t>правоустанавливающие документы заявителя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/>
              <a:t>документы, подтверждающие полномочия лица, действующего от имени заявителя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/>
              <a:t>предложения заявителя по обеспечению возврата займа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/>
              <a:t>согласие заявителя как субъекта кредитной истории на раскрытие информации, содержащейся в кредитной истории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/>
              <a:t>согласие субъекта персональных данных на обработку его персональных данных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774964" y="-8467"/>
            <a:ext cx="43690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8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Консультации по программам льготных займов Фонда и мерам господдержки</a:t>
            </a:r>
            <a:r>
              <a:rPr lang="ru-RU" sz="8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: </a:t>
            </a:r>
          </a:p>
          <a:p>
            <a:pPr algn="r"/>
            <a:r>
              <a:rPr lang="ru-RU" sz="8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+</a:t>
            </a:r>
            <a:r>
              <a:rPr lang="ru-RU" sz="8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7 495 </a:t>
            </a:r>
            <a:r>
              <a:rPr lang="ru-RU" sz="8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120-24-16,  8 </a:t>
            </a:r>
            <a:r>
              <a:rPr lang="ru-RU" sz="8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800 500-71-29</a:t>
            </a:r>
          </a:p>
        </p:txBody>
      </p:sp>
    </p:spTree>
    <p:extLst>
      <p:ext uri="{BB962C8B-B14F-4D97-AF65-F5344CB8AC3E}">
        <p14:creationId xmlns:p14="http://schemas.microsoft.com/office/powerpoint/2010/main" val="22759917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19" name="TextBox 58"/>
          <p:cNvSpPr txBox="1"/>
          <p:nvPr/>
        </p:nvSpPr>
        <p:spPr>
          <a:xfrm>
            <a:off x="611560" y="175741"/>
            <a:ext cx="4824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ФОНД СОДЕЙСТВИЯ ИННОВАЦИЯМ</a:t>
            </a:r>
            <a:b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</a:br>
            <a:r>
              <a:rPr lang="en-US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http://fasie.ru</a:t>
            </a:r>
            <a:endParaRPr lang="ru-RU" sz="100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2097247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920" name="TextBox 71"/>
          <p:cNvSpPr txBox="1"/>
          <p:nvPr/>
        </p:nvSpPr>
        <p:spPr>
          <a:xfrm>
            <a:off x="86321" y="22465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6.1</a:t>
            </a:r>
            <a:endParaRPr lang="ru-RU" dirty="0">
              <a:latin typeface="Century Gothic" panose="020B0502020202020204" pitchFamily="34" charset="0"/>
            </a:endParaRPr>
          </a:p>
        </p:txBody>
      </p:sp>
      <p:graphicFrame>
        <p:nvGraphicFramePr>
          <p:cNvPr id="4194316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0853111"/>
              </p:ext>
            </p:extLst>
          </p:nvPr>
        </p:nvGraphicFramePr>
        <p:xfrm>
          <a:off x="179512" y="699542"/>
          <a:ext cx="8784977" cy="864096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9766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3361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8378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9095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defRPr sz="1200" b="1">
                          <a:solidFill>
                            <a:srgbClr val="FFFFFF"/>
                          </a:solidFill>
                          <a:sym typeface="Arial"/>
                        </a:defRPr>
                      </a:pPr>
                      <a:r>
                        <a:rPr lang="ru-RU" sz="1100" b="1" i="0" u="none" strike="noStrike" cap="none" spc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j-ea"/>
                          <a:cs typeface="Times New Roman" panose="02020603050405020304" pitchFamily="18" charset="0"/>
                          <a:sym typeface="Arial"/>
                        </a:rPr>
                        <a:t>Название программы</a:t>
                      </a:r>
                      <a:endParaRPr sz="1100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effectLst/>
                        <a:latin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287" marR="34287" marT="34287" marB="34287" anchor="ctr" horzOverflow="overflow"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solidFill>
                            <a:srgbClr val="FFFFFF"/>
                          </a:solidFill>
                          <a:effectLst>
                            <a:outerShdw blurRad="38100" dist="38100" dir="2700000" rotWithShape="0">
                              <a:srgbClr val="000000">
                                <a:alpha val="43137"/>
                              </a:srgbClr>
                            </a:outerShdw>
                          </a:effectLst>
                          <a:sym typeface="Arial"/>
                        </a:defRPr>
                      </a:pPr>
                      <a:r>
                        <a:rPr lang="ru-RU" sz="1100" b="1" i="0" u="none" strike="noStrike" cap="none" spc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j-ea"/>
                          <a:cs typeface="Times New Roman" panose="02020603050405020304" pitchFamily="18" charset="0"/>
                          <a:sym typeface="Arial"/>
                        </a:rPr>
                        <a:t>Субъект поддержки</a:t>
                      </a:r>
                      <a:endParaRPr sz="1100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effectLst/>
                        <a:latin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287" marR="34287" marT="34287" marB="34287" anchor="ctr" horzOverflow="overflow"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solidFill>
                            <a:srgbClr val="FFFFFF"/>
                          </a:solidFill>
                          <a:effectLst>
                            <a:outerShdw blurRad="38100" dist="38100" dir="2700000" rotWithShape="0">
                              <a:srgbClr val="000000">
                                <a:alpha val="43137"/>
                              </a:srgbClr>
                            </a:outerShdw>
                          </a:effectLst>
                          <a:sym typeface="Arial"/>
                        </a:defRPr>
                      </a:pPr>
                      <a:r>
                        <a:rPr lang="ru-RU" sz="1100" b="1" i="0" u="none" strike="noStrike" cap="none" spc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j-ea"/>
                          <a:cs typeface="Times New Roman" panose="02020603050405020304" pitchFamily="18" charset="0"/>
                          <a:sym typeface="Arial"/>
                        </a:rPr>
                        <a:t>Размер гранта</a:t>
                      </a:r>
                      <a:endParaRPr sz="1100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effectLst/>
                        <a:latin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287" marR="34287" marT="34287" marB="3428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1400" b="1">
                          <a:solidFill>
                            <a:srgbClr val="FFFFFF"/>
                          </a:solidFill>
                          <a:effectLst>
                            <a:outerShdw blurRad="38100" dist="38100" dir="2700000" rotWithShape="0">
                              <a:srgbClr val="000000">
                                <a:alpha val="43137"/>
                              </a:srgbClr>
                            </a:outerShdw>
                          </a:effectLst>
                          <a:sym typeface="Arial"/>
                        </a:defRPr>
                      </a:pPr>
                      <a:r>
                        <a:rPr lang="ru-RU" sz="1100" b="1" i="0" u="none" strike="noStrike" cap="none" spc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j-ea"/>
                          <a:cs typeface="Times New Roman" panose="02020603050405020304" pitchFamily="18" charset="0"/>
                          <a:sym typeface="Arial"/>
                        </a:rPr>
                        <a:t>Срок выполнения</a:t>
                      </a:r>
                      <a:endParaRPr lang="ru-RU" sz="110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effectLst/>
                        <a:latin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287" marR="34287" marT="34287" marB="34287" anchor="ctr" horzOverflow="overflow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932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ru-RU" sz="1050" b="0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«СТАРТ»</a:t>
                      </a:r>
                    </a:p>
                  </a:txBody>
                  <a:tcPr marL="114300" marR="11430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lang="ru-RU" sz="1050" b="0" i="0" u="none" strike="noStrike" cap="none" spc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j-ea"/>
                          <a:cs typeface="Times New Roman" panose="02020603050405020304" pitchFamily="18" charset="0"/>
                          <a:sym typeface="Lato"/>
                        </a:rPr>
                        <a:t>Поддержка </a:t>
                      </a:r>
                      <a:r>
                        <a:rPr lang="ru-RU" sz="1050" b="0" i="0" u="none" strike="noStrike" cap="none" spc="0" baseline="0" dirty="0" err="1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j-ea"/>
                          <a:cs typeface="Times New Roman" panose="02020603050405020304" pitchFamily="18" charset="0"/>
                          <a:sym typeface="Lato"/>
                        </a:rPr>
                        <a:t>стартапов</a:t>
                      </a:r>
                      <a:r>
                        <a:rPr lang="ru-RU" sz="1050" b="0" i="0" u="none" strike="noStrike" cap="none" spc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j-ea"/>
                          <a:cs typeface="Times New Roman" panose="02020603050405020304" pitchFamily="18" charset="0"/>
                          <a:sym typeface="Lato"/>
                        </a:rPr>
                        <a:t> на ранних стадиях развития </a:t>
                      </a:r>
                      <a:endParaRPr sz="1050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ea typeface="Calibri"/>
                        <a:cs typeface="Times New Roman" panose="02020603050405020304" pitchFamily="18" charset="0"/>
                        <a:sym typeface="Calibri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lang="ru-RU" sz="1050" b="0" i="0" u="none" strike="noStrike" cap="none" spc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j-ea"/>
                          <a:cs typeface="Times New Roman" panose="02020603050405020304" pitchFamily="18" charset="0"/>
                          <a:sym typeface="Lato"/>
                        </a:rPr>
                        <a:t>  До </a:t>
                      </a:r>
                      <a:r>
                        <a:rPr lang="ru-RU" sz="1200" b="1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j-ea"/>
                          <a:cs typeface="Times New Roman" panose="02020603050405020304" pitchFamily="18" charset="0"/>
                          <a:sym typeface="Lato"/>
                        </a:rPr>
                        <a:t>10 млн рублей</a:t>
                      </a:r>
                      <a:endParaRPr sz="1200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ea typeface="Calibri"/>
                        <a:cs typeface="Times New Roman" panose="02020603050405020304" pitchFamily="18" charset="0"/>
                        <a:sym typeface="Calibri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lang="ru-RU" sz="1200" b="1" i="0" u="none" strike="noStrike" cap="none" spc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j-ea"/>
                          <a:cs typeface="Times New Roman" panose="02020603050405020304" pitchFamily="18" charset="0"/>
                          <a:sym typeface="Lato"/>
                        </a:rPr>
                        <a:t>1 год</a:t>
                      </a:r>
                      <a:endParaRPr lang="ru-RU" sz="1200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ea typeface="Calibri"/>
                        <a:cs typeface="Times New Roman" panose="02020603050405020304" pitchFamily="18" charset="0"/>
                        <a:sym typeface="Calibri"/>
                      </a:endParaRPr>
                    </a:p>
                  </a:txBody>
                  <a:tcPr marL="0" marR="0" marT="0" marB="0" anchor="ctr" horzOverflow="overflow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51520" y="1707654"/>
            <a:ext cx="4104456" cy="279307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5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Средства </a:t>
            </a:r>
            <a:r>
              <a:rPr lang="ru-RU" sz="1050" b="1" dirty="0" err="1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грантового</a:t>
            </a:r>
            <a:r>
              <a:rPr lang="ru-RU" sz="105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 финансирования могут быть использованы </a:t>
            </a:r>
            <a:r>
              <a:rPr lang="ru-RU" sz="105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для финансового обеспечения расходов на выполнение НИОКР в рамках реализации инновационного проекта в соответствии с утвержденной сметой расходов средств гранта:</a:t>
            </a:r>
          </a:p>
          <a:p>
            <a:endParaRPr lang="ru-RU" sz="1050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+mj-ea"/>
              <a:cs typeface="Times New Roman" panose="02020603050405020304" pitchFamily="18" charset="0"/>
            </a:endParaRPr>
          </a:p>
          <a:p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а) заработная плата;</a:t>
            </a:r>
          </a:p>
          <a:p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б) начисления на заработную плату;</a:t>
            </a:r>
          </a:p>
          <a:p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в) материалы, сырье, комплектующие (не более 20% от суммы гранта);</a:t>
            </a:r>
          </a:p>
          <a:p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г) оплата работ соисполнителей;</a:t>
            </a:r>
          </a:p>
          <a:p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д) прочие работы и услуги производственного характера, выполняемые сторонними организациями;</a:t>
            </a:r>
          </a:p>
          <a:p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е) прочие общехозяйственные расходы (не более 5% от суммы гранта).</a:t>
            </a:r>
          </a:p>
          <a:p>
            <a:endParaRPr lang="ru-RU" sz="1050" dirty="0" smtClean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+mj-ea"/>
              <a:cs typeface="Times New Roman" panose="02020603050405020304" pitchFamily="18" charset="0"/>
            </a:endParaRPr>
          </a:p>
          <a:p>
            <a:r>
              <a:rPr lang="ru-RU" sz="1050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Расходы </a:t>
            </a:r>
            <a:r>
              <a:rPr lang="ru-RU" sz="105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на статьи «г» и «д» должны составлять в совокупности не более 25% от суммы гранта</a:t>
            </a:r>
            <a:r>
              <a:rPr lang="ru-RU" sz="1050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»</a:t>
            </a:r>
            <a:endParaRPr lang="ru-RU" sz="1050" b="1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88024" y="1707654"/>
            <a:ext cx="4176464" cy="154657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5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Принимать участие в конкурсе по данной программе могут</a:t>
            </a:r>
            <a:r>
              <a:rPr lang="ru-RU" sz="1050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:</a:t>
            </a:r>
          </a:p>
          <a:p>
            <a:endParaRPr lang="ru-RU" sz="1050" b="1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+mj-ea"/>
              <a:cs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ru-RU" sz="9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юридические </a:t>
            </a:r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лица, относящиеся к категории субъектов малого предпринимательства в соответствии с федеральным законом № 209-ФЗ от </a:t>
            </a:r>
            <a:r>
              <a:rPr lang="ru-RU" sz="9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24.07.2007</a:t>
            </a:r>
            <a:endParaRPr lang="ru-RU" sz="900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+mj-ea"/>
              <a:cs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ru-RU" sz="9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физические </a:t>
            </a:r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лица – при условии, что они одновременно не принимают </a:t>
            </a:r>
            <a:r>
              <a:rPr lang="ru-RU" sz="9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участие в </a:t>
            </a:r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других проектах, финансируемых Фондом. В случае победы в конкурсе потребуется создание юридического лица.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70320" y="3435846"/>
            <a:ext cx="4194168" cy="140807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5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Направления программы (лоты</a:t>
            </a:r>
            <a:r>
              <a:rPr lang="ru-RU" sz="1050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):</a:t>
            </a:r>
          </a:p>
          <a:p>
            <a:endParaRPr lang="ru-RU" sz="1050" b="1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+mj-ea"/>
              <a:cs typeface="Times New Roman" panose="02020603050405020304" pitchFamily="18" charset="0"/>
            </a:endParaRPr>
          </a:p>
          <a:p>
            <a:r>
              <a:rPr lang="ru-RU" sz="105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9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Н1</a:t>
            </a:r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. Цифровые технологии;</a:t>
            </a:r>
          </a:p>
          <a:p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 Н2. Медицина и технологии </a:t>
            </a:r>
            <a:r>
              <a:rPr lang="ru-RU" sz="900" dirty="0" err="1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здоровьесбережения</a:t>
            </a:r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;</a:t>
            </a:r>
          </a:p>
          <a:p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 Н3. Новые материалы и химические технологии;</a:t>
            </a:r>
          </a:p>
          <a:p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 Н4. Новые приборы и интеллектуальные производственные технологии;</a:t>
            </a:r>
          </a:p>
          <a:p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 Н5. Биотехнологии;</a:t>
            </a:r>
          </a:p>
          <a:p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 Н6. Ресурсосберегающая энергетика.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774964" y="-8467"/>
            <a:ext cx="43690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8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КОНСУЛЬТАЦИОННАЯ ПОДДЕРЖКА: +7 (495) 231-19-06</a:t>
            </a:r>
          </a:p>
        </p:txBody>
      </p:sp>
    </p:spTree>
    <p:extLst>
      <p:ext uri="{BB962C8B-B14F-4D97-AF65-F5344CB8AC3E}">
        <p14:creationId xmlns:p14="http://schemas.microsoft.com/office/powerpoint/2010/main" val="26225197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19" name="TextBox 58"/>
          <p:cNvSpPr txBox="1"/>
          <p:nvPr/>
        </p:nvSpPr>
        <p:spPr>
          <a:xfrm>
            <a:off x="611560" y="175741"/>
            <a:ext cx="4824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ФОНД СОДЕЙСТВИЯ ИННОВАЦИЯМ</a:t>
            </a:r>
            <a:b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</a:br>
            <a:r>
              <a:rPr lang="en-US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http://fasie.ru</a:t>
            </a:r>
            <a:endParaRPr lang="ru-RU" sz="100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2097247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920" name="TextBox 71"/>
          <p:cNvSpPr txBox="1"/>
          <p:nvPr/>
        </p:nvSpPr>
        <p:spPr>
          <a:xfrm>
            <a:off x="86321" y="22465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6.2</a:t>
            </a:r>
            <a:endParaRPr lang="ru-RU" dirty="0">
              <a:latin typeface="Century Gothic" panose="020B0502020202020204" pitchFamily="34" charset="0"/>
            </a:endParaRPr>
          </a:p>
        </p:txBody>
      </p:sp>
      <p:graphicFrame>
        <p:nvGraphicFramePr>
          <p:cNvPr id="4194316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0315624"/>
              </p:ext>
            </p:extLst>
          </p:nvPr>
        </p:nvGraphicFramePr>
        <p:xfrm>
          <a:off x="179512" y="699542"/>
          <a:ext cx="8784977" cy="864096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9766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3361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8378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9095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defRPr sz="1200" b="1">
                          <a:solidFill>
                            <a:srgbClr val="FFFFFF"/>
                          </a:solidFill>
                          <a:sym typeface="Arial"/>
                        </a:defRPr>
                      </a:pPr>
                      <a:r>
                        <a:rPr lang="ru-RU" sz="1100" b="1" i="0" u="none" strike="noStrike" cap="none" spc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j-ea"/>
                          <a:cs typeface="Times New Roman" panose="02020603050405020304" pitchFamily="18" charset="0"/>
                          <a:sym typeface="Arial"/>
                        </a:rPr>
                        <a:t>Название программы</a:t>
                      </a:r>
                      <a:endParaRPr sz="1100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effectLst/>
                        <a:latin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287" marR="34287" marT="34287" marB="34287" anchor="ctr" horzOverflow="overflow"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solidFill>
                            <a:srgbClr val="FFFFFF"/>
                          </a:solidFill>
                          <a:effectLst>
                            <a:outerShdw blurRad="38100" dist="38100" dir="2700000" rotWithShape="0">
                              <a:srgbClr val="000000">
                                <a:alpha val="43137"/>
                              </a:srgbClr>
                            </a:outerShdw>
                          </a:effectLst>
                          <a:sym typeface="Arial"/>
                        </a:defRPr>
                      </a:pPr>
                      <a:r>
                        <a:rPr lang="ru-RU" sz="1100" b="1" i="0" u="none" strike="noStrike" cap="none" spc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j-ea"/>
                          <a:cs typeface="Times New Roman" panose="02020603050405020304" pitchFamily="18" charset="0"/>
                          <a:sym typeface="Arial"/>
                        </a:rPr>
                        <a:t>Субъект поддержки</a:t>
                      </a:r>
                      <a:endParaRPr sz="1100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effectLst/>
                        <a:latin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287" marR="34287" marT="34287" marB="34287" anchor="ctr" horzOverflow="overflow"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solidFill>
                            <a:srgbClr val="FFFFFF"/>
                          </a:solidFill>
                          <a:effectLst>
                            <a:outerShdw blurRad="38100" dist="38100" dir="2700000" rotWithShape="0">
                              <a:srgbClr val="000000">
                                <a:alpha val="43137"/>
                              </a:srgbClr>
                            </a:outerShdw>
                          </a:effectLst>
                          <a:sym typeface="Arial"/>
                        </a:defRPr>
                      </a:pPr>
                      <a:r>
                        <a:rPr lang="ru-RU" sz="1100" b="1" i="0" u="none" strike="noStrike" cap="none" spc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j-ea"/>
                          <a:cs typeface="Times New Roman" panose="02020603050405020304" pitchFamily="18" charset="0"/>
                          <a:sym typeface="Arial"/>
                        </a:rPr>
                        <a:t>Размер гранта</a:t>
                      </a:r>
                      <a:endParaRPr sz="1100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effectLst/>
                        <a:latin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287" marR="34287" marT="34287" marB="3428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1400" b="1">
                          <a:solidFill>
                            <a:srgbClr val="FFFFFF"/>
                          </a:solidFill>
                          <a:effectLst>
                            <a:outerShdw blurRad="38100" dist="38100" dir="2700000" rotWithShape="0">
                              <a:srgbClr val="000000">
                                <a:alpha val="43137"/>
                              </a:srgbClr>
                            </a:outerShdw>
                          </a:effectLst>
                          <a:sym typeface="Arial"/>
                        </a:defRPr>
                      </a:pPr>
                      <a:r>
                        <a:rPr lang="ru-RU" sz="1100" b="1" i="0" u="none" strike="noStrike" cap="none" spc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j-ea"/>
                          <a:cs typeface="Times New Roman" panose="02020603050405020304" pitchFamily="18" charset="0"/>
                          <a:sym typeface="Arial"/>
                        </a:rPr>
                        <a:t>Срок выполнения</a:t>
                      </a:r>
                      <a:endParaRPr lang="ru-RU" sz="110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effectLst/>
                        <a:latin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287" marR="34287" marT="34287" marB="34287" anchor="ctr" horzOverflow="overflow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9325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1400" b="1">
                          <a:solidFill>
                            <a:srgbClr val="000000"/>
                          </a:solidFill>
                          <a:sym typeface="Arial"/>
                        </a:defRPr>
                      </a:pPr>
                      <a:r>
                        <a:rPr lang="ru-RU" sz="1050" b="0" i="0" u="none" strike="noStrike" cap="none" spc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j-ea"/>
                          <a:cs typeface="Times New Roman" panose="02020603050405020304" pitchFamily="18" charset="0"/>
                          <a:sym typeface="Lato"/>
                        </a:rPr>
                        <a:t>   «РАЗВИТИЕ»</a:t>
                      </a:r>
                      <a:endParaRPr lang="ru-RU" sz="1050" b="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cs typeface="Times New Roman" panose="02020603050405020304" pitchFamily="18" charset="0"/>
                        <a:sym typeface="Arial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15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defRPr>
                      </a:pPr>
                      <a:r>
                        <a:rPr lang="ru-RU" sz="1050" b="0" i="0" u="none" strike="noStrike" cap="none" spc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j-ea"/>
                          <a:cs typeface="Times New Roman" panose="02020603050405020304" pitchFamily="18" charset="0"/>
                          <a:sym typeface="Lato"/>
                        </a:rPr>
                        <a:t>Поддержка компаний, имеющих опыт разработки и продаж наукоемкой продукции</a:t>
                      </a:r>
                      <a:endParaRPr lang="ru-RU" sz="1050" b="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15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defRPr>
                      </a:pPr>
                      <a:r>
                        <a:rPr lang="ru-RU" sz="1050" b="0" i="0" u="none" strike="noStrike" cap="none" spc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j-ea"/>
                          <a:cs typeface="Times New Roman" panose="02020603050405020304" pitchFamily="18" charset="0"/>
                          <a:sym typeface="Calibri"/>
                        </a:rPr>
                        <a:t>  </a:t>
                      </a:r>
                      <a:r>
                        <a:rPr lang="ru-RU" sz="1050" b="0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 </a:t>
                      </a:r>
                      <a:r>
                        <a:rPr lang="ru-RU" sz="1200" b="1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 млн</a:t>
                      </a:r>
                      <a:r>
                        <a:rPr lang="ru-RU" sz="1200" b="1" baseline="0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рублей </a:t>
                      </a:r>
                      <a:endParaRPr sz="1200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lang="ru-RU" sz="1050" b="0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Calibri"/>
                          <a:cs typeface="Times New Roman" panose="02020603050405020304" pitchFamily="18" charset="0"/>
                          <a:sym typeface="Calibri"/>
                        </a:rPr>
                        <a:t>Не</a:t>
                      </a:r>
                      <a:r>
                        <a:rPr lang="ru-RU" sz="1050" b="0" baseline="0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Calibri"/>
                          <a:cs typeface="Times New Roman" panose="02020603050405020304" pitchFamily="18" charset="0"/>
                          <a:sym typeface="Calibri"/>
                        </a:rPr>
                        <a:t> более </a:t>
                      </a:r>
                      <a:r>
                        <a:rPr lang="ru-RU" sz="1200" b="1" baseline="0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Calibri"/>
                          <a:cs typeface="Times New Roman" panose="02020603050405020304" pitchFamily="18" charset="0"/>
                          <a:sym typeface="Calibri"/>
                        </a:rPr>
                        <a:t>2 лет</a:t>
                      </a:r>
                      <a:endParaRPr lang="ru-RU" sz="1050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ea typeface="Calibri"/>
                        <a:cs typeface="Times New Roman" panose="02020603050405020304" pitchFamily="18" charset="0"/>
                        <a:sym typeface="Calibri"/>
                      </a:endParaRPr>
                    </a:p>
                  </a:txBody>
                  <a:tcPr marL="0" marR="0" marT="0" marB="0" anchor="ctr" horzOverflow="overflow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38530" y="1923678"/>
            <a:ext cx="4340642" cy="279307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Средства </a:t>
            </a:r>
            <a:r>
              <a:rPr lang="ru-RU" sz="1000" b="1" dirty="0" err="1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грантового</a:t>
            </a:r>
            <a:r>
              <a:rPr lang="ru-RU" sz="10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 финансирования могут быть использованы </a:t>
            </a:r>
            <a:r>
              <a:rPr lang="ru-RU" sz="10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для финансового обеспечения расходов на выполнение НИОКР в рамках реализации инновационного проекта в соответствии с утвержденной сметой расходов средств гранта:</a:t>
            </a:r>
          </a:p>
          <a:p>
            <a:endParaRPr lang="ru-RU" sz="1050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+mj-ea"/>
              <a:cs typeface="Times New Roman" panose="02020603050405020304" pitchFamily="18" charset="0"/>
            </a:endParaRPr>
          </a:p>
          <a:p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а) заработная плата;</a:t>
            </a:r>
          </a:p>
          <a:p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б) начисления на заработную плату;</a:t>
            </a:r>
          </a:p>
          <a:p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в) материалы, сырье, комплектующие (не более 20% от суммы гранта);</a:t>
            </a:r>
          </a:p>
          <a:p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г) оплата работ соисполнителей;</a:t>
            </a:r>
          </a:p>
          <a:p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д) прочие работы и услуги производственного характера, выполняемые сторонними организациями;</a:t>
            </a:r>
          </a:p>
          <a:p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е) прочие общехозяйственные расходы (не более 5% от суммы гранта).</a:t>
            </a:r>
          </a:p>
          <a:p>
            <a:endParaRPr lang="ru-RU" sz="1050" dirty="0" smtClean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+mj-ea"/>
              <a:cs typeface="Times New Roman" panose="02020603050405020304" pitchFamily="18" charset="0"/>
            </a:endParaRPr>
          </a:p>
          <a:p>
            <a:r>
              <a:rPr lang="ru-RU" sz="1000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Расходы </a:t>
            </a:r>
            <a:r>
              <a:rPr lang="ru-RU" sz="10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на статьи «г» и «д» должны составлять в совокупности не более 25% от суммы гранта</a:t>
            </a:r>
            <a:r>
              <a:rPr lang="ru-RU" sz="1000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»</a:t>
            </a:r>
            <a:endParaRPr lang="ru-RU" sz="1000" b="1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88024" y="1707654"/>
            <a:ext cx="4176464" cy="152349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5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Принимать участие в конкурсе по данной программе могут</a:t>
            </a:r>
            <a:r>
              <a:rPr lang="ru-RU" sz="1050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:</a:t>
            </a:r>
          </a:p>
          <a:p>
            <a:r>
              <a:rPr lang="ru-RU" sz="9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юридические </a:t>
            </a:r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лица, относящиеся к категории субъектов малого предпринимательства в соответствии с федеральным законом № 209-ФЗ от 24.07.2007 и имеющие опыт проведения НИОКР и продаж собственной наукоемкой </a:t>
            </a:r>
            <a:r>
              <a:rPr lang="ru-RU" sz="9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продукции;</a:t>
            </a:r>
            <a:endParaRPr lang="ru-RU" sz="900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+mj-ea"/>
              <a:cs typeface="Times New Roman" panose="02020603050405020304" pitchFamily="18" charset="0"/>
            </a:endParaRPr>
          </a:p>
          <a:p>
            <a:endParaRPr lang="ru-RU" sz="900" dirty="0" smtClean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+mj-ea"/>
              <a:cs typeface="Times New Roman" panose="02020603050405020304" pitchFamily="18" charset="0"/>
            </a:endParaRPr>
          </a:p>
          <a:p>
            <a:r>
              <a:rPr lang="ru-RU" sz="9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Предпочтение </a:t>
            </a:r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отдается динамично развивающимся компаниям, реализующим импортозамещающие проекты с высокой </a:t>
            </a:r>
            <a:r>
              <a:rPr lang="ru-RU" sz="900" dirty="0" err="1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наукоемкостью</a:t>
            </a:r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 и перспективой коммерциализации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79172" y="3433749"/>
            <a:ext cx="4194168" cy="16389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5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Ожидаемые результаты: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Защита </a:t>
            </a:r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ИС в процессе выполнения НИОКР;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Создание собственного производства наукоемкой продукции;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Прирост объема реализации инновационной продукции, созданной в результате выполнения проекта (ежегодные плановые показатели на 5 лет устанавливаются при заключении договора гранта);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Прирост количества вновь созданных и (или) модернизируемых высокопроизводительных рабочих мест в рамках реализации проекта (ежегодные плановые показатели на 5 лет устанавливаются при заключении договора гранта).</a:t>
            </a:r>
            <a:endParaRPr lang="ru-RU" sz="700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74964" y="-8467"/>
            <a:ext cx="43690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8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КОНСУЛЬТАЦИОННАЯ ПОДДЕРЖКА: +7 (495) 231-19-06</a:t>
            </a:r>
          </a:p>
        </p:txBody>
      </p:sp>
    </p:spTree>
    <p:extLst>
      <p:ext uri="{BB962C8B-B14F-4D97-AF65-F5344CB8AC3E}">
        <p14:creationId xmlns:p14="http://schemas.microsoft.com/office/powerpoint/2010/main" val="29364675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19" name="TextBox 58"/>
          <p:cNvSpPr txBox="1"/>
          <p:nvPr/>
        </p:nvSpPr>
        <p:spPr>
          <a:xfrm>
            <a:off x="611560" y="175741"/>
            <a:ext cx="4824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ФОНД СОДЕЙСТВИЯ ИННОВАЦИЯМ</a:t>
            </a:r>
            <a:b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</a:br>
            <a:r>
              <a:rPr lang="en-US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http://fasie.ru</a:t>
            </a:r>
            <a:endParaRPr lang="ru-RU" sz="100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2097247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920" name="TextBox 71"/>
          <p:cNvSpPr txBox="1"/>
          <p:nvPr/>
        </p:nvSpPr>
        <p:spPr>
          <a:xfrm>
            <a:off x="86321" y="22465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6.3</a:t>
            </a:r>
            <a:endParaRPr lang="ru-RU" dirty="0">
              <a:latin typeface="Century Gothic" panose="020B0502020202020204" pitchFamily="34" charset="0"/>
            </a:endParaRPr>
          </a:p>
        </p:txBody>
      </p:sp>
      <p:graphicFrame>
        <p:nvGraphicFramePr>
          <p:cNvPr id="4194316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287374"/>
              </p:ext>
            </p:extLst>
          </p:nvPr>
        </p:nvGraphicFramePr>
        <p:xfrm>
          <a:off x="179512" y="699542"/>
          <a:ext cx="8784977" cy="1106932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9766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3361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8378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9095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defRPr sz="1200" b="1">
                          <a:solidFill>
                            <a:srgbClr val="FFFFFF"/>
                          </a:solidFill>
                          <a:sym typeface="Arial"/>
                        </a:defRPr>
                      </a:pPr>
                      <a:r>
                        <a:rPr lang="ru-RU" sz="1100" b="1" i="0" u="none" strike="noStrike" cap="none" spc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j-ea"/>
                          <a:cs typeface="Times New Roman" panose="02020603050405020304" pitchFamily="18" charset="0"/>
                          <a:sym typeface="Arial"/>
                        </a:rPr>
                        <a:t>Название программы</a:t>
                      </a:r>
                      <a:endParaRPr sz="1100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effectLst/>
                        <a:latin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287" marR="34287" marT="34287" marB="34287" anchor="ctr" horzOverflow="overflow"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solidFill>
                            <a:srgbClr val="FFFFFF"/>
                          </a:solidFill>
                          <a:effectLst>
                            <a:outerShdw blurRad="38100" dist="38100" dir="2700000" rotWithShape="0">
                              <a:srgbClr val="000000">
                                <a:alpha val="43137"/>
                              </a:srgbClr>
                            </a:outerShdw>
                          </a:effectLst>
                          <a:sym typeface="Arial"/>
                        </a:defRPr>
                      </a:pPr>
                      <a:r>
                        <a:rPr lang="ru-RU" sz="1100" b="1" i="0" u="none" strike="noStrike" cap="none" spc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j-ea"/>
                          <a:cs typeface="Times New Roman" panose="02020603050405020304" pitchFamily="18" charset="0"/>
                          <a:sym typeface="Arial"/>
                        </a:rPr>
                        <a:t>Субъект поддержки</a:t>
                      </a:r>
                      <a:endParaRPr sz="1100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effectLst/>
                        <a:latin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287" marR="34287" marT="34287" marB="34287" anchor="ctr" horzOverflow="overflow"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solidFill>
                            <a:srgbClr val="FFFFFF"/>
                          </a:solidFill>
                          <a:effectLst>
                            <a:outerShdw blurRad="38100" dist="38100" dir="2700000" rotWithShape="0">
                              <a:srgbClr val="000000">
                                <a:alpha val="43137"/>
                              </a:srgbClr>
                            </a:outerShdw>
                          </a:effectLst>
                          <a:sym typeface="Arial"/>
                        </a:defRPr>
                      </a:pPr>
                      <a:r>
                        <a:rPr lang="ru-RU" sz="1100" b="1" i="0" u="none" strike="noStrike" cap="none" spc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j-ea"/>
                          <a:cs typeface="Times New Roman" panose="02020603050405020304" pitchFamily="18" charset="0"/>
                          <a:sym typeface="Arial"/>
                        </a:rPr>
                        <a:t>Размер гранта</a:t>
                      </a:r>
                      <a:endParaRPr sz="1100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effectLst/>
                        <a:latin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287" marR="34287" marT="34287" marB="3428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1400" b="1">
                          <a:solidFill>
                            <a:srgbClr val="FFFFFF"/>
                          </a:solidFill>
                          <a:effectLst>
                            <a:outerShdw blurRad="38100" dist="38100" dir="2700000" rotWithShape="0">
                              <a:srgbClr val="000000">
                                <a:alpha val="43137"/>
                              </a:srgbClr>
                            </a:outerShdw>
                          </a:effectLst>
                          <a:sym typeface="Arial"/>
                        </a:defRPr>
                      </a:pPr>
                      <a:r>
                        <a:rPr lang="ru-RU" sz="1100" b="1" i="0" u="none" strike="noStrike" cap="none" spc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j-ea"/>
                          <a:cs typeface="Times New Roman" panose="02020603050405020304" pitchFamily="18" charset="0"/>
                          <a:sym typeface="Arial"/>
                        </a:rPr>
                        <a:t>Срок выполнения</a:t>
                      </a:r>
                      <a:endParaRPr lang="ru-RU" sz="110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effectLst/>
                        <a:latin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287" marR="34287" marT="34287" marB="34287" anchor="ctr" horzOverflow="overflow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9325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1400" b="1">
                          <a:solidFill>
                            <a:srgbClr val="000000"/>
                          </a:solidFill>
                          <a:sym typeface="Arial"/>
                        </a:defRPr>
                      </a:pPr>
                      <a:r>
                        <a:rPr lang="ru-RU" sz="1050" b="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Times New Roman" panose="02020603050405020304" pitchFamily="18" charset="0"/>
                          <a:sym typeface="Arial"/>
                        </a:rPr>
                        <a:t>   «КООПЕРАЦИЯ»</a:t>
                      </a:r>
                      <a:endParaRPr lang="ru-RU" sz="1050" b="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cs typeface="Times New Roman" panose="02020603050405020304" pitchFamily="18" charset="0"/>
                        <a:sym typeface="Arial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15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defRPr>
                      </a:pPr>
                      <a:r>
                        <a:rPr lang="ru-RU" sz="1050" b="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Times New Roman" panose="02020603050405020304" pitchFamily="18" charset="0"/>
                        </a:rPr>
                        <a:t>Поддержка малых инновационных предприятий, направленная на развитие партнерства между</a:t>
                      </a:r>
                      <a:r>
                        <a:rPr lang="ru-RU" sz="1050" b="0" baseline="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Times New Roman" panose="02020603050405020304" pitchFamily="18" charset="0"/>
                        </a:rPr>
                        <a:t> малыми предприятиями и </a:t>
                      </a:r>
                      <a:r>
                        <a:rPr lang="ru-RU" sz="1050" b="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Times New Roman" panose="02020603050405020304" pitchFamily="18" charset="0"/>
                        </a:rPr>
                        <a:t>средним и крупным бизнесом</a:t>
                      </a:r>
                      <a:endParaRPr lang="ru-RU" sz="1050" b="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15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defRPr>
                      </a:pPr>
                      <a:r>
                        <a:rPr lang="ru-RU" sz="1200" b="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Times New Roman" panose="02020603050405020304" pitchFamily="18" charset="0"/>
                        </a:rPr>
                        <a:t>До</a:t>
                      </a:r>
                      <a:r>
                        <a:rPr lang="ru-RU" sz="1200" b="1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Times New Roman" panose="02020603050405020304" pitchFamily="18" charset="0"/>
                        </a:rPr>
                        <a:t> 25 млн рублей</a:t>
                      </a:r>
                      <a:endParaRPr sz="1200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lang="ru-RU" sz="1200" b="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Calibri"/>
                          <a:cs typeface="Times New Roman" panose="02020603050405020304" pitchFamily="18" charset="0"/>
                          <a:sym typeface="Calibri"/>
                        </a:rPr>
                        <a:t>Не более</a:t>
                      </a:r>
                      <a:r>
                        <a:rPr lang="ru-RU" sz="1200" b="1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Calibri"/>
                          <a:cs typeface="Times New Roman" panose="02020603050405020304" pitchFamily="18" charset="0"/>
                          <a:sym typeface="Calibri"/>
                        </a:rPr>
                        <a:t> 2 лет</a:t>
                      </a:r>
                      <a:endParaRPr lang="ru-RU" sz="1200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ea typeface="Calibri"/>
                        <a:cs typeface="Times New Roman" panose="02020603050405020304" pitchFamily="18" charset="0"/>
                        <a:sym typeface="Calibri"/>
                      </a:endParaRPr>
                    </a:p>
                  </a:txBody>
                  <a:tcPr marL="0" marR="0" marT="0" marB="0" anchor="ctr" horzOverflow="overflow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79513" y="1995686"/>
            <a:ext cx="3384376" cy="266226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9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Средства </a:t>
            </a:r>
            <a:r>
              <a:rPr lang="ru-RU" sz="900" b="1" dirty="0" err="1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грантового</a:t>
            </a:r>
            <a:r>
              <a:rPr lang="ru-RU" sz="9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 финансирования могут быть использованы </a:t>
            </a:r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для финансового обеспечения расходов на выполнение НИОКР в рамках реализации инновационного проекта в соответствии с утвержденной сметой расходов средств гранта:</a:t>
            </a:r>
          </a:p>
          <a:p>
            <a:endParaRPr lang="ru-RU" sz="1050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+mj-ea"/>
              <a:cs typeface="Times New Roman" panose="02020603050405020304" pitchFamily="18" charset="0"/>
            </a:endParaRPr>
          </a:p>
          <a:p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а) заработная плата;</a:t>
            </a:r>
          </a:p>
          <a:p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б) начисления на заработную плату;</a:t>
            </a:r>
          </a:p>
          <a:p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в) материалы, сырье, комплектующие (не более 20% от суммы гранта);</a:t>
            </a:r>
          </a:p>
          <a:p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г) оплата работ соисполнителей;</a:t>
            </a:r>
          </a:p>
          <a:p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д) прочие работы и услуги производственного характера, выполняемые сторонними организациями;</a:t>
            </a:r>
          </a:p>
          <a:p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е) прочие общехозяйственные расходы (не более 5% от суммы гранта).</a:t>
            </a:r>
          </a:p>
          <a:p>
            <a:endParaRPr lang="ru-RU" sz="1050" dirty="0" smtClean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+mj-ea"/>
              <a:cs typeface="Times New Roman" panose="02020603050405020304" pitchFamily="18" charset="0"/>
            </a:endParaRPr>
          </a:p>
          <a:p>
            <a:r>
              <a:rPr lang="ru-RU" sz="900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Расходы </a:t>
            </a:r>
            <a:r>
              <a:rPr lang="ru-RU" sz="9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на статьи «г» и «д» должны составлять в совокупности не более 25% от суммы гранта</a:t>
            </a:r>
            <a:r>
              <a:rPr lang="ru-RU" sz="900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»</a:t>
            </a:r>
            <a:endParaRPr lang="ru-RU" sz="900" b="1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35896" y="1851670"/>
            <a:ext cx="5337444" cy="16389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5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Принимать участие в конкурсе по данной программе могут</a:t>
            </a:r>
            <a:r>
              <a:rPr lang="ru-RU" sz="1050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:</a:t>
            </a:r>
          </a:p>
          <a:p>
            <a:r>
              <a:rPr lang="ru-RU" sz="9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юридические </a:t>
            </a:r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лица, относящиеся к категории субъектов малого предпринимательства в соответствии с федеральным законом № 209-ФЗ от 24.07.2007 </a:t>
            </a:r>
            <a:r>
              <a:rPr lang="ru-RU" sz="9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, имеющие </a:t>
            </a:r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опыт проведения НИОКР и продаж собственной наукоемкой </a:t>
            </a:r>
            <a:r>
              <a:rPr lang="ru-RU" sz="9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продукции;</a:t>
            </a:r>
            <a:endParaRPr lang="ru-RU" sz="900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+mj-ea"/>
              <a:cs typeface="Times New Roman" panose="02020603050405020304" pitchFamily="18" charset="0"/>
            </a:endParaRPr>
          </a:p>
          <a:p>
            <a:endParaRPr lang="ru-RU" sz="900" dirty="0" smtClean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+mj-ea"/>
              <a:cs typeface="Times New Roman" panose="02020603050405020304" pitchFamily="18" charset="0"/>
            </a:endParaRPr>
          </a:p>
          <a:p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обязательным условием участия в программе является наличие заключенного между малым предприятием и Индустриальным партнером Соглашения, в котором определяется порядок их взаимодействия в ходе выполнения НИОКР, порядок и условия </a:t>
            </a:r>
            <a:r>
              <a:rPr lang="ru-RU" sz="900" dirty="0" err="1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софинансирования</a:t>
            </a:r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 НИОКР, порядок и условия приобретения Индустриальным партнером у предприятия продукции/услуг, созданных в результате выполнения НИОКР, и другие условия.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635896" y="3617646"/>
            <a:ext cx="5353518" cy="150041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5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Ожидаемые результаты: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Защита </a:t>
            </a:r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ИС в процессе выполнения НИОКР;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Создание собственного производства наукоемкой продукции;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Объем реализации инновационной продукции, созданной в результате выполнения проекта, должен составить не менее суммы полученных средств Фонда (данный результат должен быть достигнут в течение 5 лет с даты завершения НИОКР);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Обеспечена поставка новой наукоемкой продукции, созданной в результате выполнения НИОКР, Индустриальному партнеру в порядке и на условиях, предусмотренных в Соглашении между Индустриальным партнером и </a:t>
            </a:r>
            <a:r>
              <a:rPr lang="ru-RU" sz="900" dirty="0" err="1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грантополучателем</a:t>
            </a:r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.</a:t>
            </a:r>
            <a:endParaRPr lang="ru-RU" sz="700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74964" y="-8467"/>
            <a:ext cx="43690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8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КОНСУЛЬТАЦИОННАЯ ПОДДЕРЖКА: +7 (495) 231-19-06</a:t>
            </a:r>
          </a:p>
        </p:txBody>
      </p:sp>
    </p:spTree>
    <p:extLst>
      <p:ext uri="{BB962C8B-B14F-4D97-AF65-F5344CB8AC3E}">
        <p14:creationId xmlns:p14="http://schemas.microsoft.com/office/powerpoint/2010/main" val="29983329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19" name="TextBox 58"/>
          <p:cNvSpPr txBox="1"/>
          <p:nvPr/>
        </p:nvSpPr>
        <p:spPr>
          <a:xfrm>
            <a:off x="611560" y="175741"/>
            <a:ext cx="4824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ФОНД СОДЕЙСТВИЯ ИННОВАЦИЯМ</a:t>
            </a:r>
            <a:b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</a:br>
            <a:r>
              <a:rPr lang="en-US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http://fasie.ru</a:t>
            </a:r>
            <a:endParaRPr lang="ru-RU" sz="100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2097247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920" name="TextBox 71"/>
          <p:cNvSpPr txBox="1"/>
          <p:nvPr/>
        </p:nvSpPr>
        <p:spPr>
          <a:xfrm>
            <a:off x="86321" y="22465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6.4</a:t>
            </a:r>
            <a:endParaRPr lang="ru-RU" dirty="0">
              <a:latin typeface="Century Gothic" panose="020B0502020202020204" pitchFamily="34" charset="0"/>
            </a:endParaRPr>
          </a:p>
        </p:txBody>
      </p:sp>
      <p:graphicFrame>
        <p:nvGraphicFramePr>
          <p:cNvPr id="4194316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3201590"/>
              </p:ext>
            </p:extLst>
          </p:nvPr>
        </p:nvGraphicFramePr>
        <p:xfrm>
          <a:off x="179512" y="699542"/>
          <a:ext cx="8784977" cy="922909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9766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3361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8378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9095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defRPr sz="1200" b="1">
                          <a:solidFill>
                            <a:srgbClr val="FFFFFF"/>
                          </a:solidFill>
                          <a:sym typeface="Arial"/>
                        </a:defRPr>
                      </a:pPr>
                      <a:r>
                        <a:rPr lang="ru-RU" sz="1100" b="1" i="0" u="none" strike="noStrike" cap="none" spc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j-ea"/>
                          <a:cs typeface="Times New Roman" panose="02020603050405020304" pitchFamily="18" charset="0"/>
                          <a:sym typeface="Arial"/>
                        </a:rPr>
                        <a:t>Название программы</a:t>
                      </a:r>
                      <a:endParaRPr sz="1100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effectLst/>
                        <a:latin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287" marR="34287" marT="34287" marB="34287" anchor="ctr" horzOverflow="overflow"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solidFill>
                            <a:srgbClr val="FFFFFF"/>
                          </a:solidFill>
                          <a:effectLst>
                            <a:outerShdw blurRad="38100" dist="38100" dir="2700000" rotWithShape="0">
                              <a:srgbClr val="000000">
                                <a:alpha val="43137"/>
                              </a:srgbClr>
                            </a:outerShdw>
                          </a:effectLst>
                          <a:sym typeface="Arial"/>
                        </a:defRPr>
                      </a:pPr>
                      <a:r>
                        <a:rPr lang="ru-RU" sz="1100" b="1" i="0" u="none" strike="noStrike" cap="none" spc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j-ea"/>
                          <a:cs typeface="Times New Roman" panose="02020603050405020304" pitchFamily="18" charset="0"/>
                          <a:sym typeface="Arial"/>
                        </a:rPr>
                        <a:t>Субъект поддержки</a:t>
                      </a:r>
                      <a:endParaRPr sz="1100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effectLst/>
                        <a:latin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287" marR="34287" marT="34287" marB="34287" anchor="ctr" horzOverflow="overflow"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solidFill>
                            <a:srgbClr val="FFFFFF"/>
                          </a:solidFill>
                          <a:effectLst>
                            <a:outerShdw blurRad="38100" dist="38100" dir="2700000" rotWithShape="0">
                              <a:srgbClr val="000000">
                                <a:alpha val="43137"/>
                              </a:srgbClr>
                            </a:outerShdw>
                          </a:effectLst>
                          <a:sym typeface="Arial"/>
                        </a:defRPr>
                      </a:pPr>
                      <a:r>
                        <a:rPr lang="ru-RU" sz="1100" b="1" i="0" u="none" strike="noStrike" cap="none" spc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j-ea"/>
                          <a:cs typeface="Times New Roman" panose="02020603050405020304" pitchFamily="18" charset="0"/>
                          <a:sym typeface="Arial"/>
                        </a:rPr>
                        <a:t>Размер гранта</a:t>
                      </a:r>
                      <a:endParaRPr sz="1100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effectLst/>
                        <a:latin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287" marR="34287" marT="34287" marB="3428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1400" b="1">
                          <a:solidFill>
                            <a:srgbClr val="FFFFFF"/>
                          </a:solidFill>
                          <a:effectLst>
                            <a:outerShdw blurRad="38100" dist="38100" dir="2700000" rotWithShape="0">
                              <a:srgbClr val="000000">
                                <a:alpha val="43137"/>
                              </a:srgbClr>
                            </a:outerShdw>
                          </a:effectLst>
                          <a:sym typeface="Arial"/>
                        </a:defRPr>
                      </a:pPr>
                      <a:r>
                        <a:rPr lang="ru-RU" sz="1100" b="1" i="0" u="none" strike="noStrike" cap="none" spc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j-ea"/>
                          <a:cs typeface="Times New Roman" panose="02020603050405020304" pitchFamily="18" charset="0"/>
                          <a:sym typeface="Arial"/>
                        </a:rPr>
                        <a:t>Срок выполнения</a:t>
                      </a:r>
                      <a:endParaRPr lang="ru-RU" sz="110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effectLst/>
                        <a:latin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287" marR="34287" marT="34287" marB="34287" anchor="ctr" horzOverflow="overflow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9325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lang="ru-RU" sz="1050" b="0" i="0" u="none" strike="noStrike" cap="none" spc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j-ea"/>
                          <a:cs typeface="Times New Roman" panose="02020603050405020304" pitchFamily="18" charset="0"/>
                          <a:sym typeface="Arial"/>
                        </a:rPr>
                        <a:t>   «КОММЕРЦИАЛИЗАЦИЯ»</a:t>
                      </a:r>
                      <a:endParaRPr lang="ru-RU" sz="1050" b="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lang="ru-RU" sz="1050" b="0" i="0" u="none" strike="noStrike" cap="none" spc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j-ea"/>
                          <a:cs typeface="Times New Roman" panose="02020603050405020304" pitchFamily="18" charset="0"/>
                          <a:sym typeface="Calibri"/>
                        </a:rPr>
                        <a:t>Поддержка малых инновационных предприятий, завершивших НИОКР и планирующих создание или расширение производства инновационной продукции</a:t>
                      </a:r>
                      <a:endParaRPr sz="1050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ea typeface="Calibri"/>
                        <a:cs typeface="Times New Roman" panose="02020603050405020304" pitchFamily="18" charset="0"/>
                        <a:sym typeface="Calibri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ru-RU" sz="1050" b="0" i="0" u="none" strike="noStrike" cap="none" spc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j-ea"/>
                          <a:cs typeface="Times New Roman" panose="02020603050405020304" pitchFamily="18" charset="0"/>
                          <a:sym typeface="Calibri"/>
                        </a:rPr>
                        <a:t>До </a:t>
                      </a:r>
                      <a:r>
                        <a:rPr lang="ru-RU" sz="1200" b="1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j-ea"/>
                          <a:cs typeface="Times New Roman" panose="02020603050405020304" pitchFamily="18" charset="0"/>
                          <a:sym typeface="Calibri"/>
                        </a:rPr>
                        <a:t>20 </a:t>
                      </a:r>
                      <a:r>
                        <a:rPr lang="ru-RU" sz="1200" b="1" i="0" u="none" strike="noStrike" cap="none" spc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j-ea"/>
                          <a:cs typeface="Times New Roman" panose="02020603050405020304" pitchFamily="18" charset="0"/>
                          <a:sym typeface="Calibri"/>
                        </a:rPr>
                        <a:t>млн рублей</a:t>
                      </a:r>
                      <a:endParaRPr lang="ru-RU" sz="1200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lang="ru-RU" sz="1200" b="1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Calibri"/>
                          <a:cs typeface="Times New Roman" panose="02020603050405020304" pitchFamily="18" charset="0"/>
                          <a:sym typeface="Calibri"/>
                        </a:rPr>
                        <a:t>1 год</a:t>
                      </a:r>
                    </a:p>
                  </a:txBody>
                  <a:tcPr marL="0" marR="0" marT="0" marB="0" anchor="ctr" horzOverflow="overflow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195736" y="1851670"/>
            <a:ext cx="4340642" cy="86177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Средства </a:t>
            </a:r>
            <a:r>
              <a:rPr lang="ru-RU" sz="1000" b="1" dirty="0" err="1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грантового</a:t>
            </a:r>
            <a:r>
              <a:rPr lang="ru-RU" sz="10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 финансирования могут быть использованы </a:t>
            </a:r>
            <a:r>
              <a:rPr lang="ru-RU" sz="1000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1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для </a:t>
            </a:r>
            <a:r>
              <a:rPr lang="ru-RU" sz="10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финансового обеспечения связанных с реализацией инновационного проекта расходов, согласно перечню, утвержденному приказом Минэкономразвития России от 27.10.14 № </a:t>
            </a:r>
            <a:r>
              <a:rPr lang="ru-RU" sz="1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680</a:t>
            </a:r>
            <a:r>
              <a:rPr lang="ru-RU" sz="10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.</a:t>
            </a:r>
            <a:endParaRPr lang="ru-RU" sz="1050" dirty="0" smtClean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821990" y="3074671"/>
            <a:ext cx="4176464" cy="152349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5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Принимать участие в конкурсе по данной программе могут</a:t>
            </a:r>
            <a:r>
              <a:rPr lang="ru-RU" sz="1050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:</a:t>
            </a:r>
          </a:p>
          <a:p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юридические лица, относящиеся к категории субъектов малого предпринимательства в соответствии с федеральным законом № 209-ФЗ от </a:t>
            </a:r>
            <a:r>
              <a:rPr lang="ru-RU" sz="9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24.07.2007, завершившие </a:t>
            </a:r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стадию </a:t>
            </a:r>
            <a:r>
              <a:rPr lang="ru-RU" sz="9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НИОКР и </a:t>
            </a:r>
            <a:endParaRPr lang="ru-RU" sz="900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+mj-ea"/>
              <a:cs typeface="Times New Roman" panose="02020603050405020304" pitchFamily="18" charset="0"/>
            </a:endParaRPr>
          </a:p>
          <a:p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имеющие опыт продаж наукоемкой продукции</a:t>
            </a:r>
            <a:r>
              <a:rPr lang="ru-RU" sz="9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.</a:t>
            </a:r>
            <a:endParaRPr lang="ru-RU" sz="900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+mj-ea"/>
              <a:cs typeface="Times New Roman" panose="02020603050405020304" pitchFamily="18" charset="0"/>
            </a:endParaRPr>
          </a:p>
          <a:p>
            <a:endParaRPr lang="ru-RU" sz="900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+mj-ea"/>
              <a:cs typeface="Times New Roman" panose="02020603050405020304" pitchFamily="18" charset="0"/>
            </a:endParaRPr>
          </a:p>
          <a:p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Предпочтение отдается динамично развивающимся компаниям, реализующим импортозамещающие проекты с высокой </a:t>
            </a:r>
            <a:r>
              <a:rPr lang="ru-RU" sz="900" dirty="0" err="1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наукоемкостью</a:t>
            </a:r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 и перспективной коммерциализации.</a:t>
            </a:r>
            <a:endParaRPr lang="ru-RU" sz="900" dirty="0" smtClean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1889" y="3075806"/>
            <a:ext cx="4194168" cy="16389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5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Ожидаемые результаты: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Создание/расширение собственного производства наукоемкой продукции;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Прирост объема реализации инновационной продукции, созданной в результате выполнения проекта (ежегодные плановые показатели на 5 лет устанавливаются при заключении договора гранта);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Прирост количеств вновь созданных и (или) модернизируемых высокопроизводительных рабочих мест в рамках реализации проекта (ежегодные плановые показатели на 5 лет устанавливаются при заключении договора гранта).</a:t>
            </a:r>
            <a:endParaRPr lang="ru-RU" sz="700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74964" y="-8467"/>
            <a:ext cx="43690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8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КОНСУЛЬТАЦИОННАЯ ПОДДЕРЖКА: +7 (495) 231-19-06</a:t>
            </a:r>
          </a:p>
        </p:txBody>
      </p:sp>
    </p:spTree>
    <p:extLst>
      <p:ext uri="{BB962C8B-B14F-4D97-AF65-F5344CB8AC3E}">
        <p14:creationId xmlns:p14="http://schemas.microsoft.com/office/powerpoint/2010/main" val="3987492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6" name="TextBox 1"/>
          <p:cNvSpPr txBox="1"/>
          <p:nvPr/>
        </p:nvSpPr>
        <p:spPr>
          <a:xfrm>
            <a:off x="611560" y="175741"/>
            <a:ext cx="4824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МИНПРОМТОРГ РОССИИ</a:t>
            </a:r>
            <a:endParaRPr lang="en-US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  <a:p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ПП РФ – Постановление Правительства Российской Федерации</a:t>
            </a:r>
          </a:p>
        </p:txBody>
      </p:sp>
      <p:pic>
        <p:nvPicPr>
          <p:cNvPr id="2097171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649" name="TextBox 3"/>
          <p:cNvSpPr txBox="1"/>
          <p:nvPr/>
        </p:nvSpPr>
        <p:spPr>
          <a:xfrm>
            <a:off x="86321" y="22465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2</a:t>
            </a:r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338349" y="2374558"/>
            <a:ext cx="1512168" cy="10156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565</a:t>
            </a:r>
          </a:p>
        </p:txBody>
      </p:sp>
      <p:sp>
        <p:nvSpPr>
          <p:cNvPr id="19" name="Прямоугольник 19"/>
          <p:cNvSpPr/>
          <p:nvPr/>
        </p:nvSpPr>
        <p:spPr>
          <a:xfrm>
            <a:off x="2169462" y="2283718"/>
            <a:ext cx="6722930" cy="13311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ПП РФ от </a:t>
            </a:r>
            <a:r>
              <a:rPr lang="ru-RU" b="1" i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12.07.2011 №565</a:t>
            </a:r>
          </a:p>
          <a:p>
            <a:endParaRPr lang="ru-RU" b="1" i="1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Roboto"/>
              <a:cs typeface="Roboto"/>
              <a:sym typeface="Roboto"/>
            </a:endParaRPr>
          </a:p>
          <a:p>
            <a:r>
              <a:rPr lang="ru-RU" sz="105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Льготы по ввозным таможенным пошлинам</a:t>
            </a:r>
            <a:r>
              <a:rPr lang="ru-RU" sz="105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:</a:t>
            </a:r>
          </a:p>
          <a:p>
            <a:r>
              <a:rPr lang="ru-RU" sz="105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Таможенные платежи уплачиваются не при ввозе иностранных товаров-комплектующих на территорию РФ, а позже, после того как ввезенные товары будут переработаны.</a:t>
            </a:r>
          </a:p>
          <a:p>
            <a:r>
              <a:rPr lang="ru-RU" sz="105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(Допускается применение таможенной процедуры переработки для внутреннего потребления до 31 декабря 2020 г.)</a:t>
            </a:r>
            <a:endParaRPr lang="ru-RU" sz="1050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Roboto"/>
              <a:cs typeface="Roboto"/>
              <a:sym typeface="Roboto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8349" y="3611755"/>
            <a:ext cx="4572000" cy="140038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1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Льгота применяется автоматически </a:t>
            </a:r>
            <a:r>
              <a:rPr lang="ru-RU" sz="11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при соблюдении следующих условий:</a:t>
            </a:r>
            <a:endParaRPr lang="ru-RU" sz="1100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  <a:p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1) </a:t>
            </a: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наличие документа об условиях переработки товаров для внутреннего </a:t>
            </a: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потребления;</a:t>
            </a:r>
          </a:p>
          <a:p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2) возможность </a:t>
            </a: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идентификации таможенными органами иностранных товаров в продуктах их переработки</a:t>
            </a: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;</a:t>
            </a:r>
          </a:p>
          <a:p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3) невозможность </a:t>
            </a: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восстановления продуктов переработки до первоначального состояния экономически выгодным способом</a:t>
            </a: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;</a:t>
            </a:r>
          </a:p>
          <a:p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4) уплата </a:t>
            </a: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специальных, антидемпинговых, компенсационных пошлин;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291992" y="3611755"/>
            <a:ext cx="3600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Операции по переработке для внутреннего потребления включают в себя</a:t>
            </a:r>
            <a:r>
              <a:rPr lang="ru-RU" sz="11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:</a:t>
            </a:r>
          </a:p>
          <a:p>
            <a:endParaRPr lang="ru-RU" sz="1100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  <a:p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1) переработку или обработку товаров;</a:t>
            </a:r>
          </a:p>
          <a:p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2) изготовление товаров, включая монтаж, сборку, разборку и подгонку.</a:t>
            </a:r>
          </a:p>
        </p:txBody>
      </p:sp>
      <p:sp>
        <p:nvSpPr>
          <p:cNvPr id="23" name="TextBox 12"/>
          <p:cNvSpPr txBox="1"/>
          <p:nvPr/>
        </p:nvSpPr>
        <p:spPr>
          <a:xfrm>
            <a:off x="338349" y="937039"/>
            <a:ext cx="1512168" cy="10156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372</a:t>
            </a:r>
          </a:p>
        </p:txBody>
      </p:sp>
      <p:sp>
        <p:nvSpPr>
          <p:cNvPr id="24" name="Прямоугольник 13"/>
          <p:cNvSpPr/>
          <p:nvPr/>
        </p:nvSpPr>
        <p:spPr>
          <a:xfrm>
            <a:off x="2254563" y="794537"/>
            <a:ext cx="6552728" cy="1377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ПП РФ от </a:t>
            </a:r>
            <a:r>
              <a:rPr lang="ru-RU" b="1" i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30.04.2009 №</a:t>
            </a:r>
            <a:r>
              <a:rPr lang="ru-RU" b="1" i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372</a:t>
            </a:r>
          </a:p>
          <a:p>
            <a:endParaRPr lang="ru-RU" sz="900" b="1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  <a:p>
            <a:r>
              <a:rPr lang="ru-RU" sz="105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Освобождение </a:t>
            </a:r>
            <a:r>
              <a:rPr lang="ru-RU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от НДС </a:t>
            </a:r>
            <a:r>
              <a:rPr lang="ru-RU" sz="105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на ввоз технологического оборудования (в том числе комплектующих и запасных частей к нему), аналоги которого не производятся в Российской Федерации</a:t>
            </a:r>
          </a:p>
          <a:p>
            <a:pPr marL="171450" indent="-171450">
              <a:buFontTx/>
              <a:buChar char="-"/>
            </a:pPr>
            <a:r>
              <a:rPr lang="ru-RU" sz="105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Сейчас более </a:t>
            </a:r>
            <a:r>
              <a:rPr lang="ru-RU" sz="105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280</a:t>
            </a:r>
            <a:r>
              <a:rPr lang="ru-RU" sz="105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 </a:t>
            </a:r>
            <a:r>
              <a:rPr lang="ru-RU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видов оборудования в </a:t>
            </a:r>
            <a:r>
              <a:rPr lang="ru-RU" sz="105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перечне</a:t>
            </a:r>
          </a:p>
          <a:p>
            <a:pPr marL="171450" indent="-171450">
              <a:buFontTx/>
              <a:buChar char="-"/>
            </a:pPr>
            <a:r>
              <a:rPr lang="ru-RU" sz="105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Льгота применяется автоматически при предъявлении номенклатуры на таможне. </a:t>
            </a:r>
            <a:endParaRPr lang="ru-RU" sz="1050" dirty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  <a:sym typeface="Roboto"/>
            </a:endParaRPr>
          </a:p>
          <a:p>
            <a:pPr marL="171450" indent="-171450">
              <a:buFontTx/>
              <a:buChar char="-"/>
            </a:pPr>
            <a:endParaRPr lang="ru-RU" sz="80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Roboto"/>
              <a:cs typeface="Roboto"/>
              <a:sym typeface="Roboto"/>
            </a:endParaRPr>
          </a:p>
          <a:p>
            <a:r>
              <a:rPr lang="ru-RU" sz="105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sym typeface="Roboto"/>
              </a:rPr>
              <a:t>(Условия применения льготы согласно статье </a:t>
            </a:r>
            <a:r>
              <a:rPr lang="ru-RU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sym typeface="Roboto"/>
              </a:rPr>
              <a:t>150 части второй </a:t>
            </a:r>
            <a:r>
              <a:rPr lang="ru-RU" sz="105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sym typeface="Roboto"/>
              </a:rPr>
              <a:t>НКРФ)</a:t>
            </a:r>
            <a:endParaRPr lang="ru-RU" sz="1050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sym typeface="Roboto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 flipV="1">
            <a:off x="338349" y="2139702"/>
            <a:ext cx="8554043" cy="1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3088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19" name="TextBox 58"/>
          <p:cNvSpPr txBox="1"/>
          <p:nvPr/>
        </p:nvSpPr>
        <p:spPr>
          <a:xfrm>
            <a:off x="611560" y="175741"/>
            <a:ext cx="4824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ФОНД СОДЕЙСТВИЯ ИННОВАЦИЯМ</a:t>
            </a:r>
            <a:b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</a:br>
            <a:r>
              <a:rPr lang="en-US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http://fasie.ru</a:t>
            </a:r>
            <a:endParaRPr lang="ru-RU" sz="100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2097247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920" name="TextBox 71"/>
          <p:cNvSpPr txBox="1"/>
          <p:nvPr/>
        </p:nvSpPr>
        <p:spPr>
          <a:xfrm>
            <a:off x="86321" y="22465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6.5</a:t>
            </a:r>
            <a:endParaRPr lang="ru-RU" dirty="0">
              <a:latin typeface="Century Gothic" panose="020B0502020202020204" pitchFamily="34" charset="0"/>
            </a:endParaRPr>
          </a:p>
        </p:txBody>
      </p:sp>
      <p:graphicFrame>
        <p:nvGraphicFramePr>
          <p:cNvPr id="4194316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7325927"/>
              </p:ext>
            </p:extLst>
          </p:nvPr>
        </p:nvGraphicFramePr>
        <p:xfrm>
          <a:off x="179512" y="699542"/>
          <a:ext cx="8784977" cy="1474978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9766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3361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8378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9095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defRPr sz="1200" b="1">
                          <a:solidFill>
                            <a:srgbClr val="FFFFFF"/>
                          </a:solidFill>
                          <a:sym typeface="Arial"/>
                        </a:defRPr>
                      </a:pPr>
                      <a:r>
                        <a:rPr lang="ru-RU" sz="1100" b="1" i="0" u="none" strike="noStrike" cap="none" spc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j-ea"/>
                          <a:cs typeface="Times New Roman" panose="02020603050405020304" pitchFamily="18" charset="0"/>
                          <a:sym typeface="Arial"/>
                        </a:rPr>
                        <a:t>Название программы</a:t>
                      </a:r>
                      <a:endParaRPr sz="1100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effectLst/>
                        <a:latin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287" marR="34287" marT="34287" marB="34287" anchor="ctr" horzOverflow="overflow"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solidFill>
                            <a:srgbClr val="FFFFFF"/>
                          </a:solidFill>
                          <a:effectLst>
                            <a:outerShdw blurRad="38100" dist="38100" dir="2700000" rotWithShape="0">
                              <a:srgbClr val="000000">
                                <a:alpha val="43137"/>
                              </a:srgbClr>
                            </a:outerShdw>
                          </a:effectLst>
                          <a:sym typeface="Arial"/>
                        </a:defRPr>
                      </a:pPr>
                      <a:r>
                        <a:rPr lang="ru-RU" sz="1100" b="1" i="0" u="none" strike="noStrike" cap="none" spc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j-ea"/>
                          <a:cs typeface="Times New Roman" panose="02020603050405020304" pitchFamily="18" charset="0"/>
                          <a:sym typeface="Arial"/>
                        </a:rPr>
                        <a:t>Субъект поддержки</a:t>
                      </a:r>
                      <a:endParaRPr sz="1100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effectLst/>
                        <a:latin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287" marR="34287" marT="34287" marB="34287" anchor="ctr" horzOverflow="overflow"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solidFill>
                            <a:srgbClr val="FFFFFF"/>
                          </a:solidFill>
                          <a:effectLst>
                            <a:outerShdw blurRad="38100" dist="38100" dir="2700000" rotWithShape="0">
                              <a:srgbClr val="000000">
                                <a:alpha val="43137"/>
                              </a:srgbClr>
                            </a:outerShdw>
                          </a:effectLst>
                          <a:sym typeface="Arial"/>
                        </a:defRPr>
                      </a:pPr>
                      <a:r>
                        <a:rPr lang="ru-RU" sz="1100" b="1" i="0" u="none" strike="noStrike" cap="none" spc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j-ea"/>
                          <a:cs typeface="Times New Roman" panose="02020603050405020304" pitchFamily="18" charset="0"/>
                          <a:sym typeface="Arial"/>
                        </a:rPr>
                        <a:t>Размер гранта</a:t>
                      </a:r>
                      <a:endParaRPr sz="1100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effectLst/>
                        <a:latin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287" marR="34287" marT="34287" marB="3428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1400" b="1">
                          <a:solidFill>
                            <a:srgbClr val="FFFFFF"/>
                          </a:solidFill>
                          <a:effectLst>
                            <a:outerShdw blurRad="38100" dist="38100" dir="2700000" rotWithShape="0">
                              <a:srgbClr val="000000">
                                <a:alpha val="43137"/>
                              </a:srgbClr>
                            </a:outerShdw>
                          </a:effectLst>
                          <a:sym typeface="Arial"/>
                        </a:defRPr>
                      </a:pPr>
                      <a:r>
                        <a:rPr lang="ru-RU" sz="1100" b="1" i="0" u="none" strike="noStrike" cap="none" spc="0" baseline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j-ea"/>
                          <a:cs typeface="Times New Roman" panose="02020603050405020304" pitchFamily="18" charset="0"/>
                          <a:sym typeface="Arial"/>
                        </a:rPr>
                        <a:t>Срок выполнения</a:t>
                      </a:r>
                      <a:endParaRPr lang="ru-RU" sz="110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effectLst/>
                        <a:latin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287" marR="34287" marT="34287" marB="34287" anchor="ctr" horzOverflow="overflow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9325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1400" b="1">
                          <a:solidFill>
                            <a:srgbClr val="000000"/>
                          </a:solidFill>
                          <a:sym typeface="Arial"/>
                        </a:defRPr>
                      </a:pPr>
                      <a:r>
                        <a:rPr lang="ru-RU" sz="1050" b="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Times New Roman" panose="02020603050405020304" pitchFamily="18" charset="0"/>
                          <a:sym typeface="Arial"/>
                        </a:rPr>
                        <a:t>«ИНТЕРНАЦИОНАЛИЗАЦИЯ»</a:t>
                      </a:r>
                      <a:endParaRPr lang="ru-RU" sz="1050" b="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cs typeface="Times New Roman" panose="02020603050405020304" pitchFamily="18" charset="0"/>
                        <a:sym typeface="Arial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15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defRPr>
                      </a:pPr>
                      <a:r>
                        <a:rPr lang="ru-RU" sz="1050" b="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Times New Roman" panose="02020603050405020304" pitchFamily="18" charset="0"/>
                        </a:rPr>
                        <a:t>Поддержка</a:t>
                      </a:r>
                      <a:r>
                        <a:rPr lang="ru-RU" sz="1050" b="0" baseline="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Times New Roman" panose="02020603050405020304" pitchFamily="18" charset="0"/>
                        </a:rPr>
                        <a:t> малых компаний, реализующих совместные проекты по разработке и освоению выпуска новых видов продукции с участием зарубежных партнеров а также поддержку  компаний, разрабатывающих продукцию для реализации на зарубежных рынках</a:t>
                      </a:r>
                      <a:endParaRPr lang="ru-RU" sz="1050" b="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15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defRPr>
                      </a:pPr>
                      <a:r>
                        <a:rPr lang="ru-RU" sz="1200" b="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Times New Roman" panose="02020603050405020304" pitchFamily="18" charset="0"/>
                        </a:rPr>
                        <a:t>До</a:t>
                      </a:r>
                      <a:r>
                        <a:rPr lang="ru-RU" sz="1200" b="1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Times New Roman" panose="02020603050405020304" pitchFamily="18" charset="0"/>
                        </a:rPr>
                        <a:t> 15 млн рублей</a:t>
                      </a:r>
                      <a:endParaRPr sz="1200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lang="ru-RU" sz="1200" b="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Calibri"/>
                          <a:cs typeface="Times New Roman" panose="02020603050405020304" pitchFamily="18" charset="0"/>
                          <a:sym typeface="Calibri"/>
                        </a:rPr>
                        <a:t>Не более</a:t>
                      </a:r>
                      <a:r>
                        <a:rPr lang="ru-RU" sz="1200" b="1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Calibri"/>
                          <a:cs typeface="Times New Roman" panose="02020603050405020304" pitchFamily="18" charset="0"/>
                          <a:sym typeface="Calibri"/>
                        </a:rPr>
                        <a:t> 2 лет</a:t>
                      </a:r>
                      <a:endParaRPr lang="ru-RU" sz="1200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ea typeface="Calibri"/>
                        <a:cs typeface="Times New Roman" panose="02020603050405020304" pitchFamily="18" charset="0"/>
                        <a:sym typeface="Calibri"/>
                      </a:endParaRPr>
                    </a:p>
                  </a:txBody>
                  <a:tcPr marL="0" marR="0" marT="0" marB="0" anchor="ctr" horzOverflow="overflow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50361" y="2549134"/>
            <a:ext cx="3384376" cy="175432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9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В рамках программы «Интернационализация» могут проводиться тематические конкурсы</a:t>
            </a:r>
            <a:r>
              <a:rPr lang="ru-RU" sz="900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:</a:t>
            </a:r>
          </a:p>
          <a:p>
            <a:endParaRPr lang="ru-RU" sz="900" b="1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+mj-ea"/>
              <a:cs typeface="Times New Roman" panose="02020603050405020304" pitchFamily="18" charset="0"/>
            </a:endParaRPr>
          </a:p>
          <a:p>
            <a:r>
              <a:rPr lang="ru-RU" sz="900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Экспорт</a:t>
            </a:r>
            <a:r>
              <a:rPr lang="ru-RU" sz="9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, </a:t>
            </a:r>
            <a:r>
              <a:rPr lang="ru-RU" sz="9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поддержка </a:t>
            </a:r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экспортно-ориентированных компаний, имеющих опыт разработки и продаж наукоемкой продукции за рубежом, планирующих разработку и освоение новых видов </a:t>
            </a:r>
            <a:r>
              <a:rPr lang="ru-RU" sz="9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продукции.</a:t>
            </a:r>
          </a:p>
          <a:p>
            <a:endParaRPr lang="ru-RU" sz="900" dirty="0" smtClean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+mj-ea"/>
              <a:cs typeface="Times New Roman" panose="02020603050405020304" pitchFamily="18" charset="0"/>
            </a:endParaRPr>
          </a:p>
          <a:p>
            <a:r>
              <a:rPr lang="ru-RU" sz="900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Международные программы</a:t>
            </a:r>
            <a:r>
              <a:rPr lang="ru-RU" sz="9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, </a:t>
            </a:r>
            <a:r>
              <a:rPr lang="ru-RU" sz="9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поддержка </a:t>
            </a:r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компаний, реализующих совместные проекты по разработке и освоению новых видов продукции с участием зарубежных </a:t>
            </a:r>
            <a:r>
              <a:rPr lang="ru-RU" sz="9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партнеров.</a:t>
            </a:r>
            <a:endParaRPr lang="ru-RU" sz="1050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51970" y="2549134"/>
            <a:ext cx="5337444" cy="66941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5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Принимать участие в конкурсе по данной программе могут</a:t>
            </a:r>
            <a:r>
              <a:rPr lang="ru-RU" sz="1050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:</a:t>
            </a:r>
          </a:p>
          <a:p>
            <a:r>
              <a:rPr lang="ru-RU" sz="9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юридические </a:t>
            </a:r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лица, относящиеся к категории субъектов малого предпринимательства в соответствии с федеральным законом № 209-ФЗ от 24.07.2007 </a:t>
            </a:r>
            <a:r>
              <a:rPr lang="ru-RU" sz="9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, имеющие </a:t>
            </a:r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опыт проведения НИОКР и продаж собственной наукоемкой </a:t>
            </a:r>
            <a:r>
              <a:rPr lang="ru-RU" sz="9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продукции;</a:t>
            </a:r>
            <a:endParaRPr lang="ru-RU" sz="900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35896" y="3329997"/>
            <a:ext cx="5353518" cy="16389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05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Ожидаемые результаты: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Защита ИС в процессе выполнения НИОКР, в </a:t>
            </a:r>
            <a:r>
              <a:rPr lang="ru-RU" sz="900" dirty="0" err="1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т.ч</a:t>
            </a:r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. на рынках, на которые была запланирована поставка продукции по проекту;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Создание собственного производства наукоемкой продукции;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Прирост объема реализации инновационной продукции, созданной в результате выполнения проекта, в </a:t>
            </a:r>
            <a:r>
              <a:rPr lang="ru-RU" sz="900" dirty="0" err="1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т.ч</a:t>
            </a:r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. продукции, поставляемой на зарубежные рынки (ежегодные плановые показатели на 5 лет устанавливаются при заключении договора гранта);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Прирост количества вновь созданных и (или) модернизируемых высокопроизводительных рабочих мест в рамках реализации проекта (ежегодные плановые показатели на 5 лет устанавливаются при заключении договора гранта).</a:t>
            </a:r>
            <a:endParaRPr lang="ru-RU" sz="700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74964" y="-8467"/>
            <a:ext cx="43690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8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КОНСУЛЬТАЦИОННАЯ ПОДДЕРЖКА: +7 (495) 231-19-06</a:t>
            </a:r>
          </a:p>
        </p:txBody>
      </p:sp>
    </p:spTree>
    <p:extLst>
      <p:ext uri="{BB962C8B-B14F-4D97-AF65-F5344CB8AC3E}">
        <p14:creationId xmlns:p14="http://schemas.microsoft.com/office/powerpoint/2010/main" val="18737660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8" name="TextBox 58"/>
          <p:cNvSpPr txBox="1"/>
          <p:nvPr/>
        </p:nvSpPr>
        <p:spPr>
          <a:xfrm>
            <a:off x="611560" y="175741"/>
            <a:ext cx="4824536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АГЕНТСТВО ПО ТЕХНОЛОГИЧЕСКОМУ РАЗВИТИЮ</a:t>
            </a:r>
          </a:p>
          <a:p>
            <a:r>
              <a:rPr lang="en-US" sz="1000" dirty="0">
                <a:latin typeface="Century Gothic" panose="020B0502020202020204" pitchFamily="34" charset="0"/>
              </a:rPr>
              <a:t>http://tech-agency.org/</a:t>
            </a:r>
          </a:p>
        </p:txBody>
      </p:sp>
      <p:pic>
        <p:nvPicPr>
          <p:cNvPr id="2097183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689" name="TextBox 71"/>
          <p:cNvSpPr txBox="1"/>
          <p:nvPr/>
        </p:nvSpPr>
        <p:spPr>
          <a:xfrm>
            <a:off x="86321" y="22465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04665" y="723786"/>
            <a:ext cx="8563349" cy="4616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Задача Агентства </a:t>
            </a: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– содействие российским предприятиям во внедрении технологических решений мирового уровня </a:t>
            </a:r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с целью </a:t>
            </a: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достижения конкурентоспособности отечественной продукции.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7278" y="4823743"/>
            <a:ext cx="4484973" cy="27699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Телефон: +7 (495) </a:t>
            </a:r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280-81-35 E-</a:t>
            </a:r>
            <a:r>
              <a:rPr lang="ru-RU" sz="1200" dirty="0" err="1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mail</a:t>
            </a: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: </a:t>
            </a: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  <a:hlinkClick r:id="rId5"/>
              </a:rPr>
              <a:t>INFO@ATR.GOV.RU</a:t>
            </a:r>
            <a:endParaRPr lang="ru-RU" sz="120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pic>
        <p:nvPicPr>
          <p:cNvPr id="1026" name="Picture 2" descr="http://tech-agency.org/upload/iblock/c69/c696299f0cb03ecb0cffe0c4a5255b4c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001" y="1303316"/>
            <a:ext cx="445984" cy="445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785862" y="1328037"/>
            <a:ext cx="8358138" cy="4893647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Экспресс-анализ производственной </a:t>
            </a:r>
            <a:endParaRPr lang="ru-RU" sz="1200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  <a:cs typeface="+mn-cs"/>
            </a:endParaRPr>
          </a:p>
          <a:p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системы </a:t>
            </a: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предприятия</a:t>
            </a:r>
          </a:p>
          <a:p>
            <a:endParaRPr lang="ru-RU" sz="1200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  <a:cs typeface="+mn-cs"/>
            </a:endParaRPr>
          </a:p>
          <a:p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Разработка </a:t>
            </a: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продуктовой </a:t>
            </a:r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стратегии</a:t>
            </a:r>
          </a:p>
          <a:p>
            <a:endParaRPr lang="ru-RU" sz="120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  <a:cs typeface="+mn-cs"/>
            </a:endParaRPr>
          </a:p>
          <a:p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Концептуальное проектирование</a:t>
            </a:r>
          </a:p>
          <a:p>
            <a:endParaRPr lang="ru-RU" sz="1200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  <a:cs typeface="+mn-cs"/>
            </a:endParaRPr>
          </a:p>
          <a:p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Агрегация </a:t>
            </a: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спроса под проект по </a:t>
            </a:r>
            <a:endParaRPr lang="ru-RU" sz="1200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  <a:cs typeface="+mn-cs"/>
            </a:endParaRPr>
          </a:p>
          <a:p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технологической </a:t>
            </a: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модернизации</a:t>
            </a:r>
          </a:p>
          <a:p>
            <a:endParaRPr lang="ru-RU" sz="1200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  <a:cs typeface="+mn-cs"/>
            </a:endParaRPr>
          </a:p>
          <a:p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Поиск </a:t>
            </a: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технологического решения</a:t>
            </a:r>
          </a:p>
          <a:p>
            <a:endParaRPr lang="ru-RU" sz="1200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  <a:cs typeface="+mn-cs"/>
            </a:endParaRPr>
          </a:p>
          <a:p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Поиск </a:t>
            </a: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партнеров по исследованиям и </a:t>
            </a:r>
            <a:endParaRPr lang="ru-RU" sz="1200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  <a:cs typeface="+mn-cs"/>
            </a:endParaRPr>
          </a:p>
          <a:p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разработкам</a:t>
            </a:r>
          </a:p>
          <a:p>
            <a:endParaRPr lang="ru-RU" sz="1200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  <a:cs typeface="+mn-cs"/>
            </a:endParaRPr>
          </a:p>
          <a:p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Представление интересов заказчика </a:t>
            </a:r>
          </a:p>
          <a:p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в сделках по трансферу технологий</a:t>
            </a:r>
          </a:p>
          <a:p>
            <a:endParaRPr lang="ru-RU" sz="1200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  <a:cs typeface="+mn-cs"/>
            </a:endParaRPr>
          </a:p>
          <a:p>
            <a:endParaRPr lang="ru-RU" sz="1200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  <a:cs typeface="+mn-cs"/>
            </a:endParaRPr>
          </a:p>
          <a:p>
            <a:endParaRPr lang="ru-RU" sz="1200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  <a:cs typeface="+mn-cs"/>
            </a:endParaRPr>
          </a:p>
          <a:p>
            <a:endParaRPr lang="ru-RU" sz="1200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  <a:cs typeface="+mn-cs"/>
            </a:endParaRPr>
          </a:p>
          <a:p>
            <a:endParaRPr lang="ru-RU" sz="1200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  <a:cs typeface="+mn-cs"/>
            </a:endParaRPr>
          </a:p>
          <a:p>
            <a:endParaRPr lang="ru-RU" sz="1200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  <a:cs typeface="+mn-cs"/>
            </a:endParaRPr>
          </a:p>
          <a:p>
            <a:endParaRPr lang="ru-RU" sz="1200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  <a:cs typeface="+mn-cs"/>
            </a:endParaRPr>
          </a:p>
          <a:p>
            <a:endParaRPr lang="ru-RU" sz="1200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  <a:cs typeface="+mn-cs"/>
            </a:endParaRPr>
          </a:p>
          <a:p>
            <a:endParaRPr lang="ru-RU" sz="1200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  <a:cs typeface="+mn-cs"/>
            </a:endParaRPr>
          </a:p>
          <a:p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Информационно-консультационная </a:t>
            </a:r>
          </a:p>
          <a:p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поддержка переговорного процесса</a:t>
            </a:r>
          </a:p>
          <a:p>
            <a:endParaRPr lang="ru-RU" sz="1200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  <a:cs typeface="+mn-cs"/>
            </a:endParaRPr>
          </a:p>
          <a:p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Сборка инвестиционного проекта</a:t>
            </a:r>
          </a:p>
          <a:p>
            <a:endParaRPr lang="ru-RU" sz="1200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  <a:cs typeface="+mn-cs"/>
            </a:endParaRPr>
          </a:p>
          <a:p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Подбор мер государственной поддержки </a:t>
            </a:r>
          </a:p>
          <a:p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проекта</a:t>
            </a:r>
          </a:p>
          <a:p>
            <a:endParaRPr lang="ru-RU" sz="1200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  <a:cs typeface="+mn-cs"/>
            </a:endParaRPr>
          </a:p>
          <a:p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Содействие в организации финансирования проекта</a:t>
            </a:r>
          </a:p>
          <a:p>
            <a:endParaRPr lang="ru-RU" sz="1200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  <a:cs typeface="+mn-cs"/>
            </a:endParaRPr>
          </a:p>
          <a:p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Продвижение технологий и компетенций </a:t>
            </a:r>
          </a:p>
          <a:p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в России</a:t>
            </a:r>
          </a:p>
          <a:p>
            <a:endParaRPr lang="ru-RU" sz="1200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  <a:cs typeface="+mn-cs"/>
            </a:endParaRPr>
          </a:p>
          <a:p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Содействие в сертификации технологий </a:t>
            </a:r>
          </a:p>
          <a:p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в России</a:t>
            </a:r>
          </a:p>
          <a:p>
            <a:endParaRPr lang="ru-RU" sz="1200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  <a:cs typeface="+mn-cs"/>
            </a:endParaRPr>
          </a:p>
          <a:p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Поиск партнеров, организация лицензионного производства в Российской Федерации</a:t>
            </a:r>
            <a:endParaRPr lang="ru-RU" sz="120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pic>
        <p:nvPicPr>
          <p:cNvPr id="1039" name="Picture 15" descr="http://tech-agency.org/upload/iblock/98d/98da4d6693d828a0b83ff7a6fca3d605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2251" y="4409795"/>
            <a:ext cx="440198" cy="440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http://tech-agency.org/upload/iblock/c49/c4952d73a97d56a21c49e3f12ce5a2b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6631" y="3867894"/>
            <a:ext cx="465818" cy="465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://tech-agency.org/upload/iblock/86f/86f472260fe41f8cedac1f55b71166c5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2251" y="3393860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://tech-agency.org/upload/iblock/154/1545b6ba9dcf947139941c303289e447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021" y="2787774"/>
            <a:ext cx="447281" cy="447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://tech-agency.org/upload/iblock/e6e/e6ed9c459f1050384be0785863420bc2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6533" y="2260220"/>
            <a:ext cx="418627" cy="418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://tech-agency.org/upload/iblock/ce8/ce880a74ae92a1f54a19c9a02dc94e5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137" y="1767674"/>
            <a:ext cx="456023" cy="456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http://tech-agency.org/upload/iblock/538/53820b7f5794bb2ad06761c53f2e95e0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546" y="1321009"/>
            <a:ext cx="410599" cy="410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http://tech-agency.org/upload/iblock/24e/24e0cc8374a6a9fb9d5f1e230f3502e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88" y="4091423"/>
            <a:ext cx="484578" cy="484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2" descr="http://tech-agency.org/upload/iblock/110/11018124d07899ebe8e9441df85b2cd0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062" y="3572224"/>
            <a:ext cx="450718" cy="45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8" name="Picture 34" descr="http://tech-agency.org/upload/iblock/a99/a99ab2410661d685974244d69108677d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384" y="3079745"/>
            <a:ext cx="431875" cy="43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0" name="Picture 36" descr="http://tech-agency.org/upload/iblock/c0d/c0d4452175002b29f265f1875889f4c7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474" y="2603035"/>
            <a:ext cx="422999" cy="422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http://tech-agency.org/upload/iblock/094/094c1e74f45e4e38450497eff0891e33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087" y="2215785"/>
            <a:ext cx="403775" cy="403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4" name="Picture 40" descr="http://tech-agency.org/upload/iblock/2f2/2f227eaa1aebbda26ac88b419bdf197d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88" y="1731608"/>
            <a:ext cx="431910" cy="431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16310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3" name="TextBox 58"/>
          <p:cNvSpPr txBox="1"/>
          <p:nvPr/>
        </p:nvSpPr>
        <p:spPr>
          <a:xfrm>
            <a:off x="611560" y="175741"/>
            <a:ext cx="4824536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РОССИЙСКИЙ ЭКСПОРТНЫЙ ЦЕНТР</a:t>
            </a:r>
          </a:p>
          <a:p>
            <a:r>
              <a:rPr lang="en-US" sz="1000" dirty="0">
                <a:latin typeface="Century Gothic" panose="020B0502020202020204" pitchFamily="34" charset="0"/>
              </a:rPr>
              <a:t>www.exportcenter.ru</a:t>
            </a:r>
          </a:p>
        </p:txBody>
      </p:sp>
      <p:pic>
        <p:nvPicPr>
          <p:cNvPr id="2097184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694" name="TextBox 71"/>
          <p:cNvSpPr txBox="1"/>
          <p:nvPr/>
        </p:nvSpPr>
        <p:spPr>
          <a:xfrm>
            <a:off x="86321" y="22465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8</a:t>
            </a:r>
          </a:p>
        </p:txBody>
      </p:sp>
      <p:graphicFrame>
        <p:nvGraphicFramePr>
          <p:cNvPr id="419430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1212440"/>
              </p:ext>
            </p:extLst>
          </p:nvPr>
        </p:nvGraphicFramePr>
        <p:xfrm>
          <a:off x="35496" y="915566"/>
          <a:ext cx="9073008" cy="3686656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68407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32248"/>
              </a:tblGrid>
              <a:tr h="288032">
                <a:tc>
                  <a:txBody>
                    <a:bodyPr/>
                    <a:lstStyle/>
                    <a:p>
                      <a:r>
                        <a:rPr lang="ru-RU" sz="1200" b="1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Направления поддержки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НПА</a:t>
                      </a:r>
                      <a:endParaRPr lang="ru-RU" sz="1200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0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Единое окно поддержки экспорта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b="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7232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Консультирование и обучение экспортеров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723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Поиск потенциальных иностранных покупателей, включая предварительный контакт и проверку интереса, а также сопровождение переговоров</a:t>
                      </a:r>
                      <a:endParaRPr lang="ru-RU" sz="120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</a:tr>
              <a:tr h="277232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Авансирование части затрат на </a:t>
                      </a:r>
                      <a:r>
                        <a:rPr lang="ru-RU" sz="1200" dirty="0" err="1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конгрессно</a:t>
                      </a:r>
                      <a:r>
                        <a:rPr lang="ru-RU" sz="1200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-выставочные </a:t>
                      </a:r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мероприятия </a:t>
                      </a:r>
                      <a:endParaRPr lang="ru-RU" sz="105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ПП РФ от 28.03.2019 №342</a:t>
                      </a:r>
                      <a:endParaRPr lang="ru-RU" sz="110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</a:tr>
              <a:tr h="27723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Обеспечение участия и финансирование </a:t>
                      </a:r>
                      <a:r>
                        <a:rPr lang="ru-RU" sz="1200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размещения продукции компании в </a:t>
                      </a:r>
                      <a:r>
                        <a:rPr lang="ru-RU" sz="1200" dirty="0" err="1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дегустационно</a:t>
                      </a:r>
                      <a:r>
                        <a:rPr lang="ru-RU" sz="1200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-демонстрационном </a:t>
                      </a:r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павильоне</a:t>
                      </a:r>
                      <a:endParaRPr lang="ru-RU" sz="105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ПП РФ от 29.06.2017 №77</a:t>
                      </a:r>
                      <a:endParaRPr lang="ru-RU" sz="110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Компенсация части затрат на </a:t>
                      </a:r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транспортировку  </a:t>
                      </a:r>
                      <a:r>
                        <a:rPr lang="ru-RU" sz="1200" b="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до 500 млн. руб</a:t>
                      </a:r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. в 1 период </a:t>
                      </a:r>
                      <a:endParaRPr lang="ru-RU" sz="105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ПП РФ от 26.04.2017</a:t>
                      </a:r>
                      <a:r>
                        <a:rPr lang="ru-RU" sz="1100" baseline="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ru-RU" sz="110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№496</a:t>
                      </a:r>
                      <a:endParaRPr lang="ru-RU" sz="110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Компенсация по экспортным кредитам коммерческих банков </a:t>
                      </a:r>
                      <a:endParaRPr lang="ru-RU" sz="120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ПП РФ от 24.05.2017 №620</a:t>
                      </a:r>
                      <a:endParaRPr lang="ru-RU" sz="110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Кредит "Экспортный стандарт" для субъектов МСП без твердых залогов до 10 млн. руб. </a:t>
                      </a:r>
                      <a:endParaRPr lang="ru-RU" sz="1050" dirty="0" smtClean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baseline="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ПП РФ от 08.06.2015 № 566</a:t>
                      </a:r>
                      <a:endParaRPr lang="ru-RU" sz="1100" dirty="0" smtClean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0" i="0" u="none" strike="noStrike" cap="none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  <a:sym typeface="Arial"/>
                        </a:rPr>
                        <a:t>Компенсация на части затрат на сертификацию и патентование продукции и патентование за рубежом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b="0" i="0" u="none" strike="noStrike" cap="none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  <a:sym typeface="Arial"/>
                        </a:rPr>
                        <a:t>ПП РФ от 15.12.2016 №1368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0" y="4681835"/>
            <a:ext cx="91661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Для получения сведений о нефинансовых или финансовых услугах Группы Российского экспортного центра вы можете связаться </a:t>
            </a:r>
            <a:r>
              <a:rPr lang="ru-RU" sz="1200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следующими </a:t>
            </a:r>
            <a:r>
              <a:rPr lang="ru-RU" sz="12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способами</a:t>
            </a:r>
            <a:r>
              <a:rPr lang="ru-RU" sz="1200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: </a:t>
            </a:r>
            <a:r>
              <a:rPr lang="ru-RU" sz="12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+</a:t>
            </a:r>
            <a:r>
              <a:rPr lang="ru-RU" sz="12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7 (495) </a:t>
            </a:r>
            <a:r>
              <a:rPr lang="ru-RU" sz="12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937-4747  info@exportcenter.ru</a:t>
            </a:r>
            <a:endParaRPr lang="ru-RU" sz="1200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99240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7" name="TextBox 58"/>
          <p:cNvSpPr txBox="1"/>
          <p:nvPr/>
        </p:nvSpPr>
        <p:spPr>
          <a:xfrm>
            <a:off x="590376" y="175741"/>
            <a:ext cx="844612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АО «ЭКСАР</a:t>
            </a:r>
            <a:r>
              <a:rPr lang="ru-RU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» </a:t>
            </a:r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- Российское агентство по страхованию экспортных кредитов и инвестиций</a:t>
            </a:r>
          </a:p>
          <a:p>
            <a:endParaRPr lang="ru-RU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  <a:p>
            <a:r>
              <a:rPr lang="en-US" sz="1000" dirty="0">
                <a:latin typeface="Century Gothic" panose="020B0502020202020204" pitchFamily="34" charset="0"/>
              </a:rPr>
              <a:t>www.exiar.ru</a:t>
            </a:r>
          </a:p>
        </p:txBody>
      </p:sp>
      <p:pic>
        <p:nvPicPr>
          <p:cNvPr id="2097185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698" name="TextBox 71"/>
          <p:cNvSpPr txBox="1"/>
          <p:nvPr/>
        </p:nvSpPr>
        <p:spPr>
          <a:xfrm>
            <a:off x="86321" y="22465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9</a:t>
            </a:r>
          </a:p>
        </p:txBody>
      </p:sp>
      <p:graphicFrame>
        <p:nvGraphicFramePr>
          <p:cNvPr id="4194308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7035211"/>
              </p:ext>
            </p:extLst>
          </p:nvPr>
        </p:nvGraphicFramePr>
        <p:xfrm>
          <a:off x="685789" y="987574"/>
          <a:ext cx="7582023" cy="1240904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75820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r>
                        <a:rPr lang="ru-RU" sz="1400" b="1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Направления поддержки (для субъектов МСП):</a:t>
                      </a:r>
                      <a:endParaRPr lang="ru-RU" sz="14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Страхование отсрочки платежа по экспортным поставкам</a:t>
                      </a:r>
                      <a:endParaRPr lang="ru-RU" sz="120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723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Страхование кредита на пополнение оборотных средств экспортера</a:t>
                      </a:r>
                      <a:endParaRPr lang="ru-RU" sz="120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Страхование экспортного факторинга</a:t>
                      </a:r>
                      <a:endParaRPr lang="ru-RU" sz="120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763688" y="4731990"/>
            <a:ext cx="55446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КОНСУЛЬТАЦИОННАЯ ПОДДЕРЖКА: +7 (495) 783-11-88</a:t>
            </a:r>
          </a:p>
        </p:txBody>
      </p:sp>
      <p:graphicFrame>
        <p:nvGraphicFramePr>
          <p:cNvPr id="8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9299897"/>
              </p:ext>
            </p:extLst>
          </p:nvPr>
        </p:nvGraphicFramePr>
        <p:xfrm>
          <a:off x="660637" y="2571750"/>
          <a:ext cx="7582023" cy="1816968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75820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r>
                        <a:rPr lang="ru-RU" sz="1400" b="1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Направления поддержки (для всех организаций):</a:t>
                      </a:r>
                      <a:endParaRPr lang="ru-RU" sz="1400" b="1" i="0" u="none" strike="noStrike" cap="none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/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Страхование кредита поставщика</a:t>
                      </a:r>
                      <a:endParaRPr lang="ru-RU" sz="120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723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Страхование краткосрочной дебиторской задолженности</a:t>
                      </a:r>
                      <a:endParaRPr lang="ru-RU" sz="120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Страхование инвестиций</a:t>
                      </a:r>
                      <a:endParaRPr lang="ru-RU" sz="120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Страхование кредита покупателю</a:t>
                      </a:r>
                      <a:endParaRPr lang="ru-RU" sz="120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Страхование подтвержденного аккредитива</a:t>
                      </a:r>
                      <a:endParaRPr lang="ru-RU" sz="120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260524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8" name="TextBox 58"/>
          <p:cNvSpPr txBox="1"/>
          <p:nvPr/>
        </p:nvSpPr>
        <p:spPr>
          <a:xfrm>
            <a:off x="611560" y="175741"/>
            <a:ext cx="4824536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АО «РОСЭКСИМБАНК»</a:t>
            </a:r>
          </a:p>
          <a:p>
            <a:r>
              <a:rPr lang="en-US" sz="1000" dirty="0">
                <a:latin typeface="Century Gothic" panose="020B0502020202020204" pitchFamily="34" charset="0"/>
              </a:rPr>
              <a:t>www.eximbank.ru</a:t>
            </a:r>
          </a:p>
        </p:txBody>
      </p:sp>
      <p:pic>
        <p:nvPicPr>
          <p:cNvPr id="2097170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629" name="TextBox 71"/>
          <p:cNvSpPr txBox="1"/>
          <p:nvPr/>
        </p:nvSpPr>
        <p:spPr>
          <a:xfrm>
            <a:off x="86321" y="22465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10</a:t>
            </a:r>
            <a:endParaRPr lang="ru-RU" dirty="0">
              <a:latin typeface="Century Gothic" panose="020B0502020202020204" pitchFamily="34" charset="0"/>
            </a:endParaRPr>
          </a:p>
        </p:txBody>
      </p:sp>
      <p:graphicFrame>
        <p:nvGraphicFramePr>
          <p:cNvPr id="4194305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466263"/>
              </p:ext>
            </p:extLst>
          </p:nvPr>
        </p:nvGraphicFramePr>
        <p:xfrm>
          <a:off x="86320" y="753628"/>
          <a:ext cx="8986180" cy="4379972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29735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295796"/>
                <a:gridCol w="1716872"/>
              </a:tblGrid>
              <a:tr h="288032">
                <a:tc>
                  <a:txBody>
                    <a:bodyPr/>
                    <a:lstStyle/>
                    <a:p>
                      <a:r>
                        <a:rPr lang="ru-RU" sz="1050" b="1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Направления поддержки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b="1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Условия кредита</a:t>
                      </a:r>
                      <a:endParaRPr lang="ru-RU" sz="1050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b="1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Срок предоставления</a:t>
                      </a:r>
                      <a:endParaRPr lang="ru-RU" sz="1050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/>
                      <a:r>
                        <a:rPr lang="ru-RU" sz="1050" b="1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Финансирование расходов по экспортному контракту</a:t>
                      </a:r>
                      <a:endParaRPr lang="ru-RU" sz="1050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lvl="0" indent="0">
                        <a:buFont typeface="Arial" pitchFamily="34" charset="0"/>
                        <a:buNone/>
                      </a:pPr>
                      <a:r>
                        <a:rPr lang="ru-RU" sz="100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В размере до 85 % от суммы экспортного контракта или договора комиссии между производителем и экспортером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Сроком до 5 лет</a:t>
                      </a:r>
                    </a:p>
                    <a:p>
                      <a:pPr marL="171450" lvl="0" indent="-171450">
                        <a:buFont typeface="Arial" pitchFamily="34" charset="0"/>
                        <a:buChar char="•"/>
                      </a:pPr>
                      <a:endParaRPr lang="ru-RU" sz="100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/>
                      <a:r>
                        <a:rPr lang="ru-RU" sz="1050" b="1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Финансирование текущих расходов по экспортным поставкам</a:t>
                      </a:r>
                      <a:endParaRPr lang="ru-RU" sz="1050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171450" lvl="0" indent="-171450">
                        <a:buFont typeface="Arial" pitchFamily="34" charset="0"/>
                        <a:buChar char="•"/>
                      </a:pPr>
                      <a:endParaRPr lang="ru-RU" sz="1050" dirty="0" smtClean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lvl="0" indent="-171450">
                        <a:buFont typeface="Arial" pitchFamily="34" charset="0"/>
                        <a:buChar char="•"/>
                      </a:pPr>
                      <a:r>
                        <a:rPr lang="ru-RU" sz="100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Сроком до 2 лет</a:t>
                      </a:r>
                      <a:endParaRPr lang="ru-RU" sz="100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vl="0"/>
                      <a:r>
                        <a:rPr lang="ru-RU" sz="1050" b="1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Финансирование коммерческого кредита экспортёра</a:t>
                      </a:r>
                      <a:endParaRPr lang="ru-RU" sz="1050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Font typeface="Arial" pitchFamily="34" charset="0"/>
                        <a:buNone/>
                      </a:pPr>
                      <a:r>
                        <a:rPr lang="ru-RU" sz="100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В размере до 85 % от суммы представленных к оплате отгрузочных документов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Сроком до 5 лет</a:t>
                      </a:r>
                    </a:p>
                    <a:p>
                      <a:pPr marL="171450" lvl="0" indent="-171450">
                        <a:buFont typeface="Arial" pitchFamily="34" charset="0"/>
                        <a:buChar char="•"/>
                      </a:pPr>
                      <a:endParaRPr lang="ru-RU" sz="100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</a:tr>
              <a:tr h="277232">
                <a:tc>
                  <a:txBody>
                    <a:bodyPr/>
                    <a:lstStyle/>
                    <a:p>
                      <a:pPr lvl="0"/>
                      <a:r>
                        <a:rPr lang="ru-RU" sz="1050" b="1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Финансирование торгового оборота с иностранными покупателями</a:t>
                      </a:r>
                      <a:endParaRPr lang="ru-RU" sz="1050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ru-RU" sz="1000" b="0" i="0" u="none" strike="noStrike" cap="none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В размере до 85 % от суммы одного или нескольких экспортных контрактов</a:t>
                      </a:r>
                      <a:endParaRPr lang="ru-RU" sz="1000" b="0" i="0" u="none" strike="noStrike" cap="none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ea typeface="Verdana" panose="020B0604030504040204" pitchFamily="34" charset="0"/>
                        <a:cs typeface="Verdana" panose="020B0604030504040204" pitchFamily="34" charset="0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000" b="0" i="0" u="none" strike="noStrike" cap="none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Сроком до 2 лет</a:t>
                      </a:r>
                    </a:p>
                    <a:p>
                      <a:pPr lvl="0"/>
                      <a:endParaRPr lang="ru-RU" sz="110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50" b="1" i="0" u="none" strike="noStrike" cap="none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Прямой кредит иностранному покупателю</a:t>
                      </a:r>
                      <a:endParaRPr lang="ru-RU" sz="1050" b="1" i="0" u="none" strike="noStrike" cap="none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ea typeface="Verdana" panose="020B0604030504040204" pitchFamily="34" charset="0"/>
                        <a:cs typeface="Verdana" panose="020B0604030504040204" pitchFamily="34" charset="0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000" b="0" i="0" u="none" strike="noStrike" cap="none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В размере до 100% от суммы экспортного контракта</a:t>
                      </a:r>
                      <a:endParaRPr lang="ru-RU" sz="1000" b="0" i="0" u="none" strike="noStrike" cap="none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ea typeface="Verdana" panose="020B0604030504040204" pitchFamily="34" charset="0"/>
                        <a:cs typeface="Verdana" panose="020B0604030504040204" pitchFamily="34" charset="0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lvl="0" indent="-171450">
                        <a:buFont typeface="Arial" pitchFamily="34" charset="0"/>
                        <a:buChar char="•"/>
                      </a:pPr>
                      <a:r>
                        <a:rPr lang="ru-RU" sz="1000" b="0" i="0" u="none" strike="noStrike" cap="none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Сроком до 10 лет</a:t>
                      </a:r>
                      <a:endParaRPr lang="ru-RU" sz="1000" b="0" i="0" u="none" strike="noStrike" cap="none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ea typeface="Verdana" panose="020B0604030504040204" pitchFamily="34" charset="0"/>
                        <a:cs typeface="Verdana" panose="020B0604030504040204" pitchFamily="34" charset="0"/>
                        <a:sym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50" b="1" i="0" u="none" strike="noStrike" cap="none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Финансирование через подтвержденный аккредитив</a:t>
                      </a:r>
                      <a:endParaRPr lang="ru-RU" sz="1050" b="1" i="0" u="none" strike="noStrike" cap="none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ea typeface="Verdana" panose="020B0604030504040204" pitchFamily="34" charset="0"/>
                        <a:cs typeface="Verdana" panose="020B0604030504040204" pitchFamily="34" charset="0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050" b="0" i="0" u="none" strike="noStrike" cap="none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В размере до 100 % от суммы аккредитива</a:t>
                      </a:r>
                      <a:endParaRPr lang="ru-RU" sz="1050" b="0" i="0" u="none" strike="noStrike" cap="none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ea typeface="Verdana" panose="020B0604030504040204" pitchFamily="34" charset="0"/>
                        <a:cs typeface="Verdana" panose="020B0604030504040204" pitchFamily="34" charset="0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05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Сроком до 5 лет</a:t>
                      </a:r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50" b="1" i="0" u="none" strike="noStrike" cap="none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Кредит банку иностранного покупателя</a:t>
                      </a:r>
                      <a:endParaRPr lang="ru-RU" sz="1050" b="1" i="0" u="none" strike="noStrike" cap="none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ea typeface="Verdana" panose="020B0604030504040204" pitchFamily="34" charset="0"/>
                        <a:cs typeface="Verdana" panose="020B0604030504040204" pitchFamily="34" charset="0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050" b="0" i="0" u="none" strike="noStrike" cap="none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В размере до 100 % от стоимости экспортного контракта за исключением аванса и (или) до 100 % страховой премии для оплаты по договору страхования с АО «ЭКСАР»</a:t>
                      </a:r>
                      <a:endParaRPr lang="ru-RU" sz="1050" b="0" i="0" u="none" strike="noStrike" cap="none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ea typeface="Verdana" panose="020B0604030504040204" pitchFamily="34" charset="0"/>
                        <a:cs typeface="Verdana" panose="020B0604030504040204" pitchFamily="34" charset="0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lvl="0" indent="-171450">
                        <a:buFont typeface="Arial" pitchFamily="34" charset="0"/>
                        <a:buChar char="•"/>
                      </a:pPr>
                      <a:r>
                        <a:rPr lang="ru-RU" sz="1050" b="0" i="0" u="none" strike="noStrike" cap="none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Сроком до 10 лет</a:t>
                      </a:r>
                      <a:endParaRPr lang="ru-RU" sz="1050" b="0" i="0" u="none" strike="noStrike" cap="none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ea typeface="Verdana" panose="020B0604030504040204" pitchFamily="34" charset="0"/>
                        <a:cs typeface="Verdana" panose="020B0604030504040204" pitchFamily="34" charset="0"/>
                        <a:sym typeface="Arial"/>
                      </a:endParaRPr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50" b="1" i="0" u="none" strike="noStrike" cap="none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Экспортный факторинг без права регресса под страхование АО «ЭКСАР»</a:t>
                      </a:r>
                      <a:endParaRPr lang="ru-RU" sz="1050" b="1" i="0" u="none" strike="noStrike" cap="none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ea typeface="Verdana" panose="020B0604030504040204" pitchFamily="34" charset="0"/>
                        <a:cs typeface="Verdana" panose="020B0604030504040204" pitchFamily="34" charset="0"/>
                        <a:sym typeface="Arial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050" b="0" i="0" u="none" strike="noStrike" cap="none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1. под уступку денежных требований;   2. сразу после отгрузки;  3. в валюте экспортного контракта;  4. в размере 100% от суммы поставки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50" b="1" i="0" u="none" strike="noStrike" cap="none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Экспортный стандарт</a:t>
                      </a:r>
                      <a:endParaRPr lang="ru-RU" sz="1050" b="1" i="0" u="none" strike="noStrike" cap="none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ea typeface="Verdana" panose="020B0604030504040204" pitchFamily="34" charset="0"/>
                        <a:cs typeface="Verdana" panose="020B0604030504040204" pitchFamily="34" charset="0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900" b="0" i="0" u="none" strike="noStrike" cap="none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направлен на обеспечение доступа некрупных экспортеров, осуществляющих поставки товаров в рамках заключенных экспортных контрактов, к инструменту кредитования для пополнения оборотных средств.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05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20 рабочих дней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644008" y="148810"/>
            <a:ext cx="39604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КОНСУЛЬТАЦИОННАЯ ПОДДЕРЖКА: </a:t>
            </a:r>
            <a:endParaRPr lang="ru-RU" dirty="0" smtClean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  <a:p>
            <a:pPr algn="ctr"/>
            <a:r>
              <a:rPr lang="ru-RU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+7 495 967-07-67</a:t>
            </a:r>
          </a:p>
        </p:txBody>
      </p:sp>
    </p:spTree>
    <p:extLst>
      <p:ext uri="{BB962C8B-B14F-4D97-AF65-F5344CB8AC3E}">
        <p14:creationId xmlns:p14="http://schemas.microsoft.com/office/powerpoint/2010/main" val="57948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8" name="TextBox 58"/>
          <p:cNvSpPr txBox="1"/>
          <p:nvPr/>
        </p:nvSpPr>
        <p:spPr>
          <a:xfrm>
            <a:off x="611560" y="175741"/>
            <a:ext cx="4824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ВЭБ.РФ - государственная корпорация </a:t>
            </a:r>
            <a:r>
              <a:rPr lang="ru-RU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развития </a:t>
            </a:r>
            <a:r>
              <a:rPr lang="en-US" sz="1000" dirty="0">
                <a:latin typeface="Century Gothic" panose="020B0502020202020204" pitchFamily="34" charset="0"/>
              </a:rPr>
              <a:t>https</a:t>
            </a:r>
            <a:r>
              <a:rPr lang="en-US" sz="1000" dirty="0" smtClean="0">
                <a:latin typeface="Century Gothic" panose="020B0502020202020204" pitchFamily="34" charset="0"/>
              </a:rPr>
              <a:t>://</a:t>
            </a:r>
            <a:r>
              <a:rPr lang="ru-RU" sz="1000" dirty="0" err="1" smtClean="0">
                <a:latin typeface="Century Gothic" panose="020B0502020202020204" pitchFamily="34" charset="0"/>
              </a:rPr>
              <a:t>вэб.рф</a:t>
            </a:r>
            <a:r>
              <a:rPr lang="en-US" sz="1000" dirty="0" smtClean="0">
                <a:latin typeface="Century Gothic" panose="020B0502020202020204" pitchFamily="34" charset="0"/>
              </a:rPr>
              <a:t>/</a:t>
            </a:r>
            <a:endParaRPr lang="en-US" sz="1000" dirty="0">
              <a:latin typeface="Century Gothic" panose="020B0502020202020204" pitchFamily="34" charset="0"/>
            </a:endParaRPr>
          </a:p>
        </p:txBody>
      </p:sp>
      <p:pic>
        <p:nvPicPr>
          <p:cNvPr id="2097170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629" name="TextBox 71"/>
          <p:cNvSpPr txBox="1"/>
          <p:nvPr/>
        </p:nvSpPr>
        <p:spPr>
          <a:xfrm>
            <a:off x="86321" y="22465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11</a:t>
            </a:r>
            <a:endParaRPr lang="ru-RU" dirty="0">
              <a:latin typeface="Century Gothic" panose="020B0502020202020204" pitchFamily="34" charset="0"/>
            </a:endParaRPr>
          </a:p>
        </p:txBody>
      </p:sp>
      <p:graphicFrame>
        <p:nvGraphicFramePr>
          <p:cNvPr id="4194305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6839724"/>
              </p:ext>
            </p:extLst>
          </p:nvPr>
        </p:nvGraphicFramePr>
        <p:xfrm>
          <a:off x="35496" y="843558"/>
          <a:ext cx="9108504" cy="3877052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338437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724128"/>
              </a:tblGrid>
              <a:tr h="288032">
                <a:tc>
                  <a:txBody>
                    <a:bodyPr/>
                    <a:lstStyle/>
                    <a:p>
                      <a:r>
                        <a:rPr lang="ru-RU" sz="1050" b="1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Направления поддержки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b="1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Условия</a:t>
                      </a:r>
                      <a:endParaRPr lang="ru-RU" sz="1050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/>
                      <a:r>
                        <a:rPr lang="ru-RU" sz="1200" b="1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Фабрика проектного финансирования</a:t>
                      </a:r>
                    </a:p>
                    <a:p>
                      <a:pPr lvl="0"/>
                      <a:r>
                        <a:rPr lang="ru-RU" sz="1050" b="0" i="1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Постановление Правительства РФ от 15.02.2018 №158</a:t>
                      </a:r>
                      <a:endParaRPr lang="ru-RU" sz="1050" b="0" i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lvl="0" indent="-171450">
                        <a:buFont typeface="Arial" pitchFamily="34" charset="0"/>
                        <a:buChar char="•"/>
                      </a:pPr>
                      <a:r>
                        <a:rPr lang="ru-RU" sz="100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Проект на территории РФ от 3 млрд руб.;</a:t>
                      </a:r>
                    </a:p>
                    <a:p>
                      <a:pPr marL="171450" lvl="0" indent="-171450">
                        <a:buFont typeface="Arial" pitchFamily="34" charset="0"/>
                        <a:buChar char="•"/>
                      </a:pPr>
                      <a:r>
                        <a:rPr lang="ru-RU" sz="100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Окупаемость проекта до 20 лет;</a:t>
                      </a:r>
                    </a:p>
                    <a:p>
                      <a:pPr marL="171450" lvl="0" indent="-171450">
                        <a:buFont typeface="Arial" pitchFamily="34" charset="0"/>
                        <a:buChar char="•"/>
                      </a:pPr>
                      <a:r>
                        <a:rPr lang="ru-RU" sz="100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Собственные средства инициатора проекта не менее 20% от стоимости проекта;</a:t>
                      </a:r>
                    </a:p>
                    <a:p>
                      <a:pPr marL="171450" lvl="0" indent="-171450">
                        <a:buFont typeface="Arial" pitchFamily="34" charset="0"/>
                        <a:buChar char="•"/>
                      </a:pPr>
                      <a:r>
                        <a:rPr lang="ru-RU" sz="100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Проект реализуется на основе проектного финансирования.</a:t>
                      </a:r>
                    </a:p>
                  </a:txBody>
                  <a:tcPr/>
                </a:tc>
              </a:tr>
              <a:tr h="277232">
                <a:tc>
                  <a:txBody>
                    <a:bodyPr/>
                    <a:lstStyle/>
                    <a:p>
                      <a:pPr lvl="0"/>
                      <a:r>
                        <a:rPr lang="ru-RU" sz="1200" b="1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Льготный кредит </a:t>
                      </a:r>
                      <a:r>
                        <a:rPr lang="ru-RU" sz="1200" b="1" dirty="0" err="1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ВЭБа</a:t>
                      </a:r>
                      <a:r>
                        <a:rPr lang="ru-RU" sz="1200" b="1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в целях диверсификации предприятий ОПК</a:t>
                      </a:r>
                    </a:p>
                    <a:p>
                      <a:pPr lvl="0"/>
                      <a:r>
                        <a:rPr lang="ru-RU" sz="1050" b="0" i="1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Постановление Правительства РФ от 17.04.2018 № 459</a:t>
                      </a:r>
                      <a:endParaRPr lang="ru-RU" sz="1050" b="0" i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000" b="0" i="0" u="none" strike="noStrike" cap="none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продукция входит в Перечень высокотехнологичной продукции, утвержденный приказом Минпромторга России от 23.06.2017 № 1993;</a:t>
                      </a:r>
                    </a:p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000" b="0" i="0" u="none" strike="noStrike" cap="none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производитель входит в сводный реестр организаций ОПК, формируемый в соответствии с ПП РФ от 20.02.2004 № 96;</a:t>
                      </a:r>
                    </a:p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000" b="0" i="0" u="none" strike="noStrike" cap="none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бюджет проекта от 1 млрд руб.;</a:t>
                      </a:r>
                    </a:p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000" b="0" i="0" u="none" strike="noStrike" cap="none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Размер кредита (кредитной линии) от 0,5 млрд руб.;</a:t>
                      </a:r>
                    </a:p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000" b="0" i="0" u="none" strike="noStrike" cap="none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Срок кредита от 1 до 20 лет;</a:t>
                      </a:r>
                    </a:p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000" b="0" i="0" u="none" strike="noStrike" cap="none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Минимальная (субсидируемая) процентная ставка ВЭБ.РФ от 5 % годовых в рублях.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1" i="0" u="none" strike="noStrike" cap="none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Документарная и нефинансовая поддержка</a:t>
                      </a:r>
                    </a:p>
                    <a:p>
                      <a: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50" b="0" i="1" u="none" strike="noStrike" cap="none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Федеральный закон от 17.05.2007 № 82-ФЗ «О банке развития»; Меморандум о финансовой политике государственной корпорации «Банк развития и внешнеэкономической деятельности (Внешэкономбанк)», утвержденный распоряжением Правительства РФ от 23.07.2018 № 1510-р</a:t>
                      </a:r>
                      <a:endParaRPr lang="ru-RU" sz="1050" b="0" i="1" u="none" strike="noStrike" cap="none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ea typeface="Verdana" panose="020B0604030504040204" pitchFamily="34" charset="0"/>
                        <a:cs typeface="Verdana" panose="020B0604030504040204" pitchFamily="34" charset="0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lvl="0" indent="-171450">
                        <a:buFont typeface="Arial" pitchFamily="34" charset="0"/>
                        <a:buChar char="•"/>
                      </a:pPr>
                      <a:r>
                        <a:rPr lang="ru-RU" sz="1000" b="0" i="0" u="none" strike="noStrike" cap="none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Аккредитивы (подтверждение, </a:t>
                      </a:r>
                      <a:r>
                        <a:rPr lang="ru-RU" sz="1000" b="0" i="0" u="none" strike="noStrike" cap="none" dirty="0" err="1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постфинансирование</a:t>
                      </a:r>
                      <a:r>
                        <a:rPr lang="ru-RU" sz="1000" b="0" i="0" u="none" strike="noStrike" cap="none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).</a:t>
                      </a:r>
                    </a:p>
                    <a:p>
                      <a:pPr marL="171450" lvl="0" indent="-171450">
                        <a:buFont typeface="Arial" pitchFamily="34" charset="0"/>
                        <a:buChar char="•"/>
                      </a:pPr>
                      <a:r>
                        <a:rPr lang="ru-RU" sz="1000" b="0" i="0" u="none" strike="noStrike" cap="none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Гарантии: в обеспечении обязательств (возврата аванса, надлежащего исполнения, платежа); тендерные; в форме аккредитива </a:t>
                      </a:r>
                      <a:r>
                        <a:rPr lang="ru-RU" sz="1000" b="0" i="0" u="none" strike="noStrike" cap="none" dirty="0" err="1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Stand-by</a:t>
                      </a:r>
                      <a:r>
                        <a:rPr lang="ru-RU" sz="1000" b="0" i="0" u="none" strike="noStrike" cap="none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; </a:t>
                      </a:r>
                      <a:r>
                        <a:rPr lang="ru-RU" sz="1000" b="0" i="0" u="none" strike="noStrike" cap="none" dirty="0" err="1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контргарантии</a:t>
                      </a:r>
                      <a:r>
                        <a:rPr lang="ru-RU" sz="1000" b="0" i="0" u="none" strike="noStrike" cap="none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.</a:t>
                      </a:r>
                    </a:p>
                    <a:p>
                      <a:pPr marL="171450" lvl="0" indent="-171450">
                        <a:buFont typeface="Arial" pitchFamily="34" charset="0"/>
                        <a:buChar char="•"/>
                      </a:pPr>
                      <a:r>
                        <a:rPr lang="ru-RU" sz="1000" b="0" i="0" u="none" strike="noStrike" cap="none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Информационный сервис поддержки экспортеров: консультационные услуги.</a:t>
                      </a:r>
                    </a:p>
                    <a:p>
                      <a:pPr marL="171450" lvl="0" indent="-171450">
                        <a:buFont typeface="Arial" pitchFamily="34" charset="0"/>
                        <a:buChar char="•"/>
                      </a:pPr>
                      <a:r>
                        <a:rPr lang="ru-RU" sz="1000" b="0" i="0" u="none" strike="noStrike" cap="none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Совершенствовании нормативно-правовой базы поддержки экспорта.</a:t>
                      </a:r>
                    </a:p>
                    <a:p>
                      <a:pPr marL="171450" lvl="0" indent="-171450">
                        <a:buFont typeface="Arial" pitchFamily="34" charset="0"/>
                        <a:buChar char="•"/>
                      </a:pPr>
                      <a:r>
                        <a:rPr lang="ru-RU" sz="1000" b="0" i="0" u="none" strike="noStrike" cap="none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Активное взаимодействие</a:t>
                      </a:r>
                      <a:r>
                        <a:rPr lang="ru-RU" sz="1000" b="0" i="0" u="none" strike="noStrike" cap="none" baseline="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 </a:t>
                      </a:r>
                      <a:r>
                        <a:rPr lang="ru-RU" sz="1000" b="0" i="0" u="none" strike="noStrike" cap="none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с деловым сообществом и федеральными органами исполнительной власти</a:t>
                      </a:r>
                      <a:r>
                        <a:rPr lang="ru-RU" sz="1000" b="0" i="0" u="none" strike="noStrike" cap="none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Arial"/>
                        </a:rPr>
                        <a:t>.</a:t>
                      </a:r>
                      <a:endParaRPr lang="ru-RU" sz="1000" b="0" i="0" u="none" strike="noStrike" cap="none" dirty="0" smtClean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ea typeface="Verdana" panose="020B0604030504040204" pitchFamily="34" charset="0"/>
                        <a:cs typeface="Verdana" panose="020B0604030504040204" pitchFamily="34" charset="0"/>
                        <a:sym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076056" y="114186"/>
            <a:ext cx="39604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КОНСУЛЬТАЦИОННАЯ ПОДДЕРЖКА: </a:t>
            </a:r>
            <a:endParaRPr lang="ru-RU" dirty="0" smtClean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  <a:p>
            <a:pPr algn="ctr"/>
            <a:r>
              <a:rPr lang="ru-RU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+7 (495) 604-63-63</a:t>
            </a:r>
          </a:p>
        </p:txBody>
      </p:sp>
    </p:spTree>
    <p:extLst>
      <p:ext uri="{BB962C8B-B14F-4D97-AF65-F5344CB8AC3E}">
        <p14:creationId xmlns:p14="http://schemas.microsoft.com/office/powerpoint/2010/main" val="379963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3" name="TextBox 1"/>
          <p:cNvSpPr txBox="1"/>
          <p:nvPr/>
        </p:nvSpPr>
        <p:spPr>
          <a:xfrm>
            <a:off x="3662200" y="1547837"/>
            <a:ext cx="504056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РЕГИОНАЛЬНЫЕ</a:t>
            </a:r>
          </a:p>
          <a:p>
            <a:pPr algn="r"/>
            <a:r>
              <a:rPr lang="ru-RU" sz="18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МЕРЫ ПОДДЕРЖКИ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5" name="TextBox 58"/>
          <p:cNvSpPr txBox="1"/>
          <p:nvPr/>
        </p:nvSpPr>
        <p:spPr>
          <a:xfrm>
            <a:off x="611560" y="175741"/>
            <a:ext cx="79928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FFFF"/>
                </a:solidFill>
                <a:latin typeface="Century Gothic" panose="020B0502020202020204" pitchFamily="34" charset="0"/>
              </a:rPr>
              <a:t>УПРАВЛЕНИЕ </a:t>
            </a:r>
            <a:r>
              <a:rPr lang="ru-RU" b="1" dirty="0" smtClean="0">
                <a:solidFill>
                  <a:srgbClr val="FFFFFF"/>
                </a:solidFill>
                <a:latin typeface="Century Gothic" panose="020B0502020202020204" pitchFamily="34" charset="0"/>
              </a:rPr>
              <a:t>ПРИВЛЕЧЕНИЯ ИНВЕСТИЦИЙ</a:t>
            </a:r>
            <a:endParaRPr lang="ru-RU" b="1" dirty="0">
              <a:solidFill>
                <a:srgbClr val="FFFFFF"/>
              </a:solidFill>
              <a:latin typeface="Century Gothic" panose="020B0502020202020204" pitchFamily="34" charset="0"/>
            </a:endParaRPr>
          </a:p>
          <a:p>
            <a:r>
              <a:rPr lang="ru-RU" sz="1000" dirty="0">
                <a:solidFill>
                  <a:srgbClr val="FFFFFF"/>
                </a:solidFill>
                <a:latin typeface="Century Gothic" panose="020B0502020202020204" pitchFamily="34" charset="0"/>
              </a:rPr>
              <a:t>Первый заместитель </a:t>
            </a:r>
            <a:r>
              <a:rPr lang="ru-RU" sz="1000" dirty="0" smtClean="0">
                <a:solidFill>
                  <a:srgbClr val="FFFFFF"/>
                </a:solidFill>
                <a:latin typeface="Century Gothic" panose="020B0502020202020204" pitchFamily="34" charset="0"/>
              </a:rPr>
              <a:t>министра -  Смирнов </a:t>
            </a:r>
            <a:r>
              <a:rPr lang="ru-RU" sz="1000" dirty="0">
                <a:solidFill>
                  <a:srgbClr val="FFFFFF"/>
                </a:solidFill>
                <a:latin typeface="Century Gothic" panose="020B0502020202020204" pitchFamily="34" charset="0"/>
              </a:rPr>
              <a:t>Сергей Алексеевич,</a:t>
            </a:r>
          </a:p>
          <a:p>
            <a:r>
              <a:rPr lang="ru-RU" sz="1000" dirty="0" smtClean="0">
                <a:solidFill>
                  <a:srgbClr val="FFFFFF"/>
                </a:solidFill>
                <a:latin typeface="Century Gothic" panose="020B0502020202020204" pitchFamily="34" charset="0"/>
              </a:rPr>
              <a:t>+</a:t>
            </a:r>
            <a:r>
              <a:rPr lang="ru-RU" sz="1000" dirty="0">
                <a:solidFill>
                  <a:srgbClr val="FFFFFF"/>
                </a:solidFill>
                <a:latin typeface="Century Gothic" panose="020B0502020202020204" pitchFamily="34" charset="0"/>
              </a:rPr>
              <a:t>7(498) 602-06-04, доб. </a:t>
            </a:r>
            <a:r>
              <a:rPr lang="ru-RU" sz="1000" dirty="0" smtClean="0">
                <a:solidFill>
                  <a:srgbClr val="FFFFFF"/>
                </a:solidFill>
                <a:latin typeface="Century Gothic" panose="020B0502020202020204" pitchFamily="34" charset="0"/>
              </a:rPr>
              <a:t>4-08-12</a:t>
            </a:r>
          </a:p>
          <a:p>
            <a:r>
              <a:rPr lang="en-US" sz="1000" dirty="0">
                <a:solidFill>
                  <a:srgbClr val="FFFFFF"/>
                </a:solidFill>
                <a:latin typeface="Century Gothic" panose="020B0502020202020204" pitchFamily="34" charset="0"/>
              </a:rPr>
              <a:t>SmirnovSA@mosreg.ru</a:t>
            </a:r>
            <a:endParaRPr lang="ru-RU" sz="1000" dirty="0">
              <a:solidFill>
                <a:srgbClr val="FFFFF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097213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>
            <a:biLevel thresh="25000"/>
          </a:blip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806" name="TextBox 71"/>
          <p:cNvSpPr txBox="1"/>
          <p:nvPr/>
        </p:nvSpPr>
        <p:spPr>
          <a:xfrm>
            <a:off x="86321" y="22465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FF"/>
                </a:solidFill>
                <a:latin typeface="Century Gothic" panose="020B0502020202020204" pitchFamily="34" charset="0"/>
              </a:rPr>
              <a:t>12</a:t>
            </a:r>
            <a:endParaRPr lang="ru-RU" dirty="0">
              <a:solidFill>
                <a:srgbClr val="FFFFFF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41627" y="1851670"/>
            <a:ext cx="5976664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chemeClr val="bg1"/>
                </a:solidFill>
                <a:latin typeface="Century Gothic" panose="020B0502020202020204" pitchFamily="34" charset="0"/>
              </a:rPr>
              <a:t>Налоговые льготы</a:t>
            </a:r>
          </a:p>
          <a:p>
            <a:endParaRPr lang="ru-RU" sz="18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r>
              <a:rPr lang="ru-RU" sz="1800" dirty="0">
                <a:solidFill>
                  <a:schemeClr val="bg1"/>
                </a:solidFill>
                <a:latin typeface="Century Gothic" panose="020B0502020202020204" pitchFamily="34" charset="0"/>
              </a:rPr>
              <a:t>Выделение земельного участка без конкурса</a:t>
            </a:r>
          </a:p>
        </p:txBody>
      </p:sp>
    </p:spTree>
    <p:extLst>
      <p:ext uri="{BB962C8B-B14F-4D97-AF65-F5344CB8AC3E}">
        <p14:creationId xmlns:p14="http://schemas.microsoft.com/office/powerpoint/2010/main" val="361755751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9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32040" y="949845"/>
            <a:ext cx="1908720" cy="1145233"/>
          </a:xfrm>
          <a:prstGeom prst="rect">
            <a:avLst/>
          </a:prstGeom>
          <a:noFill/>
        </p:spPr>
      </p:pic>
      <p:pic>
        <p:nvPicPr>
          <p:cNvPr id="2097160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2159224" y="949844"/>
            <a:ext cx="1908720" cy="1145233"/>
          </a:xfrm>
          <a:prstGeom prst="rect">
            <a:avLst/>
          </a:prstGeom>
          <a:noFill/>
        </p:spPr>
      </p:pic>
      <p:sp>
        <p:nvSpPr>
          <p:cNvPr id="1048590" name="TextBox 58"/>
          <p:cNvSpPr txBox="1"/>
          <p:nvPr/>
        </p:nvSpPr>
        <p:spPr>
          <a:xfrm>
            <a:off x="611560" y="175741"/>
            <a:ext cx="7344816" cy="637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СТАТЬЯ 26.15</a:t>
            </a:r>
          </a:p>
          <a:p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ЗАКОН МОСКОВСКОЙ ОБЛАСТИ № 151/2004-ОЗ от 24.11.2004</a:t>
            </a:r>
          </a:p>
          <a:p>
            <a:r>
              <a:rPr lang="ru-RU" sz="10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новый проект/модернизация – через заключение соглашения</a:t>
            </a:r>
            <a:endParaRPr lang="ru-RU" sz="1000" dirty="0">
              <a:latin typeface="Century Gothic" panose="020B0502020202020204" pitchFamily="34" charset="0"/>
            </a:endParaRPr>
          </a:p>
        </p:txBody>
      </p:sp>
      <p:pic>
        <p:nvPicPr>
          <p:cNvPr id="2097161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591" name="TextBox 71"/>
          <p:cNvSpPr txBox="1"/>
          <p:nvPr/>
        </p:nvSpPr>
        <p:spPr>
          <a:xfrm>
            <a:off x="70260" y="239500"/>
            <a:ext cx="590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12.1</a:t>
            </a:r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1048592" name="TextBox 16"/>
          <p:cNvSpPr txBox="1"/>
          <p:nvPr/>
        </p:nvSpPr>
        <p:spPr bwMode="auto">
          <a:xfrm>
            <a:off x="525331" y="2067694"/>
            <a:ext cx="4190685" cy="1501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bg2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Регистрация или постановка на учет в налоговых органах на территории МО</a:t>
            </a:r>
          </a:p>
          <a:p>
            <a:pPr>
              <a:buFont typeface="Wingdings" pitchFamily="2" charset="2"/>
              <a:buChar char="Ø"/>
            </a:pPr>
            <a:endParaRPr lang="ru-RU" sz="1200" dirty="0">
              <a:solidFill>
                <a:schemeClr val="bg2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200" dirty="0">
                <a:solidFill>
                  <a:schemeClr val="bg2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Реализация инвестиционного проекта </a:t>
            </a:r>
            <a:br>
              <a:rPr lang="ru-RU" sz="1200" dirty="0">
                <a:solidFill>
                  <a:schemeClr val="bg2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chemeClr val="bg2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на территории МО</a:t>
            </a:r>
          </a:p>
          <a:p>
            <a:pPr>
              <a:buFont typeface="Wingdings" pitchFamily="2" charset="2"/>
              <a:buChar char="Ø"/>
            </a:pPr>
            <a:endParaRPr lang="ru-RU" sz="1200" dirty="0">
              <a:solidFill>
                <a:schemeClr val="bg2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200" dirty="0">
                <a:solidFill>
                  <a:schemeClr val="bg2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Заключение соглашения с Правительством МО</a:t>
            </a:r>
            <a:endParaRPr lang="en-US" sz="1200" dirty="0">
              <a:solidFill>
                <a:schemeClr val="bg2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endParaRPr lang="ko-KR" altLang="en-US" sz="1100" dirty="0">
              <a:solidFill>
                <a:schemeClr val="bg2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1048593" name="TextBox 17"/>
          <p:cNvSpPr txBox="1"/>
          <p:nvPr/>
        </p:nvSpPr>
        <p:spPr>
          <a:xfrm>
            <a:off x="2017857" y="1353184"/>
            <a:ext cx="21602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УСЛОВИЯ</a:t>
            </a:r>
          </a:p>
        </p:txBody>
      </p:sp>
      <p:sp>
        <p:nvSpPr>
          <p:cNvPr id="1048594" name="TextBox 18"/>
          <p:cNvSpPr txBox="1"/>
          <p:nvPr/>
        </p:nvSpPr>
        <p:spPr>
          <a:xfrm>
            <a:off x="5868144" y="1369100"/>
            <a:ext cx="208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ЛЬГОТЫ </a:t>
            </a:r>
          </a:p>
        </p:txBody>
      </p:sp>
      <p:pic>
        <p:nvPicPr>
          <p:cNvPr id="2097162" name="Picture 2" descr="C:\Users\DembitskiyMN\Desktop\12312312312312312555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8064" y="1281213"/>
            <a:ext cx="482495" cy="482495"/>
          </a:xfrm>
          <a:prstGeom prst="rect">
            <a:avLst/>
          </a:prstGeom>
          <a:noFill/>
        </p:spPr>
      </p:pic>
      <p:pic>
        <p:nvPicPr>
          <p:cNvPr id="2097163" name="Picture 4" descr="C:\Users\DembitskiyMN\Desktop\znak-03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19872" y="1356360"/>
            <a:ext cx="365214" cy="365214"/>
          </a:xfrm>
          <a:prstGeom prst="rect">
            <a:avLst/>
          </a:prstGeom>
          <a:noFill/>
        </p:spPr>
      </p:pic>
      <p:sp>
        <p:nvSpPr>
          <p:cNvPr id="1048595" name="TextBox 21"/>
          <p:cNvSpPr txBox="1"/>
          <p:nvPr/>
        </p:nvSpPr>
        <p:spPr bwMode="auto">
          <a:xfrm>
            <a:off x="4967536" y="2042721"/>
            <a:ext cx="3924944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Размер льгот зависит от </a:t>
            </a:r>
            <a:r>
              <a:rPr lang="ru-RU" sz="12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отрасли, </a:t>
            </a:r>
            <a:r>
              <a:rPr lang="ru-RU" sz="12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организации</a:t>
            </a:r>
          </a:p>
          <a:p>
            <a:r>
              <a:rPr lang="ru-RU" sz="12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и объема инвестиций в проект</a:t>
            </a:r>
          </a:p>
          <a:p>
            <a:pPr>
              <a:buFont typeface="Wingdings" pitchFamily="2" charset="2"/>
              <a:buChar char="Ø"/>
            </a:pPr>
            <a:endParaRPr lang="ru-RU" sz="1200" dirty="0">
              <a:solidFill>
                <a:schemeClr val="bg2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2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Инвестиции в проект</a:t>
            </a:r>
          </a:p>
          <a:p>
            <a:r>
              <a:rPr lang="ru-RU" sz="1200" dirty="0">
                <a:solidFill>
                  <a:schemeClr val="bg2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От </a:t>
            </a:r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50 млн руб</a:t>
            </a:r>
            <a:r>
              <a:rPr lang="ru-RU" sz="1200" dirty="0">
                <a:solidFill>
                  <a:schemeClr val="bg2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.</a:t>
            </a:r>
          </a:p>
          <a:p>
            <a:endParaRPr lang="ru-RU" sz="1200" b="1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2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Налог на прибыль</a:t>
            </a:r>
          </a:p>
          <a:p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15,5% </a:t>
            </a:r>
            <a:r>
              <a:rPr lang="ru-RU" sz="1200" dirty="0">
                <a:solidFill>
                  <a:schemeClr val="bg2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на срок от 3 до 7 лет*</a:t>
            </a:r>
          </a:p>
          <a:p>
            <a:endParaRPr lang="ru-RU" sz="1200" dirty="0">
              <a:solidFill>
                <a:schemeClr val="bg2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2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Налог на имущество</a:t>
            </a:r>
          </a:p>
          <a:p>
            <a:r>
              <a:rPr lang="ru-RU" sz="1200" dirty="0">
                <a:solidFill>
                  <a:schemeClr val="bg2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От </a:t>
            </a:r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0%</a:t>
            </a:r>
            <a:r>
              <a:rPr lang="ru-RU" sz="1200" dirty="0">
                <a:solidFill>
                  <a:schemeClr val="bg2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до </a:t>
            </a:r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1,5%</a:t>
            </a:r>
            <a:endParaRPr lang="ru-RU" sz="1200" b="1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8596" name="Прямоугольник 1"/>
          <p:cNvSpPr/>
          <p:nvPr/>
        </p:nvSpPr>
        <p:spPr>
          <a:xfrm>
            <a:off x="323528" y="4731990"/>
            <a:ext cx="8496944" cy="510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>
                <a:latin typeface="Century Gothic" panose="020B0502020202020204" pitchFamily="34" charset="0"/>
              </a:rPr>
              <a:t>* </a:t>
            </a:r>
            <a:r>
              <a:rPr lang="ru-RU" sz="1000" dirty="0">
                <a:latin typeface="Century Gothic" panose="020B0502020202020204" pitchFamily="34" charset="0"/>
              </a:rPr>
              <a:t>В соответствии с Федеральным законом от 03.08.2018 № 302-ФЗ действие льгот по налогу на прибыль заканчивается 01.01.2023</a:t>
            </a:r>
            <a:endParaRPr lang="en-US" sz="1000" dirty="0">
              <a:latin typeface="Century Gothic" panose="020B0502020202020204" pitchFamily="34" charset="0"/>
            </a:endParaRPr>
          </a:p>
          <a:p>
            <a:r>
              <a:rPr lang="en-US" sz="1000" dirty="0">
                <a:latin typeface="Century Gothic" panose="020B0502020202020204" pitchFamily="34" charset="0"/>
              </a:rPr>
              <a:t>**  </a:t>
            </a:r>
            <a:r>
              <a:rPr lang="ru-RU" sz="1000" dirty="0">
                <a:latin typeface="Century Gothic" panose="020B0502020202020204" pitchFamily="34" charset="0"/>
              </a:rPr>
              <a:t>Льготная ставка по налогу на имущество применяется в отношении имущества, созданного в рамках проекта</a:t>
            </a:r>
          </a:p>
          <a:p>
            <a:endParaRPr lang="ru-RU" sz="1000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5" name="Picture 2" descr="C:\Users\DembitskiyMN\Desktop\regnum_picture_14538226742391_norma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778" y="2283718"/>
            <a:ext cx="1268831" cy="1268831"/>
          </a:xfrm>
          <a:prstGeom prst="rect">
            <a:avLst/>
          </a:prstGeom>
          <a:noFill/>
        </p:spPr>
      </p:pic>
      <p:sp>
        <p:nvSpPr>
          <p:cNvPr id="1048604" name="TextBox 58"/>
          <p:cNvSpPr txBox="1"/>
          <p:nvPr/>
        </p:nvSpPr>
        <p:spPr>
          <a:xfrm>
            <a:off x="611560" y="175741"/>
            <a:ext cx="734481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СТАТЬЯ 26.18</a:t>
            </a:r>
          </a:p>
          <a:p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ЗАКОН МОСКОВСКОЙ ОБЛАСТИ № 151/2004-ОЗ от 24.11.2004</a:t>
            </a:r>
          </a:p>
          <a:p>
            <a:r>
              <a:rPr lang="ru-RU" sz="10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только новый проект – прямого действия (без соглашения)</a:t>
            </a:r>
          </a:p>
        </p:txBody>
      </p:sp>
      <p:pic>
        <p:nvPicPr>
          <p:cNvPr id="2097166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605" name="TextBox 71"/>
          <p:cNvSpPr txBox="1"/>
          <p:nvPr/>
        </p:nvSpPr>
        <p:spPr>
          <a:xfrm>
            <a:off x="35496" y="224654"/>
            <a:ext cx="554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12.2</a:t>
            </a:r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1048606" name="Прямоугольник 1"/>
          <p:cNvSpPr/>
          <p:nvPr/>
        </p:nvSpPr>
        <p:spPr>
          <a:xfrm>
            <a:off x="338350" y="4443958"/>
            <a:ext cx="859837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>
                <a:latin typeface="Century Gothic" panose="020B0502020202020204" pitchFamily="34" charset="0"/>
              </a:rPr>
              <a:t>* В соответствии с Федеральным законом от 03.08.2018 № 302-ФЗ действие льгот по налогу на прибыль заканчивается 01.01.2023</a:t>
            </a:r>
          </a:p>
          <a:p>
            <a:r>
              <a:rPr lang="ru-RU" sz="1000" dirty="0">
                <a:latin typeface="Century Gothic" panose="020B0502020202020204" pitchFamily="34" charset="0"/>
              </a:rPr>
              <a:t>*</a:t>
            </a:r>
            <a:r>
              <a:rPr lang="en-US" sz="1000" dirty="0">
                <a:latin typeface="Century Gothic" panose="020B0502020202020204" pitchFamily="34" charset="0"/>
              </a:rPr>
              <a:t>*</a:t>
            </a:r>
            <a:r>
              <a:rPr lang="ru-RU" sz="1000" dirty="0">
                <a:latin typeface="Century Gothic" panose="020B0502020202020204" pitchFamily="34" charset="0"/>
              </a:rPr>
              <a:t> Льготная ставка по налогу на имущество применяется именно в отношении построенного здания/сооружения, а не всего имущества юридического лица</a:t>
            </a:r>
          </a:p>
        </p:txBody>
      </p:sp>
      <p:sp>
        <p:nvSpPr>
          <p:cNvPr id="1048607" name="Прямоугольник 13"/>
          <p:cNvSpPr/>
          <p:nvPr/>
        </p:nvSpPr>
        <p:spPr>
          <a:xfrm>
            <a:off x="948816" y="1131590"/>
            <a:ext cx="78716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Льгота предоставляется автоматически после </a:t>
            </a:r>
            <a:r>
              <a:rPr lang="ru-RU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инвестирования </a:t>
            </a:r>
            <a:r>
              <a:rPr lang="ru-RU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в объекты </a:t>
            </a:r>
          </a:p>
          <a:p>
            <a:r>
              <a:rPr lang="ru-RU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нового строительства стоимостью </a:t>
            </a:r>
            <a:r>
              <a:rPr lang="ru-RU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&gt; </a:t>
            </a:r>
            <a:r>
              <a:rPr lang="ru-RU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50 </a:t>
            </a:r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млн рублей</a:t>
            </a:r>
            <a:endParaRPr lang="ru-RU" b="1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2097167" name="Picture 4" descr="C:\Users\DembitskiyMN\Desktop\znak-03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2088" y="1214651"/>
            <a:ext cx="357098" cy="357098"/>
          </a:xfrm>
          <a:prstGeom prst="rect">
            <a:avLst/>
          </a:prstGeom>
          <a:noFill/>
        </p:spPr>
      </p:pic>
      <p:pic>
        <p:nvPicPr>
          <p:cNvPr id="2097168" name="Picture 7" descr="C:\Users\DembitskiyMN\Desktop\knopka_na_glavnuyu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27095" y="2380313"/>
            <a:ext cx="1213057" cy="1075640"/>
          </a:xfrm>
          <a:prstGeom prst="rect">
            <a:avLst/>
          </a:prstGeom>
          <a:noFill/>
        </p:spPr>
      </p:pic>
      <p:grpSp>
        <p:nvGrpSpPr>
          <p:cNvPr id="60" name="그룹 38"/>
          <p:cNvGrpSpPr/>
          <p:nvPr/>
        </p:nvGrpSpPr>
        <p:grpSpPr>
          <a:xfrm>
            <a:off x="2296428" y="2658320"/>
            <a:ext cx="2233855" cy="769441"/>
            <a:chOff x="460115" y="3290389"/>
            <a:chExt cx="1527175" cy="625970"/>
          </a:xfrm>
        </p:grpSpPr>
        <p:sp>
          <p:nvSpPr>
            <p:cNvPr id="1048608" name="TextBox 25"/>
            <p:cNvSpPr txBox="1"/>
            <p:nvPr/>
          </p:nvSpPr>
          <p:spPr bwMode="auto">
            <a:xfrm>
              <a:off x="460115" y="3587824"/>
              <a:ext cx="1527175" cy="2003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28600" indent="-228600" algn="ctr" fontAlgn="auto">
                <a:spcBef>
                  <a:spcPts val="0"/>
                </a:spcBef>
                <a:spcAft>
                  <a:spcPts val="0"/>
                </a:spcAft>
              </a:pPr>
              <a:endParaRPr kumimoji="0" lang="en-US" altLang="ko-KR" sz="10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itchFamily="34" charset="0"/>
              </a:endParaRPr>
            </a:p>
          </p:txBody>
        </p:sp>
        <p:sp>
          <p:nvSpPr>
            <p:cNvPr id="1048609" name="TextBox 26"/>
            <p:cNvSpPr txBox="1">
              <a:spLocks noChangeArrowheads="1"/>
            </p:cNvSpPr>
            <p:nvPr/>
          </p:nvSpPr>
          <p:spPr bwMode="auto">
            <a:xfrm>
              <a:off x="529965" y="3290389"/>
              <a:ext cx="1387475" cy="6259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ko-KR" b="1" dirty="0">
                  <a:solidFill>
                    <a:schemeClr val="bg2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cs typeface="Arial" pitchFamily="34" charset="0"/>
                </a:rPr>
                <a:t>15,5% </a:t>
              </a:r>
              <a:r>
                <a:rPr lang="ru-RU" altLang="ko-KR" sz="1200" b="1" dirty="0">
                  <a:solidFill>
                    <a:schemeClr val="bg2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cs typeface="Arial" pitchFamily="34" charset="0"/>
                </a:rPr>
                <a:t>- </a:t>
              </a:r>
              <a:r>
                <a:rPr lang="ru-RU" altLang="ko-KR" sz="1200" dirty="0">
                  <a:solidFill>
                    <a:schemeClr val="bg2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cs typeface="Arial" pitchFamily="34" charset="0"/>
                </a:rPr>
                <a:t>НАЛОГ НА ПРИБЫЛЬ</a:t>
              </a:r>
            </a:p>
            <a:p>
              <a:pPr algn="ctr"/>
              <a:r>
                <a:rPr lang="ru-RU" altLang="ko-KR" sz="1200" dirty="0">
                  <a:solidFill>
                    <a:schemeClr val="bg2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cs typeface="Arial" pitchFamily="34" charset="0"/>
                </a:rPr>
                <a:t>НА СРОК </a:t>
              </a:r>
              <a:r>
                <a:rPr lang="ru-RU" altLang="ko-KR" b="1" dirty="0">
                  <a:solidFill>
                    <a:schemeClr val="bg2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cs typeface="Arial" pitchFamily="34" charset="0"/>
                </a:rPr>
                <a:t>4 ГОДА</a:t>
              </a:r>
              <a:r>
                <a:rPr lang="ru-RU" altLang="ko-KR" sz="1800" b="1" dirty="0">
                  <a:solidFill>
                    <a:schemeClr val="bg2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cs typeface="Arial" pitchFamily="34" charset="0"/>
                </a:rPr>
                <a:t>*</a:t>
              </a:r>
              <a:endParaRPr lang="en-US" altLang="ko-KR" sz="18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itchFamily="34" charset="0"/>
              </a:endParaRPr>
            </a:p>
          </p:txBody>
        </p:sp>
      </p:grpSp>
      <p:sp>
        <p:nvSpPr>
          <p:cNvPr id="1048610" name="TextBox 29"/>
          <p:cNvSpPr txBox="1">
            <a:spLocks noChangeArrowheads="1"/>
          </p:cNvSpPr>
          <p:nvPr/>
        </p:nvSpPr>
        <p:spPr bwMode="auto">
          <a:xfrm>
            <a:off x="6062862" y="2712179"/>
            <a:ext cx="239757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ko-KR" sz="11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ОСВОБОЖДЕНИЕ ОТ НАЛОГА НА ИМУЩЕСТВО НА СРОК</a:t>
            </a:r>
          </a:p>
          <a:p>
            <a:pPr algn="ctr"/>
            <a:r>
              <a:rPr lang="ru-RU" altLang="ko-KR" sz="12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4 ГОДА**</a:t>
            </a:r>
            <a:endParaRPr lang="en-US" altLang="ko-KR" sz="1200" b="1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2" name="Shape 143"/>
          <p:cNvSpPr txBox="1"/>
          <p:nvPr/>
        </p:nvSpPr>
        <p:spPr>
          <a:xfrm>
            <a:off x="971600" y="807519"/>
            <a:ext cx="1512168" cy="10156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6000" b="1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ym typeface="Roboto"/>
              </a:rPr>
              <a:t>529</a:t>
            </a:r>
          </a:p>
        </p:txBody>
      </p:sp>
      <p:sp>
        <p:nvSpPr>
          <p:cNvPr id="1048671" name="TextBox 58"/>
          <p:cNvSpPr txBox="1"/>
          <p:nvPr/>
        </p:nvSpPr>
        <p:spPr>
          <a:xfrm>
            <a:off x="611560" y="175741"/>
            <a:ext cx="4824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МИНПРОМТОРГ РОССИИ</a:t>
            </a:r>
            <a:endParaRPr lang="en-US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  <a:p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ПП РФ – Постановление Правительства Российской Федерации</a:t>
            </a:r>
          </a:p>
        </p:txBody>
      </p:sp>
      <p:pic>
        <p:nvPicPr>
          <p:cNvPr id="2097180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672" name="TextBox 71"/>
          <p:cNvSpPr txBox="1"/>
          <p:nvPr/>
        </p:nvSpPr>
        <p:spPr>
          <a:xfrm>
            <a:off x="86321" y="22465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2.1</a:t>
            </a:r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22" name="TextBox 58"/>
          <p:cNvSpPr txBox="1"/>
          <p:nvPr/>
        </p:nvSpPr>
        <p:spPr>
          <a:xfrm>
            <a:off x="2659724" y="855843"/>
            <a:ext cx="60167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ПП РФ от 30.04.2019 №529 - </a:t>
            </a:r>
            <a:r>
              <a:rPr lang="ru-RU" i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Субсидия на возмещение части затрат </a:t>
            </a:r>
            <a:r>
              <a:rPr lang="ru-RU" i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на </a:t>
            </a:r>
            <a:r>
              <a:rPr lang="ru-RU" i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разработку цифровых платформ и (или) программных продуктов.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4233527" y="2172774"/>
            <a:ext cx="4889176" cy="2967968"/>
            <a:chOff x="215134" y="2007197"/>
            <a:chExt cx="4889176" cy="2967968"/>
          </a:xfrm>
        </p:grpSpPr>
        <p:sp>
          <p:nvSpPr>
            <p:cNvPr id="25" name="TextBox 58"/>
            <p:cNvSpPr txBox="1"/>
            <p:nvPr/>
          </p:nvSpPr>
          <p:spPr>
            <a:xfrm>
              <a:off x="215137" y="2920756"/>
              <a:ext cx="4889173" cy="2054409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171450" indent="-171450" algn="just">
                <a:buFontTx/>
                <a:buChar char="-"/>
                <a:defRPr sz="90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ea typeface="Roboto"/>
                  <a:cs typeface="Roboto"/>
                </a:defRPr>
              </a:lvl1pPr>
              <a:lvl2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ru-RU" sz="1050" b="1" dirty="0" smtClean="0"/>
                <a:t>Список показателей результативности проекта</a:t>
              </a:r>
            </a:p>
            <a:p>
              <a:endParaRPr lang="ru-RU" dirty="0" smtClean="0"/>
            </a:p>
            <a:p>
              <a:r>
                <a:rPr lang="ru-RU" dirty="0" smtClean="0"/>
                <a:t>Внедрение результатов работ в организациях, выпускающих высокотехнологичную промышленную продукцию либо осуществляющих деятельность в области прикладных научных исследований и разработок, направленных на создание высокотехнологичной промышленной продукции;</a:t>
              </a:r>
            </a:p>
            <a:p>
              <a:r>
                <a:rPr lang="ru-RU" dirty="0" smtClean="0"/>
                <a:t>Функционирование разработанных цифровых платформ и программных продуктов с использованием </a:t>
              </a:r>
              <a:r>
                <a:rPr lang="ru-RU" dirty="0" err="1" smtClean="0"/>
                <a:t>субтехнологии</a:t>
              </a:r>
              <a:r>
                <a:rPr lang="ru-RU" dirty="0" smtClean="0"/>
                <a:t> одной из сквозных цифровых технологий, включенных в состав дорожных карт по направлениям развития сквозных цифровых технологий, предусмотренных национальной программы "Цифровая экономика РФ";</a:t>
              </a:r>
            </a:p>
            <a:p>
              <a:r>
                <a:rPr lang="ru-RU" dirty="0" smtClean="0"/>
                <a:t>Внесение разработанных программных продуктов в Единый реестр российских программ для электронных вычислительных машин и баз данных в соответствии с постановлением Правительства РФ от 16.112015 №1236.</a:t>
              </a:r>
              <a:endParaRPr lang="ru-RU" dirty="0"/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215136" y="2659146"/>
              <a:ext cx="4889173" cy="26161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just"/>
              <a:r>
                <a:rPr lang="ru-RU" sz="1050" b="1" dirty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ea typeface="Roboto"/>
                  <a:cs typeface="Roboto"/>
                </a:rPr>
                <a:t>Доля необходимого </a:t>
              </a:r>
              <a:r>
                <a:rPr lang="ru-RU" sz="1050" b="1" dirty="0" err="1" smtClean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ea typeface="Roboto"/>
                  <a:cs typeface="Roboto"/>
                </a:rPr>
                <a:t>софинансирования</a:t>
              </a:r>
              <a:r>
                <a:rPr lang="ru-RU" sz="1050" b="1" dirty="0" smtClean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ea typeface="Roboto"/>
                  <a:cs typeface="Roboto"/>
                </a:rPr>
                <a:t> -  </a:t>
              </a:r>
              <a:r>
                <a:rPr lang="ru-RU" sz="1050" dirty="0" smtClean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ea typeface="Roboto"/>
                  <a:cs typeface="Roboto"/>
                </a:rPr>
                <a:t>не </a:t>
              </a:r>
              <a:r>
                <a:rPr lang="ru-RU" sz="1050" dirty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ea typeface="Roboto"/>
                  <a:cs typeface="Roboto"/>
                </a:rPr>
                <a:t>менее </a:t>
              </a:r>
              <a:r>
                <a:rPr lang="ru-RU" sz="1100" b="1" dirty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ea typeface="Roboto"/>
                  <a:cs typeface="Roboto"/>
                </a:rPr>
                <a:t>50%</a:t>
              </a:r>
              <a:endParaRPr lang="ru-RU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15134" y="2007197"/>
              <a:ext cx="4889173" cy="646331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just"/>
              <a:r>
                <a:rPr lang="ru-RU" sz="900" b="1" dirty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ea typeface="Roboto"/>
                  <a:cs typeface="Roboto"/>
                </a:rPr>
                <a:t>"Комплексный проект" - </a:t>
              </a:r>
              <a:r>
                <a:rPr lang="ru-RU" sz="900" dirty="0">
                  <a:solidFill>
                    <a:srgbClr val="000000">
                      <a:lumMod val="95000"/>
                      <a:lumOff val="5000"/>
                    </a:srgbClr>
                  </a:solidFill>
                  <a:latin typeface="Century Gothic" panose="020B0502020202020204" pitchFamily="34" charset="0"/>
                  <a:ea typeface="Roboto"/>
                  <a:cs typeface="Roboto"/>
                </a:rPr>
                <a:t>комплекс взаимосвязанных мероприятий и процессов по разработке цифровых платформ и (или) программных продуктов в целях создания и (или) развития производства высокотехнологичной промышленной продукции, ограниченный по времени и ресурсам</a:t>
              </a: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233527" y="1853308"/>
            <a:ext cx="2232248" cy="3077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/>
              <a:t>Требования к проекту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8076" y="1853308"/>
            <a:ext cx="1074333" cy="3077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Механизм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076" y="2174728"/>
            <a:ext cx="3888432" cy="49244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9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Минпромторг России</a:t>
            </a: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проводит сбор </a:t>
            </a: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заявок </a:t>
            </a:r>
            <a:r>
              <a:rPr lang="ru-RU" sz="9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ежегодно </a:t>
            </a: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после объявления </a:t>
            </a:r>
            <a:r>
              <a:rPr lang="ru-RU" sz="9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конкурса</a:t>
            </a: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(размещение Извещения)</a:t>
            </a:r>
            <a:r>
              <a:rPr lang="ru-RU" sz="8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(в 2019 году отбор проходил с </a:t>
            </a:r>
            <a:r>
              <a:rPr lang="ru-RU" sz="800" dirty="0"/>
              <a:t>23.09.2019 по </a:t>
            </a:r>
            <a:r>
              <a:rPr lang="ru-RU" sz="800" dirty="0" smtClean="0"/>
              <a:t>16.10.2019).</a:t>
            </a:r>
            <a:endParaRPr lang="ru-RU" sz="800" dirty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8076" y="2667171"/>
            <a:ext cx="3888432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Прием конвертов с заявками и прилагаемыми документами осуществляется по месту нахождения Минпромторга России.</a:t>
            </a:r>
            <a:endParaRPr lang="ru-RU" sz="800" dirty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076" y="3036503"/>
            <a:ext cx="1194558" cy="3077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Документы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5496" y="3342897"/>
            <a:ext cx="3888432" cy="16004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71450" indent="-171450" algn="just">
              <a:buFont typeface="Arial" pitchFamily="34" charset="0"/>
              <a:buChar char="•"/>
            </a:pP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Заявка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Бизнес-план комплексного развития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Справка </a:t>
            </a: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о наличии успешного опыта реализации функционально либо архитектурно схожих комплексных </a:t>
            </a: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проектов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Справка о том, что организация не получает средства из </a:t>
            </a:r>
            <a:r>
              <a:rPr lang="ru-RU" sz="900" dirty="0" err="1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фед.бюджета</a:t>
            </a: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на </a:t>
            </a:r>
            <a:r>
              <a:rPr lang="ru-RU" sz="900" dirty="0" err="1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теже</a:t>
            </a: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цели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Справка о заинтересованности в получении субсидии, обоснование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Справка </a:t>
            </a: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налогового органа</a:t>
            </a:r>
            <a:endParaRPr lang="ru-RU" sz="900" dirty="0" smtClean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  <a:p>
            <a:pPr marL="171450" indent="-171450" algn="just">
              <a:buFont typeface="Arial" pitchFamily="34" charset="0"/>
              <a:buChar char="•"/>
            </a:pPr>
            <a:endParaRPr lang="ru-RU" sz="800" dirty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71519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4304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369555"/>
              </p:ext>
            </p:extLst>
          </p:nvPr>
        </p:nvGraphicFramePr>
        <p:xfrm>
          <a:off x="445319" y="1707654"/>
          <a:ext cx="8201901" cy="3014464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28319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363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63362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1764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Срок действия СПИК: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не более</a:t>
                      </a:r>
                      <a:r>
                        <a:rPr lang="ru-RU" b="1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15 лет, </a:t>
                      </a:r>
                      <a:r>
                        <a:rPr lang="ru-RU" b="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если</a:t>
                      </a:r>
                      <a:r>
                        <a:rPr lang="ru-RU" b="1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объем инвестиций </a:t>
                      </a:r>
                      <a:r>
                        <a:rPr lang="en-US" b="1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&lt;</a:t>
                      </a:r>
                      <a:r>
                        <a:rPr lang="ru-RU" b="1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50 млрд руб.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1" dirty="0" smtClean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не более20</a:t>
                      </a:r>
                      <a:r>
                        <a:rPr lang="ru-RU" b="1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лет, </a:t>
                      </a:r>
                      <a:r>
                        <a:rPr lang="ru-RU" b="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если</a:t>
                      </a:r>
                      <a:r>
                        <a:rPr lang="ru-RU" b="1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объем инвестиций </a:t>
                      </a:r>
                      <a:r>
                        <a:rPr lang="en-US" b="1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&gt;</a:t>
                      </a:r>
                      <a:r>
                        <a:rPr lang="ru-RU" b="1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50 млрд руб.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1" dirty="0" smtClean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48616" name="TextBox 58"/>
          <p:cNvSpPr txBox="1"/>
          <p:nvPr/>
        </p:nvSpPr>
        <p:spPr>
          <a:xfrm>
            <a:off x="611560" y="175741"/>
            <a:ext cx="73448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СТАТЬЯ 26.20</a:t>
            </a:r>
          </a:p>
          <a:p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ЗАКОН МОСКОВСКОЙ ОБЛАСТИ № 151/2004-ОЗ от 24.11.2004</a:t>
            </a:r>
          </a:p>
          <a:p>
            <a:r>
              <a:rPr lang="ru-RU" sz="10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новый проект – СПИК* (</a:t>
            </a:r>
            <a:r>
              <a:rPr lang="ru-RU" sz="1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федеральный)</a:t>
            </a:r>
            <a:endParaRPr lang="ru-RU" sz="1000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ru-RU" sz="10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*специальный инвестиционный контракт</a:t>
            </a:r>
          </a:p>
        </p:txBody>
      </p:sp>
      <p:pic>
        <p:nvPicPr>
          <p:cNvPr id="2097169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618" name="TextBox 16"/>
          <p:cNvSpPr txBox="1">
            <a:spLocks noChangeArrowheads="1"/>
          </p:cNvSpPr>
          <p:nvPr/>
        </p:nvSpPr>
        <p:spPr bwMode="auto">
          <a:xfrm>
            <a:off x="444601" y="2283718"/>
            <a:ext cx="252028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1200" b="1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2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Налог на прибыль </a:t>
            </a:r>
          </a:p>
          <a:p>
            <a:r>
              <a:rPr lang="ru-RU" sz="1200" dirty="0">
                <a:solidFill>
                  <a:schemeClr val="bg2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(в течение 10 лет с момента получения  первой прибыли):</a:t>
            </a:r>
          </a:p>
          <a:p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0% </a:t>
            </a:r>
            <a:r>
              <a:rPr lang="ru-RU" sz="1200" dirty="0">
                <a:solidFill>
                  <a:schemeClr val="bg2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по </a:t>
            </a:r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2025 год</a:t>
            </a:r>
            <a:endParaRPr lang="ru-RU" sz="1200" b="1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10% </a:t>
            </a:r>
            <a:r>
              <a:rPr lang="ru-RU" sz="1200" dirty="0">
                <a:solidFill>
                  <a:schemeClr val="bg2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с </a:t>
            </a:r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2026 </a:t>
            </a:r>
            <a:r>
              <a:rPr lang="ru-RU" sz="1200" dirty="0">
                <a:solidFill>
                  <a:schemeClr val="bg2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по </a:t>
            </a:r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2028 год</a:t>
            </a:r>
          </a:p>
          <a:p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15,5% </a:t>
            </a:r>
            <a:r>
              <a:rPr lang="ru-RU" sz="1200" dirty="0">
                <a:solidFill>
                  <a:schemeClr val="bg2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с </a:t>
            </a:r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2029 года</a:t>
            </a:r>
          </a:p>
          <a:p>
            <a:endParaRPr lang="ru-RU" altLang="ko-KR" sz="1200" b="1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altLang="ko-KR" sz="12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Налог на имущество:</a:t>
            </a:r>
          </a:p>
          <a:p>
            <a:r>
              <a:rPr lang="ru-RU" altLang="ko-KR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0% </a:t>
            </a:r>
            <a:r>
              <a:rPr lang="ru-RU" altLang="ko-KR" sz="1200" dirty="0">
                <a:solidFill>
                  <a:schemeClr val="bg2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- на </a:t>
            </a:r>
            <a:r>
              <a:rPr lang="ru-RU" altLang="ko-KR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10 лет </a:t>
            </a:r>
            <a:r>
              <a:rPr lang="ru-RU" altLang="ko-KR" sz="1200" dirty="0">
                <a:solidFill>
                  <a:schemeClr val="bg2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(с даты принятия к учету)</a:t>
            </a:r>
          </a:p>
        </p:txBody>
      </p:sp>
      <p:sp>
        <p:nvSpPr>
          <p:cNvPr id="1048619" name="TextBox 17"/>
          <p:cNvSpPr txBox="1">
            <a:spLocks noChangeArrowheads="1"/>
          </p:cNvSpPr>
          <p:nvPr/>
        </p:nvSpPr>
        <p:spPr bwMode="auto">
          <a:xfrm>
            <a:off x="338349" y="1779662"/>
            <a:ext cx="25922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ko-KR" sz="12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ФЕДЕРАЛЬНЫЙ СПИК (более 90% доходов от СПИК)</a:t>
            </a:r>
            <a:endParaRPr lang="en-US" altLang="ko-KR" sz="1200" b="1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1048620" name="TextBox 18"/>
          <p:cNvSpPr txBox="1">
            <a:spLocks noChangeArrowheads="1"/>
          </p:cNvSpPr>
          <p:nvPr/>
        </p:nvSpPr>
        <p:spPr bwMode="auto">
          <a:xfrm>
            <a:off x="3197488" y="2406828"/>
            <a:ext cx="2518841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Налог на прибыль: </a:t>
            </a:r>
          </a:p>
          <a:p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15,5% </a:t>
            </a:r>
            <a:r>
              <a:rPr lang="ru-RU" sz="1200" dirty="0">
                <a:solidFill>
                  <a:schemeClr val="bg2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на </a:t>
            </a:r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10 лет </a:t>
            </a:r>
            <a:r>
              <a:rPr lang="ru-RU" sz="1200" dirty="0">
                <a:solidFill>
                  <a:schemeClr val="bg2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(с момента начала производства продукции в рамках СПИК)</a:t>
            </a:r>
          </a:p>
          <a:p>
            <a:endParaRPr lang="ru-RU" altLang="ko-KR" sz="1200" b="1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endParaRPr lang="ru-RU" altLang="ko-KR" sz="1200" b="1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endParaRPr lang="ru-RU" altLang="ko-KR" sz="1200" b="1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altLang="ko-KR" sz="12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Налог на имущество:</a:t>
            </a:r>
          </a:p>
          <a:p>
            <a:r>
              <a:rPr lang="ru-RU" altLang="ko-KR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0% </a:t>
            </a:r>
            <a:r>
              <a:rPr lang="ru-RU" altLang="ko-KR" sz="12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- на </a:t>
            </a:r>
            <a:r>
              <a:rPr lang="ru-RU" altLang="ko-KR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10 лет </a:t>
            </a:r>
            <a:r>
              <a:rPr lang="ru-RU" altLang="ko-KR" sz="12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(с даты принятия к учету)</a:t>
            </a:r>
          </a:p>
        </p:txBody>
      </p:sp>
      <p:sp>
        <p:nvSpPr>
          <p:cNvPr id="1048621" name="TextBox 19"/>
          <p:cNvSpPr txBox="1">
            <a:spLocks noChangeArrowheads="1"/>
          </p:cNvSpPr>
          <p:nvPr/>
        </p:nvSpPr>
        <p:spPr bwMode="auto">
          <a:xfrm>
            <a:off x="3197488" y="1779662"/>
            <a:ext cx="25202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ko-KR" sz="12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ФЕДЕРАЛЬНЫЙ СПИК (менее 90% доходов от СПИК)</a:t>
            </a:r>
            <a:endParaRPr lang="en-US" altLang="ko-KR" sz="1200" b="1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1048624" name="Прямоугольник 3"/>
          <p:cNvSpPr/>
          <p:nvPr/>
        </p:nvSpPr>
        <p:spPr>
          <a:xfrm>
            <a:off x="456072" y="1095294"/>
            <a:ext cx="7655791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Минимальный объем </a:t>
            </a:r>
            <a:r>
              <a:rPr lang="ru-RU" sz="1200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инвестиций</a:t>
            </a:r>
            <a:endParaRPr lang="ru-RU" sz="1200" b="1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2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для </a:t>
            </a:r>
            <a:r>
              <a:rPr lang="ru-RU" sz="12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федеральных СПИК – </a:t>
            </a:r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750 млн руб</a:t>
            </a:r>
            <a:r>
              <a:rPr lang="ru-RU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.</a:t>
            </a:r>
            <a:endParaRPr lang="ru-RU" b="1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8625" name="Прямоугольник 12"/>
          <p:cNvSpPr/>
          <p:nvPr/>
        </p:nvSpPr>
        <p:spPr>
          <a:xfrm>
            <a:off x="4580462" y="1018351"/>
            <a:ext cx="22746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Льготы </a:t>
            </a:r>
            <a:r>
              <a:rPr lang="ru-RU" sz="1200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предоставляются</a:t>
            </a:r>
          </a:p>
          <a:p>
            <a:pPr algn="ctr"/>
            <a:r>
              <a:rPr lang="ru-RU" sz="1200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после </a:t>
            </a:r>
            <a:r>
              <a:rPr lang="ru-RU" sz="12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заключения СПИК</a:t>
            </a:r>
          </a:p>
          <a:p>
            <a:pPr algn="ctr"/>
            <a:r>
              <a:rPr lang="ru-RU" sz="12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с </a:t>
            </a:r>
            <a:r>
              <a:rPr lang="ru-RU" sz="1200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РФ</a:t>
            </a:r>
            <a:r>
              <a:rPr lang="ru-RU" sz="12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.</a:t>
            </a:r>
            <a:endParaRPr lang="ru-RU" sz="1200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71"/>
          <p:cNvSpPr txBox="1"/>
          <p:nvPr/>
        </p:nvSpPr>
        <p:spPr>
          <a:xfrm>
            <a:off x="56679" y="224654"/>
            <a:ext cx="554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12.3</a:t>
            </a:r>
            <a:endParaRPr lang="ru-RU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1" name="TextBox 58"/>
          <p:cNvSpPr txBox="1"/>
          <p:nvPr/>
        </p:nvSpPr>
        <p:spPr>
          <a:xfrm>
            <a:off x="611560" y="175741"/>
            <a:ext cx="73448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СТАТЬЯ 26.21</a:t>
            </a:r>
          </a:p>
          <a:p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ЗАКОН МОСКОВСКОЙ ОБЛАСТИ № 151/2004-ОЗ от 24.11.2004</a:t>
            </a:r>
          </a:p>
          <a:p>
            <a:r>
              <a:rPr lang="ru-RU" sz="10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новый проект – РИП* (без соглашения)</a:t>
            </a:r>
            <a:br>
              <a:rPr lang="ru-RU" sz="10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</a:br>
            <a:r>
              <a:rPr lang="ru-RU" sz="10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*региональный инвестиционный проект</a:t>
            </a:r>
          </a:p>
        </p:txBody>
      </p:sp>
      <p:pic>
        <p:nvPicPr>
          <p:cNvPr id="2097186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graphicFrame>
        <p:nvGraphicFramePr>
          <p:cNvPr id="4194309" name="Таблица 12"/>
          <p:cNvGraphicFramePr>
            <a:graphicFrameLocks noGrp="1"/>
          </p:cNvGraphicFramePr>
          <p:nvPr/>
        </p:nvGraphicFramePr>
        <p:xfrm>
          <a:off x="590377" y="1831925"/>
          <a:ext cx="7798047" cy="2718361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39816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642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23801">
                <a:tc>
                  <a:txBody>
                    <a:bodyPr/>
                    <a:lstStyle/>
                    <a:p>
                      <a:pPr algn="ctr"/>
                      <a:r>
                        <a:rPr lang="ru-RU" altLang="ko-KR" sz="1200" b="1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Объем капитальных вложений более</a:t>
                      </a:r>
                    </a:p>
                    <a:p>
                      <a:pPr algn="ctr"/>
                      <a:r>
                        <a:rPr lang="ru-RU" altLang="ko-KR" sz="1400" b="1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50 млн руб.</a:t>
                      </a:r>
                      <a:r>
                        <a:rPr lang="ru-RU" altLang="ko-KR" sz="1200" b="1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за </a:t>
                      </a:r>
                      <a:r>
                        <a:rPr lang="ru-RU" altLang="ko-KR" sz="1400" b="1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3 года</a:t>
                      </a:r>
                      <a:endParaRPr lang="en-US" altLang="ko-KR" sz="1400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altLang="ko-KR" sz="1200" b="1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Объем капитальных вложений более</a:t>
                      </a:r>
                    </a:p>
                    <a:p>
                      <a:pPr algn="ctr"/>
                      <a:r>
                        <a:rPr lang="ru-RU" altLang="ko-KR" sz="1400" b="1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500 млн руб.</a:t>
                      </a:r>
                      <a:r>
                        <a:rPr lang="ru-RU" altLang="ko-KR" sz="1200" b="1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 за </a:t>
                      </a:r>
                      <a:r>
                        <a:rPr lang="ru-RU" altLang="ko-KR" sz="1400" b="1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5 лет</a:t>
                      </a:r>
                      <a:endParaRPr lang="en-US" altLang="ko-KR" sz="1400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48152">
                <a:tc>
                  <a:txBody>
                    <a:bodyPr/>
                    <a:lstStyle/>
                    <a:p>
                      <a:r>
                        <a:rPr lang="ru-RU" sz="1200" b="1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 Налог на прибыль: </a:t>
                      </a:r>
                    </a:p>
                    <a:p>
                      <a:r>
                        <a:rPr lang="ru-RU" sz="1200" dirty="0">
                          <a:solidFill>
                            <a:schemeClr val="bg2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 </a:t>
                      </a:r>
                      <a:r>
                        <a:rPr lang="ru-RU" sz="1400" b="1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10% </a:t>
                      </a:r>
                      <a:r>
                        <a:rPr lang="ru-RU" sz="1200" dirty="0">
                          <a:solidFill>
                            <a:schemeClr val="bg2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до </a:t>
                      </a:r>
                      <a:r>
                        <a:rPr lang="ru-RU" sz="1400" b="1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01.01.2027</a:t>
                      </a:r>
                    </a:p>
                    <a:p>
                      <a:endParaRPr lang="ru-RU" altLang="ko-KR" sz="1200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altLang="ko-KR" sz="1200" b="1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 Налог на имущество:</a:t>
                      </a:r>
                    </a:p>
                    <a:p>
                      <a:r>
                        <a:rPr lang="ru-RU" altLang="ko-KR" sz="1400" b="1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</a:t>
                      </a:r>
                      <a:r>
                        <a:rPr lang="ru-RU" altLang="ko-KR" sz="1400" b="1" baseline="0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altLang="ko-KR" sz="1400" b="1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0%</a:t>
                      </a:r>
                      <a:r>
                        <a:rPr lang="ru-RU" altLang="ko-KR" sz="1200" dirty="0">
                          <a:solidFill>
                            <a:schemeClr val="bg2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- на </a:t>
                      </a:r>
                      <a:r>
                        <a:rPr lang="ru-RU" altLang="ko-KR" sz="1400" b="1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4 года </a:t>
                      </a:r>
                      <a:r>
                        <a:rPr lang="ru-RU" altLang="ko-KR" sz="1200" dirty="0">
                          <a:solidFill>
                            <a:schemeClr val="bg2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(с даты принятия к учету)</a:t>
                      </a:r>
                    </a:p>
                    <a:p>
                      <a:endParaRPr lang="ru-RU" altLang="ko-KR" sz="1200" dirty="0">
                        <a:solidFill>
                          <a:schemeClr val="bg2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altLang="ko-KR" sz="1200" dirty="0">
                        <a:solidFill>
                          <a:schemeClr val="bg2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altLang="ko-KR" sz="1200" dirty="0">
                          <a:solidFill>
                            <a:schemeClr val="bg2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 Инвестиции</a:t>
                      </a:r>
                      <a:r>
                        <a:rPr lang="ru-RU" altLang="ko-KR" sz="1200" baseline="0" dirty="0">
                          <a:solidFill>
                            <a:schemeClr val="bg2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принимаются за период</a:t>
                      </a:r>
                      <a:br>
                        <a:rPr lang="ru-RU" altLang="ko-KR" sz="1200" baseline="0" dirty="0">
                          <a:solidFill>
                            <a:schemeClr val="bg2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altLang="ko-KR" sz="1200" baseline="0" dirty="0">
                          <a:solidFill>
                            <a:schemeClr val="bg2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 с 2016 по 2018 год (или в течение</a:t>
                      </a:r>
                    </a:p>
                    <a:p>
                      <a:r>
                        <a:rPr lang="ru-RU" altLang="ko-KR" sz="1200" baseline="0" dirty="0">
                          <a:solidFill>
                            <a:schemeClr val="bg2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 3 последовательных лет)</a:t>
                      </a:r>
                      <a:endParaRPr lang="ru-RU" altLang="ko-KR" sz="1200" dirty="0">
                        <a:solidFill>
                          <a:schemeClr val="bg2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 Налог на прибыль: </a:t>
                      </a:r>
                    </a:p>
                    <a:p>
                      <a:r>
                        <a:rPr lang="ru-RU" sz="1200" dirty="0">
                          <a:solidFill>
                            <a:schemeClr val="bg2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 </a:t>
                      </a:r>
                      <a:r>
                        <a:rPr lang="ru-RU" sz="1400" b="1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10% </a:t>
                      </a:r>
                      <a:r>
                        <a:rPr lang="ru-RU" sz="1200" dirty="0">
                          <a:solidFill>
                            <a:schemeClr val="bg2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до </a:t>
                      </a:r>
                      <a:r>
                        <a:rPr lang="ru-RU" sz="1400" b="1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01.01.2029</a:t>
                      </a:r>
                    </a:p>
                    <a:p>
                      <a:endParaRPr lang="ru-RU" altLang="ko-KR" sz="1200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altLang="ko-KR" sz="1200" b="1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 Налог на имущество:</a:t>
                      </a:r>
                    </a:p>
                    <a:p>
                      <a:r>
                        <a:rPr lang="ru-RU" altLang="ko-KR" sz="1200" dirty="0">
                          <a:solidFill>
                            <a:schemeClr val="bg2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 </a:t>
                      </a:r>
                      <a:r>
                        <a:rPr lang="ru-RU" altLang="ko-KR" sz="1400" b="1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0%</a:t>
                      </a:r>
                      <a:r>
                        <a:rPr lang="ru-RU" altLang="ko-KR" sz="1200" dirty="0">
                          <a:solidFill>
                            <a:schemeClr val="bg2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- на </a:t>
                      </a:r>
                      <a:r>
                        <a:rPr lang="ru-RU" altLang="ko-KR" sz="1400" b="1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4 года </a:t>
                      </a:r>
                      <a:r>
                        <a:rPr lang="ru-RU" altLang="ko-KR" sz="1200" dirty="0">
                          <a:solidFill>
                            <a:schemeClr val="bg2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(с даты принятия к учету)</a:t>
                      </a:r>
                    </a:p>
                    <a:p>
                      <a:r>
                        <a:rPr lang="ru-RU" altLang="ko-KR" sz="1200" dirty="0">
                          <a:solidFill>
                            <a:schemeClr val="bg2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 </a:t>
                      </a:r>
                      <a:r>
                        <a:rPr lang="ru-RU" altLang="ko-KR" sz="1400" b="1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1,1% </a:t>
                      </a:r>
                      <a:r>
                        <a:rPr lang="ru-RU" altLang="ko-KR" sz="1200" dirty="0">
                          <a:solidFill>
                            <a:schemeClr val="bg2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- с </a:t>
                      </a:r>
                      <a:r>
                        <a:rPr lang="ru-RU" altLang="ko-KR" sz="1400" b="1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5-го</a:t>
                      </a:r>
                      <a:r>
                        <a:rPr lang="ru-RU" altLang="ko-KR" sz="1200" dirty="0">
                          <a:solidFill>
                            <a:schemeClr val="bg2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по </a:t>
                      </a:r>
                      <a:r>
                        <a:rPr lang="ru-RU" altLang="ko-KR" sz="1400" b="1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7-й годы</a:t>
                      </a:r>
                    </a:p>
                    <a:p>
                      <a:endParaRPr lang="ru-RU" altLang="ko-KR" sz="1200" dirty="0">
                        <a:solidFill>
                          <a:schemeClr val="bg2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ru-RU" altLang="ko-KR" sz="1200" dirty="0">
                          <a:solidFill>
                            <a:schemeClr val="bg2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 Инвестиции</a:t>
                      </a:r>
                      <a:r>
                        <a:rPr lang="ru-RU" altLang="ko-KR" sz="1200" baseline="0" dirty="0">
                          <a:solidFill>
                            <a:schemeClr val="bg2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принимаются за период</a:t>
                      </a:r>
                      <a:br>
                        <a:rPr lang="ru-RU" altLang="ko-KR" sz="1200" baseline="0" dirty="0">
                          <a:solidFill>
                            <a:schemeClr val="bg2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altLang="ko-KR" sz="1200" baseline="0" dirty="0">
                          <a:solidFill>
                            <a:schemeClr val="bg2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 с 2016 по 2020 годы (или в течение 5</a:t>
                      </a:r>
                      <a:br>
                        <a:rPr lang="ru-RU" altLang="ko-KR" sz="1200" baseline="0" dirty="0">
                          <a:solidFill>
                            <a:schemeClr val="bg2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altLang="ko-KR" sz="1200" baseline="0" dirty="0">
                          <a:solidFill>
                            <a:schemeClr val="bg2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 последовательных лет)</a:t>
                      </a:r>
                      <a:endParaRPr lang="ru-RU" altLang="ko-KR" sz="1200" dirty="0">
                        <a:solidFill>
                          <a:schemeClr val="bg2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altLang="ko-KR" sz="1200" dirty="0">
                        <a:solidFill>
                          <a:schemeClr val="bg2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48703" name="Прямоугольник 1"/>
          <p:cNvSpPr/>
          <p:nvPr/>
        </p:nvSpPr>
        <p:spPr>
          <a:xfrm>
            <a:off x="590376" y="1471885"/>
            <a:ext cx="779804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Сумма налоговых льгот не может превышать объем капитальных вложений по РИП</a:t>
            </a:r>
          </a:p>
        </p:txBody>
      </p:sp>
      <p:sp>
        <p:nvSpPr>
          <p:cNvPr id="1048704" name="Прямоугольник 6"/>
          <p:cNvSpPr/>
          <p:nvPr/>
        </p:nvSpPr>
        <p:spPr>
          <a:xfrm>
            <a:off x="4457628" y="834846"/>
            <a:ext cx="41895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Льготы </a:t>
            </a:r>
            <a:r>
              <a:rPr lang="ru-RU" sz="12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для</a:t>
            </a:r>
            <a:r>
              <a:rPr lang="ru-RU" sz="12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товаропроизводителей </a:t>
            </a:r>
            <a:r>
              <a:rPr lang="ru-RU" sz="12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предоставляются после включения </a:t>
            </a:r>
            <a:br>
              <a:rPr lang="ru-RU" sz="12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инвестора в реестр участников РИП</a:t>
            </a:r>
          </a:p>
        </p:txBody>
      </p:sp>
      <p:sp>
        <p:nvSpPr>
          <p:cNvPr id="1048705" name="Прямоугольник 7"/>
          <p:cNvSpPr/>
          <p:nvPr/>
        </p:nvSpPr>
        <p:spPr>
          <a:xfrm>
            <a:off x="558604" y="4568229"/>
            <a:ext cx="779804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90% выручки предприятия должно формироваться в рамках проекта РИП</a:t>
            </a:r>
          </a:p>
        </p:txBody>
      </p:sp>
      <p:sp>
        <p:nvSpPr>
          <p:cNvPr id="10" name="TextBox 71"/>
          <p:cNvSpPr txBox="1"/>
          <p:nvPr/>
        </p:nvSpPr>
        <p:spPr>
          <a:xfrm>
            <a:off x="35496" y="224654"/>
            <a:ext cx="554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12.4</a:t>
            </a:r>
            <a:endParaRPr lang="ru-RU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4310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0994428"/>
              </p:ext>
            </p:extLst>
          </p:nvPr>
        </p:nvGraphicFramePr>
        <p:xfrm>
          <a:off x="129182" y="2566713"/>
          <a:ext cx="8847590" cy="2093269"/>
        </p:xfrm>
        <a:graphic>
          <a:graphicData uri="http://schemas.openxmlformats.org/drawingml/2006/table">
            <a:tbl>
              <a:tblPr firstRow="1" bandRow="1">
                <a:tableStyleId>{5AE28499-1008-4CD6-BAF8-A3FD045BFF2D}</a:tableStyleId>
              </a:tblPr>
              <a:tblGrid>
                <a:gridCol w="249860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45244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8744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75000"/>
                        <a:alpha val="3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75000"/>
                        <a:alpha val="3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75000"/>
                        <a:alpha val="34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71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75000"/>
                        <a:alpha val="3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75000"/>
                        <a:alpha val="3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75000"/>
                        <a:alpha val="34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8872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75000"/>
                        <a:alpha val="3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75000"/>
                        <a:alpha val="3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75000"/>
                        <a:alpha val="34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048708" name="TextBox 58"/>
          <p:cNvSpPr txBox="1"/>
          <p:nvPr/>
        </p:nvSpPr>
        <p:spPr>
          <a:xfrm>
            <a:off x="611560" y="175741"/>
            <a:ext cx="73448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СТАТЬЯ 26.10</a:t>
            </a:r>
          </a:p>
          <a:p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ЗАКОН МОСКОВСКОЙ ОБЛАСТИ № 151/2004-ОЗ от 24.11.2004</a:t>
            </a:r>
          </a:p>
          <a:p>
            <a:r>
              <a:rPr lang="ru-RU" sz="10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льготы для резидентов ОЭЗ* (соглашение о </a:t>
            </a:r>
            <a:r>
              <a:rPr lang="ru-RU" sz="1000" dirty="0" err="1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резидентстве</a:t>
            </a:r>
            <a:r>
              <a:rPr lang="ru-RU" sz="10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)</a:t>
            </a:r>
          </a:p>
          <a:p>
            <a:r>
              <a:rPr lang="ru-RU" sz="10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*особая экономическая зона</a:t>
            </a:r>
          </a:p>
        </p:txBody>
      </p:sp>
      <p:pic>
        <p:nvPicPr>
          <p:cNvPr id="2097187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grpSp>
        <p:nvGrpSpPr>
          <p:cNvPr id="108" name="그룹 38"/>
          <p:cNvGrpSpPr/>
          <p:nvPr/>
        </p:nvGrpSpPr>
        <p:grpSpPr>
          <a:xfrm>
            <a:off x="570303" y="3962272"/>
            <a:ext cx="1604723" cy="577081"/>
            <a:chOff x="460115" y="3218357"/>
            <a:chExt cx="1527175" cy="653537"/>
          </a:xfrm>
        </p:grpSpPr>
        <p:sp>
          <p:nvSpPr>
            <p:cNvPr id="1048710" name="TextBox 7"/>
            <p:cNvSpPr txBox="1"/>
            <p:nvPr/>
          </p:nvSpPr>
          <p:spPr bwMode="auto">
            <a:xfrm>
              <a:off x="460115" y="3587824"/>
              <a:ext cx="1527175" cy="27884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28600" indent="-228600" algn="ctr" fontAlgn="auto">
                <a:spcBef>
                  <a:spcPts val="0"/>
                </a:spcBef>
                <a:spcAft>
                  <a:spcPts val="0"/>
                </a:spcAft>
              </a:pPr>
              <a:endParaRPr kumimoji="0" lang="en-US" altLang="ko-KR" sz="1000" dirty="0">
                <a:solidFill>
                  <a:schemeClr val="bg2"/>
                </a:solidFill>
                <a:latin typeface="Century Gothic" panose="020B0502020202020204" pitchFamily="34" charset="0"/>
                <a:cs typeface="Arial" pitchFamily="34" charset="0"/>
              </a:endParaRPr>
            </a:p>
          </p:txBody>
        </p:sp>
        <p:sp>
          <p:nvSpPr>
            <p:cNvPr id="1048711" name="TextBox 8"/>
            <p:cNvSpPr txBox="1">
              <a:spLocks noChangeArrowheads="1"/>
            </p:cNvSpPr>
            <p:nvPr/>
          </p:nvSpPr>
          <p:spPr bwMode="auto">
            <a:xfrm>
              <a:off x="511733" y="3218357"/>
              <a:ext cx="1475557" cy="653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altLang="ko-KR" sz="1050" b="1" dirty="0">
                  <a:solidFill>
                    <a:schemeClr val="bg2"/>
                  </a:solidFill>
                  <a:latin typeface="Century Gothic" panose="020B0502020202020204" pitchFamily="34" charset="0"/>
                  <a:ea typeface="맑은 고딕" pitchFamily="50" charset="-127"/>
                  <a:cs typeface="Arial" pitchFamily="34" charset="0"/>
                </a:rPr>
                <a:t>0% </a:t>
              </a:r>
              <a:r>
                <a:rPr lang="ru-RU" altLang="ko-KR" sz="1000" dirty="0">
                  <a:solidFill>
                    <a:schemeClr val="bg2"/>
                  </a:solidFill>
                  <a:latin typeface="Century Gothic" panose="020B0502020202020204" pitchFamily="34" charset="0"/>
                  <a:ea typeface="맑은 고딕" pitchFamily="50" charset="-127"/>
                  <a:cs typeface="Arial" pitchFamily="34" charset="0"/>
                </a:rPr>
                <a:t>- первые </a:t>
              </a:r>
              <a:r>
                <a:rPr lang="ru-RU" altLang="ko-KR" sz="1050" b="1" dirty="0">
                  <a:solidFill>
                    <a:schemeClr val="bg2"/>
                  </a:solidFill>
                  <a:latin typeface="Century Gothic" panose="020B0502020202020204" pitchFamily="34" charset="0"/>
                  <a:ea typeface="맑은 고딕" pitchFamily="50" charset="-127"/>
                  <a:cs typeface="Arial" pitchFamily="34" charset="0"/>
                </a:rPr>
                <a:t>8 лет</a:t>
              </a:r>
            </a:p>
            <a:p>
              <a:pPr algn="ctr"/>
              <a:r>
                <a:rPr lang="ru-RU" altLang="ko-KR" sz="1050" b="1" dirty="0">
                  <a:solidFill>
                    <a:schemeClr val="bg2"/>
                  </a:solidFill>
                  <a:latin typeface="Century Gothic" panose="020B0502020202020204" pitchFamily="34" charset="0"/>
                  <a:ea typeface="맑은 고딕" pitchFamily="50" charset="-127"/>
                  <a:cs typeface="Arial" pitchFamily="34" charset="0"/>
                </a:rPr>
                <a:t>5% </a:t>
              </a:r>
              <a:r>
                <a:rPr lang="ru-RU" altLang="ko-KR" sz="1000" dirty="0">
                  <a:solidFill>
                    <a:schemeClr val="bg2"/>
                  </a:solidFill>
                  <a:latin typeface="Century Gothic" panose="020B0502020202020204" pitchFamily="34" charset="0"/>
                  <a:ea typeface="맑은 고딕" pitchFamily="50" charset="-127"/>
                  <a:cs typeface="Arial" pitchFamily="34" charset="0"/>
                </a:rPr>
                <a:t>- с </a:t>
              </a:r>
              <a:r>
                <a:rPr lang="ru-RU" altLang="ko-KR" sz="1050" b="1" dirty="0">
                  <a:solidFill>
                    <a:schemeClr val="bg2"/>
                  </a:solidFill>
                  <a:latin typeface="Century Gothic" panose="020B0502020202020204" pitchFamily="34" charset="0"/>
                  <a:ea typeface="맑은 고딕" pitchFamily="50" charset="-127"/>
                  <a:cs typeface="Arial" pitchFamily="34" charset="0"/>
                </a:rPr>
                <a:t>9</a:t>
              </a:r>
              <a:r>
                <a:rPr lang="ru-RU" altLang="ko-KR" sz="1000" dirty="0">
                  <a:solidFill>
                    <a:schemeClr val="bg2"/>
                  </a:solidFill>
                  <a:latin typeface="Century Gothic" panose="020B0502020202020204" pitchFamily="34" charset="0"/>
                  <a:ea typeface="맑은 고딕" pitchFamily="50" charset="-127"/>
                  <a:cs typeface="Arial" pitchFamily="34" charset="0"/>
                </a:rPr>
                <a:t> по </a:t>
              </a:r>
              <a:r>
                <a:rPr lang="ru-RU" altLang="ko-KR" sz="1050" b="1" dirty="0">
                  <a:solidFill>
                    <a:schemeClr val="bg2"/>
                  </a:solidFill>
                  <a:latin typeface="Century Gothic" panose="020B0502020202020204" pitchFamily="34" charset="0"/>
                  <a:ea typeface="맑은 고딕" pitchFamily="50" charset="-127"/>
                  <a:cs typeface="Arial" pitchFamily="34" charset="0"/>
                </a:rPr>
                <a:t>14 год</a:t>
              </a:r>
            </a:p>
            <a:p>
              <a:pPr algn="ctr"/>
              <a:r>
                <a:rPr lang="ru-RU" altLang="ko-KR" sz="1050" b="1" dirty="0">
                  <a:solidFill>
                    <a:schemeClr val="bg2"/>
                  </a:solidFill>
                  <a:latin typeface="Century Gothic" panose="020B0502020202020204" pitchFamily="34" charset="0"/>
                  <a:ea typeface="맑은 고딕" pitchFamily="50" charset="-127"/>
                  <a:cs typeface="Arial" pitchFamily="34" charset="0"/>
                </a:rPr>
                <a:t>13,5% </a:t>
              </a:r>
              <a:r>
                <a:rPr lang="ru-RU" altLang="ko-KR" sz="1000" dirty="0">
                  <a:solidFill>
                    <a:schemeClr val="bg2"/>
                  </a:solidFill>
                  <a:latin typeface="Century Gothic" panose="020B0502020202020204" pitchFamily="34" charset="0"/>
                  <a:ea typeface="맑은 고딕" pitchFamily="50" charset="-127"/>
                  <a:cs typeface="Arial" pitchFamily="34" charset="0"/>
                </a:rPr>
                <a:t>- после </a:t>
              </a:r>
              <a:r>
                <a:rPr lang="ru-RU" altLang="ko-KR" sz="1050" b="1" dirty="0">
                  <a:solidFill>
                    <a:schemeClr val="bg2"/>
                  </a:solidFill>
                  <a:latin typeface="Century Gothic" panose="020B0502020202020204" pitchFamily="34" charset="0"/>
                  <a:ea typeface="맑은 고딕" pitchFamily="50" charset="-127"/>
                  <a:cs typeface="Arial" pitchFamily="34" charset="0"/>
                </a:rPr>
                <a:t>14 лет</a:t>
              </a:r>
              <a:endParaRPr lang="en-US" altLang="ko-KR" sz="1000" b="1" dirty="0">
                <a:solidFill>
                  <a:schemeClr val="bg2"/>
                </a:solidFill>
                <a:latin typeface="Century Gothic" panose="020B0502020202020204" pitchFamily="34" charset="0"/>
                <a:ea typeface="맑은 고딕" pitchFamily="50" charset="-127"/>
                <a:cs typeface="Arial" pitchFamily="34" charset="0"/>
              </a:endParaRPr>
            </a:p>
          </p:txBody>
        </p:sp>
      </p:grpSp>
      <p:grpSp>
        <p:nvGrpSpPr>
          <p:cNvPr id="109" name="그룹 41"/>
          <p:cNvGrpSpPr/>
          <p:nvPr/>
        </p:nvGrpSpPr>
        <p:grpSpPr>
          <a:xfrm>
            <a:off x="2630786" y="4061795"/>
            <a:ext cx="1653182" cy="445271"/>
            <a:chOff x="460115" y="3362403"/>
            <a:chExt cx="1527175" cy="504264"/>
          </a:xfrm>
        </p:grpSpPr>
        <p:sp>
          <p:nvSpPr>
            <p:cNvPr id="1048712" name="TextBox 10"/>
            <p:cNvSpPr txBox="1"/>
            <p:nvPr/>
          </p:nvSpPr>
          <p:spPr bwMode="auto">
            <a:xfrm>
              <a:off x="460115" y="3587824"/>
              <a:ext cx="1527175" cy="2788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28600" indent="-228600" algn="ctr" fontAlgn="auto">
                <a:spcBef>
                  <a:spcPts val="0"/>
                </a:spcBef>
                <a:spcAft>
                  <a:spcPts val="0"/>
                </a:spcAft>
              </a:pPr>
              <a:endParaRPr kumimoji="0" lang="en-US" altLang="ko-KR" sz="1000" dirty="0">
                <a:solidFill>
                  <a:schemeClr val="bg2"/>
                </a:solidFill>
                <a:latin typeface="Century Gothic" panose="020B0502020202020204" pitchFamily="34" charset="0"/>
                <a:cs typeface="Arial" pitchFamily="34" charset="0"/>
              </a:endParaRPr>
            </a:p>
          </p:txBody>
        </p:sp>
        <p:sp>
          <p:nvSpPr>
            <p:cNvPr id="1048713" name="TextBox 11"/>
            <p:cNvSpPr txBox="1">
              <a:spLocks noChangeArrowheads="1"/>
            </p:cNvSpPr>
            <p:nvPr/>
          </p:nvSpPr>
          <p:spPr bwMode="auto">
            <a:xfrm>
              <a:off x="482339" y="3362403"/>
              <a:ext cx="1387475" cy="3136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ko-KR" sz="1200" b="1" dirty="0">
                  <a:solidFill>
                    <a:schemeClr val="bg2"/>
                  </a:solidFill>
                  <a:latin typeface="Century Gothic" panose="020B0502020202020204" pitchFamily="34" charset="0"/>
                  <a:ea typeface="맑은 고딕" pitchFamily="50" charset="-127"/>
                  <a:cs typeface="Arial" pitchFamily="34" charset="0"/>
                </a:rPr>
                <a:t>0% </a:t>
              </a:r>
              <a:r>
                <a:rPr lang="ru-RU" altLang="ko-KR" sz="1100" dirty="0">
                  <a:solidFill>
                    <a:schemeClr val="bg2"/>
                  </a:solidFill>
                  <a:latin typeface="Century Gothic" panose="020B0502020202020204" pitchFamily="34" charset="0"/>
                  <a:ea typeface="맑은 고딕" pitchFamily="50" charset="-127"/>
                  <a:cs typeface="Arial" pitchFamily="34" charset="0"/>
                </a:rPr>
                <a:t>- </a:t>
              </a:r>
              <a:r>
                <a:rPr lang="ru-RU" altLang="ko-KR" sz="1200" b="1" dirty="0">
                  <a:solidFill>
                    <a:schemeClr val="bg2"/>
                  </a:solidFill>
                  <a:latin typeface="Century Gothic" panose="020B0502020202020204" pitchFamily="34" charset="0"/>
                  <a:ea typeface="맑은 고딕" pitchFamily="50" charset="-127"/>
                  <a:cs typeface="Arial" pitchFamily="34" charset="0"/>
                </a:rPr>
                <a:t>5 лет</a:t>
              </a:r>
              <a:endParaRPr lang="en-US" altLang="ko-KR" sz="1200" b="1" dirty="0">
                <a:solidFill>
                  <a:schemeClr val="bg2"/>
                </a:solidFill>
                <a:latin typeface="Century Gothic" panose="020B0502020202020204" pitchFamily="34" charset="0"/>
                <a:ea typeface="맑은 고딕" pitchFamily="50" charset="-127"/>
                <a:cs typeface="Arial" pitchFamily="34" charset="0"/>
              </a:endParaRPr>
            </a:p>
          </p:txBody>
        </p:sp>
      </p:grpSp>
      <p:pic>
        <p:nvPicPr>
          <p:cNvPr id="2097188" name="Picture 2" descr="C:\Users\DembitskiyMN\Desktop\regnum_picture_14538226742391_norma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86059" y="3026168"/>
            <a:ext cx="678131" cy="678131"/>
          </a:xfrm>
          <a:prstGeom prst="rect">
            <a:avLst/>
          </a:prstGeom>
          <a:noFill/>
        </p:spPr>
      </p:pic>
      <p:pic>
        <p:nvPicPr>
          <p:cNvPr id="2097189" name="Picture 2" descr="C:\Users\DembitskiyMN\Desktop\truck-303460_960_720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15816" y="3197151"/>
            <a:ext cx="864096" cy="438349"/>
          </a:xfrm>
          <a:prstGeom prst="rect">
            <a:avLst/>
          </a:prstGeom>
          <a:noFill/>
        </p:spPr>
      </p:pic>
      <p:grpSp>
        <p:nvGrpSpPr>
          <p:cNvPr id="110" name="그룹 41"/>
          <p:cNvGrpSpPr/>
          <p:nvPr/>
        </p:nvGrpSpPr>
        <p:grpSpPr>
          <a:xfrm>
            <a:off x="3059832" y="3962272"/>
            <a:ext cx="5968617" cy="615553"/>
            <a:chOff x="460115" y="3362403"/>
            <a:chExt cx="5513684" cy="697107"/>
          </a:xfrm>
        </p:grpSpPr>
        <p:sp>
          <p:nvSpPr>
            <p:cNvPr id="1048714" name="TextBox 16"/>
            <p:cNvSpPr txBox="1"/>
            <p:nvPr/>
          </p:nvSpPr>
          <p:spPr bwMode="auto">
            <a:xfrm>
              <a:off x="460115" y="3587824"/>
              <a:ext cx="1527175" cy="2788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28600" indent="-228600" algn="ctr" fontAlgn="auto">
                <a:spcBef>
                  <a:spcPts val="0"/>
                </a:spcBef>
                <a:spcAft>
                  <a:spcPts val="0"/>
                </a:spcAft>
              </a:pPr>
              <a:endParaRPr kumimoji="0" lang="en-US" altLang="ko-KR" sz="1000" dirty="0">
                <a:solidFill>
                  <a:schemeClr val="bg2"/>
                </a:solidFill>
                <a:latin typeface="Century Gothic" panose="020B0502020202020204" pitchFamily="34" charset="0"/>
                <a:cs typeface="Arial" pitchFamily="34" charset="0"/>
              </a:endParaRPr>
            </a:p>
          </p:txBody>
        </p:sp>
        <p:sp>
          <p:nvSpPr>
            <p:cNvPr id="1048715" name="TextBox 17"/>
            <p:cNvSpPr txBox="1">
              <a:spLocks noChangeArrowheads="1"/>
            </p:cNvSpPr>
            <p:nvPr/>
          </p:nvSpPr>
          <p:spPr bwMode="auto">
            <a:xfrm>
              <a:off x="4586324" y="3362403"/>
              <a:ext cx="1387475" cy="697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ko-KR" sz="1200" b="1" dirty="0">
                  <a:solidFill>
                    <a:schemeClr val="bg2"/>
                  </a:solidFill>
                  <a:latin typeface="Century Gothic" panose="020B0502020202020204" pitchFamily="34" charset="0"/>
                  <a:ea typeface="맑은 고딕" pitchFamily="50" charset="-127"/>
                  <a:cs typeface="Arial" pitchFamily="34" charset="0"/>
                </a:rPr>
                <a:t>2% </a:t>
              </a:r>
              <a:r>
                <a:rPr lang="ru-RU" altLang="ko-KR" sz="1100" dirty="0">
                  <a:solidFill>
                    <a:schemeClr val="bg2"/>
                  </a:solidFill>
                  <a:latin typeface="Century Gothic" panose="020B0502020202020204" pitchFamily="34" charset="0"/>
                  <a:ea typeface="맑은 고딕" pitchFamily="50" charset="-127"/>
                  <a:cs typeface="Arial" pitchFamily="34" charset="0"/>
                </a:rPr>
                <a:t>- в федеральный бюджет</a:t>
              </a:r>
              <a:endParaRPr lang="en-US" altLang="ko-KR" sz="1100" dirty="0">
                <a:solidFill>
                  <a:schemeClr val="bg2"/>
                </a:solidFill>
                <a:latin typeface="Century Gothic" panose="020B0502020202020204" pitchFamily="34" charset="0"/>
                <a:ea typeface="맑은 고딕" pitchFamily="50" charset="-127"/>
                <a:cs typeface="Arial" pitchFamily="34" charset="0"/>
              </a:endParaRPr>
            </a:p>
          </p:txBody>
        </p:sp>
      </p:grpSp>
      <p:grpSp>
        <p:nvGrpSpPr>
          <p:cNvPr id="111" name="그룹 41"/>
          <p:cNvGrpSpPr/>
          <p:nvPr/>
        </p:nvGrpSpPr>
        <p:grpSpPr>
          <a:xfrm>
            <a:off x="4572000" y="4031440"/>
            <a:ext cx="1653182" cy="445271"/>
            <a:chOff x="460115" y="3362403"/>
            <a:chExt cx="1527175" cy="504264"/>
          </a:xfrm>
        </p:grpSpPr>
        <p:sp>
          <p:nvSpPr>
            <p:cNvPr id="1048716" name="TextBox 19"/>
            <p:cNvSpPr txBox="1"/>
            <p:nvPr/>
          </p:nvSpPr>
          <p:spPr bwMode="auto">
            <a:xfrm>
              <a:off x="460115" y="3587824"/>
              <a:ext cx="1527175" cy="2788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28600" indent="-228600" algn="ctr" fontAlgn="auto">
                <a:spcBef>
                  <a:spcPts val="0"/>
                </a:spcBef>
                <a:spcAft>
                  <a:spcPts val="0"/>
                </a:spcAft>
              </a:pPr>
              <a:endParaRPr kumimoji="0" lang="en-US" altLang="ko-KR" sz="1000" dirty="0">
                <a:solidFill>
                  <a:schemeClr val="bg2"/>
                </a:solidFill>
                <a:latin typeface="Century Gothic" panose="020B0502020202020204" pitchFamily="34" charset="0"/>
                <a:cs typeface="Arial" pitchFamily="34" charset="0"/>
              </a:endParaRPr>
            </a:p>
          </p:txBody>
        </p:sp>
        <p:sp>
          <p:nvSpPr>
            <p:cNvPr id="1048717" name="TextBox 20"/>
            <p:cNvSpPr txBox="1">
              <a:spLocks noChangeArrowheads="1"/>
            </p:cNvSpPr>
            <p:nvPr/>
          </p:nvSpPr>
          <p:spPr bwMode="auto">
            <a:xfrm>
              <a:off x="482339" y="3362403"/>
              <a:ext cx="1387475" cy="3136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ko-KR" sz="1200" b="1" dirty="0">
                  <a:solidFill>
                    <a:schemeClr val="bg2"/>
                  </a:solidFill>
                  <a:latin typeface="Century Gothic" panose="020B0502020202020204" pitchFamily="34" charset="0"/>
                  <a:ea typeface="맑은 고딕" pitchFamily="50" charset="-127"/>
                  <a:cs typeface="Arial" pitchFamily="34" charset="0"/>
                </a:rPr>
                <a:t>0% </a:t>
              </a:r>
              <a:r>
                <a:rPr lang="ru-RU" altLang="ko-KR" sz="1100" dirty="0">
                  <a:solidFill>
                    <a:schemeClr val="bg2"/>
                  </a:solidFill>
                  <a:latin typeface="Century Gothic" panose="020B0502020202020204" pitchFamily="34" charset="0"/>
                  <a:ea typeface="맑은 고딕" pitchFamily="50" charset="-127"/>
                  <a:cs typeface="Arial" pitchFamily="34" charset="0"/>
                </a:rPr>
                <a:t>- </a:t>
              </a:r>
              <a:r>
                <a:rPr lang="ru-RU" altLang="ko-KR" sz="1200" b="1" dirty="0">
                  <a:solidFill>
                    <a:schemeClr val="bg2"/>
                  </a:solidFill>
                  <a:latin typeface="Century Gothic" panose="020B0502020202020204" pitchFamily="34" charset="0"/>
                  <a:ea typeface="맑은 고딕" pitchFamily="50" charset="-127"/>
                  <a:cs typeface="Arial" pitchFamily="34" charset="0"/>
                </a:rPr>
                <a:t>10 лет</a:t>
              </a:r>
              <a:endParaRPr lang="en-US" altLang="ko-KR" sz="1200" b="1" dirty="0">
                <a:solidFill>
                  <a:schemeClr val="bg2"/>
                </a:solidFill>
                <a:latin typeface="Century Gothic" panose="020B0502020202020204" pitchFamily="34" charset="0"/>
                <a:ea typeface="맑은 고딕" pitchFamily="50" charset="-127"/>
                <a:cs typeface="Arial" pitchFamily="34" charset="0"/>
              </a:endParaRPr>
            </a:p>
          </p:txBody>
        </p:sp>
      </p:grpSp>
      <p:grpSp>
        <p:nvGrpSpPr>
          <p:cNvPr id="112" name="그룹 41"/>
          <p:cNvGrpSpPr/>
          <p:nvPr/>
        </p:nvGrpSpPr>
        <p:grpSpPr>
          <a:xfrm>
            <a:off x="6087170" y="4031440"/>
            <a:ext cx="1653182" cy="445271"/>
            <a:chOff x="460115" y="3362403"/>
            <a:chExt cx="1527175" cy="504264"/>
          </a:xfrm>
        </p:grpSpPr>
        <p:sp>
          <p:nvSpPr>
            <p:cNvPr id="1048718" name="TextBox 22"/>
            <p:cNvSpPr txBox="1"/>
            <p:nvPr/>
          </p:nvSpPr>
          <p:spPr bwMode="auto">
            <a:xfrm>
              <a:off x="460115" y="3587824"/>
              <a:ext cx="1527175" cy="2788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28600" indent="-228600" algn="ctr" fontAlgn="auto">
                <a:spcBef>
                  <a:spcPts val="0"/>
                </a:spcBef>
                <a:spcAft>
                  <a:spcPts val="0"/>
                </a:spcAft>
              </a:pPr>
              <a:endParaRPr kumimoji="0" lang="en-US" altLang="ko-KR" sz="1000" dirty="0">
                <a:solidFill>
                  <a:schemeClr val="bg2"/>
                </a:solidFill>
                <a:latin typeface="Century Gothic" panose="020B0502020202020204" pitchFamily="34" charset="0"/>
                <a:cs typeface="Arial" pitchFamily="34" charset="0"/>
              </a:endParaRPr>
            </a:p>
          </p:txBody>
        </p:sp>
        <p:sp>
          <p:nvSpPr>
            <p:cNvPr id="1048719" name="TextBox 23"/>
            <p:cNvSpPr txBox="1">
              <a:spLocks noChangeArrowheads="1"/>
            </p:cNvSpPr>
            <p:nvPr/>
          </p:nvSpPr>
          <p:spPr bwMode="auto">
            <a:xfrm>
              <a:off x="482339" y="3362403"/>
              <a:ext cx="1387475" cy="3136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ko-KR" sz="1200" b="1" dirty="0">
                  <a:solidFill>
                    <a:schemeClr val="bg2"/>
                  </a:solidFill>
                  <a:latin typeface="Century Gothic" panose="020B0502020202020204" pitchFamily="34" charset="0"/>
                  <a:ea typeface="맑은 고딕" pitchFamily="50" charset="-127"/>
                  <a:cs typeface="Arial" pitchFamily="34" charset="0"/>
                </a:rPr>
                <a:t>0% </a:t>
              </a:r>
              <a:r>
                <a:rPr lang="ru-RU" altLang="ko-KR" sz="1100" dirty="0">
                  <a:solidFill>
                    <a:schemeClr val="bg2"/>
                  </a:solidFill>
                  <a:latin typeface="Century Gothic" panose="020B0502020202020204" pitchFamily="34" charset="0"/>
                  <a:ea typeface="맑은 고딕" pitchFamily="50" charset="-127"/>
                  <a:cs typeface="Arial" pitchFamily="34" charset="0"/>
                </a:rPr>
                <a:t>- </a:t>
              </a:r>
              <a:r>
                <a:rPr lang="ru-RU" altLang="ko-KR" sz="1200" b="1" dirty="0">
                  <a:solidFill>
                    <a:schemeClr val="bg2"/>
                  </a:solidFill>
                  <a:latin typeface="Century Gothic" panose="020B0502020202020204" pitchFamily="34" charset="0"/>
                  <a:ea typeface="맑은 고딕" pitchFamily="50" charset="-127"/>
                  <a:cs typeface="Arial" pitchFamily="34" charset="0"/>
                </a:rPr>
                <a:t>5 лет</a:t>
              </a:r>
              <a:endParaRPr lang="en-US" altLang="ko-KR" sz="1200" b="1" dirty="0">
                <a:solidFill>
                  <a:schemeClr val="bg2"/>
                </a:solidFill>
                <a:latin typeface="Century Gothic" panose="020B0502020202020204" pitchFamily="34" charset="0"/>
                <a:ea typeface="맑은 고딕" pitchFamily="50" charset="-127"/>
                <a:cs typeface="Arial" pitchFamily="34" charset="0"/>
              </a:endParaRPr>
            </a:p>
          </p:txBody>
        </p:sp>
      </p:grpSp>
      <p:pic>
        <p:nvPicPr>
          <p:cNvPr id="2097190" name="Picture 2" descr="C:\Users\DembitskiyMN\Desktop\regnum_picture_14538226742391_norma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22189" y="3030440"/>
            <a:ext cx="678131" cy="678131"/>
          </a:xfrm>
          <a:prstGeom prst="rect">
            <a:avLst/>
          </a:prstGeom>
          <a:noFill/>
        </p:spPr>
      </p:pic>
      <p:pic>
        <p:nvPicPr>
          <p:cNvPr id="2097191" name="Picture 7" descr="C:\Users\DembitskiyMN\Desktop\knopka_na_glavnuyu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58051" y="3043122"/>
            <a:ext cx="668057" cy="592378"/>
          </a:xfrm>
          <a:prstGeom prst="rect">
            <a:avLst/>
          </a:prstGeom>
          <a:noFill/>
        </p:spPr>
      </p:pic>
      <p:pic>
        <p:nvPicPr>
          <p:cNvPr id="2097192" name="Picture 3" descr="C:\Users\DembitskiyMN\Desktop\plainicon.com-48523-256px-08c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6444208" y="2999031"/>
            <a:ext cx="747217" cy="747217"/>
          </a:xfrm>
          <a:prstGeom prst="rect">
            <a:avLst/>
          </a:prstGeom>
          <a:noFill/>
        </p:spPr>
      </p:pic>
      <p:sp>
        <p:nvSpPr>
          <p:cNvPr id="1048722" name="TextBox 31"/>
          <p:cNvSpPr txBox="1"/>
          <p:nvPr/>
        </p:nvSpPr>
        <p:spPr>
          <a:xfrm>
            <a:off x="2771800" y="2666128"/>
            <a:ext cx="12961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>
                <a:latin typeface="Century Gothic" panose="020B0502020202020204" pitchFamily="34" charset="0"/>
              </a:rPr>
              <a:t>ТРАНСПОРТ</a:t>
            </a:r>
          </a:p>
        </p:txBody>
      </p:sp>
      <p:sp>
        <p:nvSpPr>
          <p:cNvPr id="1048723" name="TextBox 32"/>
          <p:cNvSpPr txBox="1"/>
          <p:nvPr/>
        </p:nvSpPr>
        <p:spPr>
          <a:xfrm>
            <a:off x="777053" y="2690496"/>
            <a:ext cx="12961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>
                <a:latin typeface="Century Gothic" panose="020B0502020202020204" pitchFamily="34" charset="0"/>
              </a:rPr>
              <a:t>ПРИБЫЛЬ</a:t>
            </a:r>
          </a:p>
        </p:txBody>
      </p:sp>
      <p:sp>
        <p:nvSpPr>
          <p:cNvPr id="1048724" name="TextBox 33"/>
          <p:cNvSpPr txBox="1"/>
          <p:nvPr/>
        </p:nvSpPr>
        <p:spPr>
          <a:xfrm>
            <a:off x="7613183" y="2662749"/>
            <a:ext cx="12961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>
                <a:latin typeface="Century Gothic" panose="020B0502020202020204" pitchFamily="34" charset="0"/>
              </a:rPr>
              <a:t>ПРИБЫЛЬ</a:t>
            </a:r>
          </a:p>
        </p:txBody>
      </p:sp>
      <p:sp>
        <p:nvSpPr>
          <p:cNvPr id="1048725" name="TextBox 34"/>
          <p:cNvSpPr txBox="1"/>
          <p:nvPr/>
        </p:nvSpPr>
        <p:spPr>
          <a:xfrm>
            <a:off x="4644008" y="2666128"/>
            <a:ext cx="12961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>
                <a:latin typeface="Century Gothic" panose="020B0502020202020204" pitchFamily="34" charset="0"/>
              </a:rPr>
              <a:t>ИМУЩЕСТВО</a:t>
            </a:r>
          </a:p>
        </p:txBody>
      </p:sp>
      <p:sp>
        <p:nvSpPr>
          <p:cNvPr id="1048726" name="TextBox 35"/>
          <p:cNvSpPr txBox="1"/>
          <p:nvPr/>
        </p:nvSpPr>
        <p:spPr>
          <a:xfrm>
            <a:off x="6156176" y="2666128"/>
            <a:ext cx="12961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>
                <a:latin typeface="Century Gothic" panose="020B0502020202020204" pitchFamily="34" charset="0"/>
              </a:rPr>
              <a:t>ЗЕМЛЯ</a:t>
            </a:r>
          </a:p>
        </p:txBody>
      </p:sp>
      <p:sp>
        <p:nvSpPr>
          <p:cNvPr id="1048728" name="TextBox 37"/>
          <p:cNvSpPr txBox="1"/>
          <p:nvPr/>
        </p:nvSpPr>
        <p:spPr>
          <a:xfrm>
            <a:off x="924293" y="2061968"/>
            <a:ext cx="70567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latin typeface="Century Gothic" panose="020B0502020202020204" pitchFamily="34" charset="0"/>
              </a:rPr>
              <a:t>НАЛОГОВЫЕ ЛЬГОТЫ</a:t>
            </a:r>
          </a:p>
        </p:txBody>
      </p:sp>
      <p:sp>
        <p:nvSpPr>
          <p:cNvPr id="1048729" name="TextBox 38"/>
          <p:cNvSpPr txBox="1"/>
          <p:nvPr/>
        </p:nvSpPr>
        <p:spPr>
          <a:xfrm>
            <a:off x="107504" y="2332510"/>
            <a:ext cx="28083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РЕГИОНАЛЬНЫЕ</a:t>
            </a:r>
          </a:p>
        </p:txBody>
      </p:sp>
      <p:sp>
        <p:nvSpPr>
          <p:cNvPr id="1048730" name="TextBox 39"/>
          <p:cNvSpPr txBox="1"/>
          <p:nvPr/>
        </p:nvSpPr>
        <p:spPr>
          <a:xfrm>
            <a:off x="7572616" y="2229641"/>
            <a:ext cx="28083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ФЕДЕРАЛЬНЫЕ</a:t>
            </a:r>
          </a:p>
        </p:txBody>
      </p:sp>
      <p:sp>
        <p:nvSpPr>
          <p:cNvPr id="1048731" name="Прямоугольник 3"/>
          <p:cNvSpPr/>
          <p:nvPr/>
        </p:nvSpPr>
        <p:spPr>
          <a:xfrm>
            <a:off x="3262670" y="1069454"/>
            <a:ext cx="13596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ОЭЗ</a:t>
            </a:r>
          </a:p>
          <a:p>
            <a:pPr algn="ctr"/>
            <a:r>
              <a:rPr lang="ru-RU" sz="20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«ДУБНА»</a:t>
            </a:r>
          </a:p>
        </p:txBody>
      </p:sp>
      <p:sp>
        <p:nvSpPr>
          <p:cNvPr id="1048732" name="Прямоугольник 41"/>
          <p:cNvSpPr/>
          <p:nvPr/>
        </p:nvSpPr>
        <p:spPr>
          <a:xfrm>
            <a:off x="6190506" y="1153381"/>
            <a:ext cx="13821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ОЭЗ</a:t>
            </a:r>
          </a:p>
          <a:p>
            <a:pPr algn="ctr"/>
            <a:r>
              <a:rPr lang="ru-RU" sz="20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«ИСТОК»</a:t>
            </a:r>
          </a:p>
        </p:txBody>
      </p:sp>
      <p:sp>
        <p:nvSpPr>
          <p:cNvPr id="1048733" name="Прямоугольник 42"/>
          <p:cNvSpPr/>
          <p:nvPr/>
        </p:nvSpPr>
        <p:spPr>
          <a:xfrm>
            <a:off x="4463988" y="1054065"/>
            <a:ext cx="19082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ОЭЗ</a:t>
            </a:r>
          </a:p>
          <a:p>
            <a:pPr algn="ctr"/>
            <a:r>
              <a:rPr lang="ru-RU" sz="18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«СТУПИНО</a:t>
            </a:r>
          </a:p>
          <a:p>
            <a:pPr algn="ctr"/>
            <a:r>
              <a:rPr lang="ru-RU" sz="18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КВАДРАТ»</a:t>
            </a:r>
          </a:p>
        </p:txBody>
      </p:sp>
      <p:sp>
        <p:nvSpPr>
          <p:cNvPr id="1048734" name="TextBox 43"/>
          <p:cNvSpPr txBox="1"/>
          <p:nvPr/>
        </p:nvSpPr>
        <p:spPr>
          <a:xfrm>
            <a:off x="107504" y="1153381"/>
            <a:ext cx="36724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Для размещения производства в ОЭЗ необходимо обратиться в </a:t>
            </a:r>
          </a:p>
          <a:p>
            <a:r>
              <a:rPr lang="ru-RU" sz="12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Министерство </a:t>
            </a:r>
            <a:r>
              <a:rPr lang="ru-RU" sz="1200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инвестиций, промышленности и науки </a:t>
            </a:r>
            <a:r>
              <a:rPr lang="ru-RU" sz="12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МО </a:t>
            </a:r>
            <a:r>
              <a:rPr lang="ru-RU" sz="12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или</a:t>
            </a:r>
            <a:r>
              <a:rPr lang="ru-RU" sz="12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Корпорацию развития МО</a:t>
            </a:r>
          </a:p>
        </p:txBody>
      </p:sp>
      <p:sp>
        <p:nvSpPr>
          <p:cNvPr id="1048735" name="TextBox 44"/>
          <p:cNvSpPr txBox="1"/>
          <p:nvPr/>
        </p:nvSpPr>
        <p:spPr>
          <a:xfrm>
            <a:off x="146386" y="4691920"/>
            <a:ext cx="8951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Отсутствие таможенных пошлин</a:t>
            </a:r>
          </a:p>
        </p:txBody>
      </p:sp>
      <p:sp>
        <p:nvSpPr>
          <p:cNvPr id="44" name="Прямоугольник 41"/>
          <p:cNvSpPr/>
          <p:nvPr/>
        </p:nvSpPr>
        <p:spPr>
          <a:xfrm>
            <a:off x="7504659" y="1153381"/>
            <a:ext cx="163698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ОЭЗ</a:t>
            </a:r>
          </a:p>
          <a:p>
            <a:pPr algn="ctr"/>
            <a:r>
              <a:rPr lang="ru-RU" sz="2000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«КАШИРА»</a:t>
            </a:r>
            <a:endParaRPr lang="ru-RU" sz="2000" b="1" dirty="0">
              <a:solidFill>
                <a:schemeClr val="bg2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TextBox 71"/>
          <p:cNvSpPr txBox="1"/>
          <p:nvPr/>
        </p:nvSpPr>
        <p:spPr>
          <a:xfrm>
            <a:off x="35496" y="224654"/>
            <a:ext cx="554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12.5</a:t>
            </a:r>
            <a:endParaRPr lang="ru-RU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94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739" name="Shape 143"/>
          <p:cNvSpPr txBox="1"/>
          <p:nvPr/>
        </p:nvSpPr>
        <p:spPr>
          <a:xfrm>
            <a:off x="1907704" y="101570"/>
            <a:ext cx="8604558" cy="553943"/>
          </a:xfrm>
          <a:prstGeom prst="rect">
            <a:avLst/>
          </a:prstGeom>
          <a:ln w="12700">
            <a:miter lim="400000"/>
          </a:ln>
        </p:spPr>
        <p:txBody>
          <a:bodyPr wrap="square" lIns="91413" tIns="91413" rIns="91413" bIns="91413" anchor="ctr">
            <a:spAutoFit/>
          </a:bodyPr>
          <a:lstStyle>
            <a:lvl1pPr>
              <a:defRPr sz="1800" b="1">
                <a:solidFill>
                  <a:srgbClr val="000000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marL="12700" hangingPunct="1"/>
            <a:r>
              <a:rPr lang="ru-RU" sz="2400" kern="1200" spc="-5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itchFamily="34" charset="0"/>
                <a:cs typeface="DINPro-Bold"/>
              </a:rPr>
              <a:t>Инвестиционный налоговый вычет</a:t>
            </a:r>
            <a:endParaRPr lang="ru-RU" sz="2400" dirty="0">
              <a:solidFill>
                <a:schemeClr val="bg2">
                  <a:lumMod val="75000"/>
                  <a:lumOff val="25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1048741" name="Прямоугольник 18"/>
          <p:cNvSpPr/>
          <p:nvPr/>
        </p:nvSpPr>
        <p:spPr>
          <a:xfrm>
            <a:off x="244050" y="1707654"/>
            <a:ext cx="3175822" cy="5760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itchFamily="34" charset="0"/>
                <a:ea typeface="+mj-ea"/>
                <a:cs typeface="+mj-cs"/>
              </a:rPr>
              <a:t>Без ограничения объема инвестиций:</a:t>
            </a:r>
          </a:p>
        </p:txBody>
      </p:sp>
      <p:sp>
        <p:nvSpPr>
          <p:cNvPr id="1048744" name="Прямоугольник 21"/>
          <p:cNvSpPr/>
          <p:nvPr/>
        </p:nvSpPr>
        <p:spPr>
          <a:xfrm>
            <a:off x="5292080" y="1707653"/>
            <a:ext cx="3384376" cy="56669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itchFamily="34" charset="0"/>
                <a:ea typeface="+mj-ea"/>
                <a:cs typeface="+mj-cs"/>
                <a:sym typeface="Arial"/>
              </a:rPr>
              <a:t>Инвестиции от </a:t>
            </a:r>
            <a:r>
              <a:rPr lang="ru-RU" sz="1800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itchFamily="34" charset="0"/>
                <a:ea typeface="+mj-ea"/>
                <a:cs typeface="+mj-cs"/>
                <a:sym typeface="Arial"/>
              </a:rPr>
              <a:t>25 млн </a:t>
            </a:r>
            <a:r>
              <a:rPr lang="ru-RU" sz="18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itchFamily="34" charset="0"/>
                <a:ea typeface="+mj-ea"/>
                <a:cs typeface="+mj-cs"/>
                <a:sym typeface="Arial"/>
              </a:rPr>
              <a:t>руб.: </a:t>
            </a:r>
          </a:p>
        </p:txBody>
      </p:sp>
      <p:sp>
        <p:nvSpPr>
          <p:cNvPr id="1048746" name="TextBox 24"/>
          <p:cNvSpPr txBox="1"/>
          <p:nvPr/>
        </p:nvSpPr>
        <p:spPr>
          <a:xfrm>
            <a:off x="179512" y="843558"/>
            <a:ext cx="8856984" cy="707874"/>
          </a:xfrm>
          <a:prstGeom prst="rect">
            <a:avLst/>
          </a:prstGeom>
          <a:ln w="12700">
            <a:miter lim="400000"/>
          </a:ln>
        </p:spPr>
        <p:txBody>
          <a:bodyPr wrap="square" lIns="45714" tIns="45714" rIns="45714" bIns="45714">
            <a:spAutoFit/>
          </a:bodyPr>
          <a:lstStyle>
            <a:lvl1pPr>
              <a:defRPr sz="1600" b="1">
                <a:solidFill>
                  <a:srgbClr val="000000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algn="ctr">
              <a:defRPr sz="1200" b="1">
                <a:solidFill>
                  <a:srgbClr val="000000"/>
                </a:solidFill>
                <a:latin typeface="+mj-lt"/>
                <a:ea typeface="+mj-ea"/>
                <a:cs typeface="+mj-cs"/>
                <a:sym typeface="Arial"/>
              </a:defRPr>
            </a:pPr>
            <a:r>
              <a:rPr lang="ru-RU" sz="2000" dirty="0">
                <a:solidFill>
                  <a:srgbClr val="C00000"/>
                </a:solidFill>
                <a:latin typeface="Century Gothic" pitchFamily="34" charset="0"/>
              </a:rPr>
              <a:t>Снижение налога на прибыль до 10%</a:t>
            </a:r>
            <a:r>
              <a:rPr lang="ru-RU" sz="2000" b="0" dirty="0">
                <a:solidFill>
                  <a:srgbClr val="323F4F">
                    <a:lumMod val="60000"/>
                    <a:lumOff val="40000"/>
                  </a:srgbClr>
                </a:solidFill>
                <a:latin typeface="Century Gothic" pitchFamily="34" charset="0"/>
              </a:rPr>
              <a:t> </a:t>
            </a:r>
            <a:r>
              <a:rPr lang="ru-RU" sz="20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itchFamily="34" charset="0"/>
              </a:rPr>
              <a:t>на сумму, соразмерную инвестициям</a:t>
            </a:r>
            <a:r>
              <a:rPr lang="ru-RU" sz="2000" baseline="300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itchFamily="34" charset="0"/>
              </a:rPr>
              <a:t>*</a:t>
            </a:r>
            <a:r>
              <a:rPr lang="ru-RU" sz="20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itchFamily="34" charset="0"/>
              </a:rPr>
              <a:t> до </a:t>
            </a:r>
            <a:r>
              <a:rPr lang="ru-RU" sz="2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itchFamily="34" charset="0"/>
              </a:rPr>
              <a:t>01.01.2028 </a:t>
            </a:r>
            <a:endParaRPr lang="ru-RU" sz="2000" dirty="0">
              <a:solidFill>
                <a:schemeClr val="bg2">
                  <a:lumMod val="75000"/>
                  <a:lumOff val="25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12" name="TextBox 20"/>
          <p:cNvSpPr txBox="1"/>
          <p:nvPr/>
        </p:nvSpPr>
        <p:spPr>
          <a:xfrm>
            <a:off x="309464" y="4587974"/>
            <a:ext cx="4671356" cy="600152"/>
          </a:xfrm>
          <a:prstGeom prst="rect">
            <a:avLst/>
          </a:prstGeom>
          <a:ln w="12700">
            <a:miter lim="400000"/>
          </a:ln>
        </p:spPr>
        <p:txBody>
          <a:bodyPr wrap="square" lIns="45714" tIns="45714" rIns="45714" bIns="45714">
            <a:spAutoFit/>
          </a:bodyPr>
          <a:lstStyle>
            <a:lvl1pPr>
              <a:defRPr sz="1600" b="1">
                <a:solidFill>
                  <a:srgbClr val="000000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>
              <a:defRPr sz="1200">
                <a:solidFill>
                  <a:srgbClr val="000000"/>
                </a:solidFill>
                <a:latin typeface="+mj-lt"/>
                <a:ea typeface="+mj-ea"/>
                <a:cs typeface="+mj-cs"/>
                <a:sym typeface="Arial"/>
              </a:defRPr>
            </a:pPr>
            <a:r>
              <a:rPr lang="ru-RU" sz="11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itchFamily="34" charset="0"/>
              </a:rPr>
              <a:t>* - инвестициям в 3-7 амортизационную группу в текущем </a:t>
            </a:r>
            <a:r>
              <a:rPr lang="ru-RU" sz="11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itchFamily="34" charset="0"/>
              </a:rPr>
              <a:t>периоде (</a:t>
            </a:r>
            <a:r>
              <a:rPr lang="ru-RU" sz="1100" u="sng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itchFamily="34" charset="0"/>
              </a:rPr>
              <a:t>с 01.01.2020 </a:t>
            </a:r>
            <a:r>
              <a:rPr lang="ru-RU" sz="11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itchFamily="34" charset="0"/>
              </a:rPr>
              <a:t>– в 3 -10 </a:t>
            </a:r>
            <a:r>
              <a:rPr lang="ru-RU" sz="11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itchFamily="34" charset="0"/>
              </a:rPr>
              <a:t>амортизационную группу (за исключением зданий, сооружений)</a:t>
            </a:r>
          </a:p>
        </p:txBody>
      </p:sp>
      <p:sp>
        <p:nvSpPr>
          <p:cNvPr id="13" name="TextBox 45"/>
          <p:cNvSpPr txBox="1"/>
          <p:nvPr/>
        </p:nvSpPr>
        <p:spPr bwMode="auto">
          <a:xfrm>
            <a:off x="244051" y="2370932"/>
            <a:ext cx="3823893" cy="22775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Возможно </a:t>
            </a:r>
            <a:r>
              <a:rPr lang="ru-RU" sz="1600" dirty="0">
                <a:latin typeface="Century Gothic" panose="020B0502020202020204" pitchFamily="34" charset="0"/>
                <a:cs typeface="Arial" panose="020B0604020202020204" pitchFamily="34" charset="0"/>
              </a:rPr>
              <a:t>применение для</a:t>
            </a:r>
          </a:p>
          <a:p>
            <a:r>
              <a:rPr lang="ru-RU" sz="1600" dirty="0">
                <a:latin typeface="Century Gothic" panose="020B0502020202020204" pitchFamily="34" charset="0"/>
                <a:cs typeface="Arial" panose="020B0604020202020204" pitchFamily="34" charset="0"/>
              </a:rPr>
              <a:t>- ж/д и грузовые перевозки, транспорт</a:t>
            </a:r>
          </a:p>
          <a:p>
            <a:r>
              <a:rPr lang="ru-RU" sz="1600" dirty="0">
                <a:latin typeface="Century Gothic" panose="020B0502020202020204" pitchFamily="34" charset="0"/>
                <a:cs typeface="Arial" panose="020B0604020202020204" pitchFamily="34" charset="0"/>
              </a:rPr>
              <a:t>- разработка ПО (IT); центры обработки данных</a:t>
            </a:r>
          </a:p>
          <a:p>
            <a:r>
              <a:rPr lang="ru-RU" sz="1600" dirty="0">
                <a:latin typeface="Century Gothic" panose="020B0502020202020204" pitchFamily="34" charset="0"/>
                <a:cs typeface="Arial" panose="020B0604020202020204" pitchFamily="34" charset="0"/>
              </a:rPr>
              <a:t>- лизинг ж/д, транспорт и оборудование</a:t>
            </a:r>
          </a:p>
          <a:p>
            <a:endParaRPr lang="ru-RU" sz="160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endParaRPr lang="ko-KR" altLang="en-US" dirty="0"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14" name="TextBox 45"/>
          <p:cNvSpPr txBox="1"/>
          <p:nvPr/>
        </p:nvSpPr>
        <p:spPr bwMode="auto">
          <a:xfrm>
            <a:off x="5212603" y="2363852"/>
            <a:ext cx="3535861" cy="3016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latin typeface="Century Gothic" panose="020B0502020202020204" pitchFamily="34" charset="0"/>
                <a:cs typeface="Arial" panose="020B0604020202020204" pitchFamily="34" charset="0"/>
              </a:rPr>
              <a:t>Возможно применение для производства:</a:t>
            </a:r>
          </a:p>
          <a:p>
            <a:r>
              <a:rPr lang="ru-RU" sz="1600" dirty="0">
                <a:latin typeface="Century Gothic" panose="020B0502020202020204" pitchFamily="34" charset="0"/>
                <a:cs typeface="Arial" panose="020B0604020202020204" pitchFamily="34" charset="0"/>
              </a:rPr>
              <a:t>- лекарственных препаратов</a:t>
            </a:r>
          </a:p>
          <a:p>
            <a:r>
              <a:rPr lang="ru-RU" sz="1600" dirty="0">
                <a:latin typeface="Century Gothic" panose="020B0502020202020204" pitchFamily="34" charset="0"/>
                <a:cs typeface="Arial" panose="020B0604020202020204" pitchFamily="34" charset="0"/>
              </a:rPr>
              <a:t>- машин и оборудования</a:t>
            </a:r>
          </a:p>
          <a:p>
            <a:r>
              <a:rPr lang="ru-RU" sz="1600" dirty="0">
                <a:latin typeface="Century Gothic" panose="020B0502020202020204" pitchFamily="34" charset="0"/>
                <a:cs typeface="Arial" panose="020B0604020202020204" pitchFamily="34" charset="0"/>
              </a:rPr>
              <a:t>- автотранспортных средств</a:t>
            </a:r>
          </a:p>
          <a:p>
            <a:r>
              <a:rPr lang="ru-RU" sz="1600" dirty="0">
                <a:latin typeface="Century Gothic" panose="020B0502020202020204" pitchFamily="34" charset="0"/>
                <a:cs typeface="Arial" panose="020B0604020202020204" pitchFamily="34" charset="0"/>
              </a:rPr>
              <a:t>- прочих транспортных средств</a:t>
            </a:r>
          </a:p>
          <a:p>
            <a:endParaRPr lang="ru-RU" sz="160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+ деятельность по предоставлению мест </a:t>
            </a:r>
            <a:b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для временного </a:t>
            </a:r>
            <a:r>
              <a:rPr lang="ru-RU" sz="12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проживания</a:t>
            </a:r>
          </a:p>
          <a:p>
            <a:r>
              <a:rPr lang="ru-RU" sz="12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+ % обновления основных фондов 15% каждый год или 45% за 3 года</a:t>
            </a:r>
            <a:endParaRPr lang="ru-RU" sz="120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endParaRPr lang="ru-RU" sz="160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endParaRPr lang="ko-KR" altLang="en-US" dirty="0"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15" name="TextBox 58"/>
          <p:cNvSpPr txBox="1"/>
          <p:nvPr/>
        </p:nvSpPr>
        <p:spPr>
          <a:xfrm>
            <a:off x="637930" y="276318"/>
            <a:ext cx="73448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СТАТЬЯ </a:t>
            </a:r>
            <a:r>
              <a:rPr lang="ru-RU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286.1</a:t>
            </a:r>
            <a:endParaRPr lang="ru-RU" b="1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TextBox 71"/>
          <p:cNvSpPr txBox="1"/>
          <p:nvPr/>
        </p:nvSpPr>
        <p:spPr>
          <a:xfrm>
            <a:off x="35496" y="224654"/>
            <a:ext cx="554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12.6</a:t>
            </a:r>
            <a:endParaRPr lang="ru-RU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94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746" name="TextBox 24"/>
          <p:cNvSpPr txBox="1"/>
          <p:nvPr/>
        </p:nvSpPr>
        <p:spPr>
          <a:xfrm>
            <a:off x="755576" y="756467"/>
            <a:ext cx="6880499" cy="246209"/>
          </a:xfrm>
          <a:prstGeom prst="rect">
            <a:avLst/>
          </a:prstGeom>
          <a:ln w="12700">
            <a:miter lim="400000"/>
          </a:ln>
        </p:spPr>
        <p:txBody>
          <a:bodyPr wrap="square" lIns="45714" tIns="45714" rIns="45714" bIns="45714">
            <a:spAutoFit/>
          </a:bodyPr>
          <a:lstStyle>
            <a:lvl1pPr>
              <a:defRPr sz="1600" b="1">
                <a:solidFill>
                  <a:srgbClr val="000000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>
              <a:defRPr sz="1200" b="1">
                <a:solidFill>
                  <a:srgbClr val="000000"/>
                </a:solidFill>
                <a:latin typeface="+mj-lt"/>
                <a:ea typeface="+mj-ea"/>
                <a:cs typeface="+mj-cs"/>
                <a:sym typeface="Arial"/>
              </a:defRPr>
            </a:pPr>
            <a:r>
              <a:rPr lang="ru-RU" sz="1000" b="0" dirty="0" smtClean="0">
                <a:solidFill>
                  <a:schemeClr val="bg2"/>
                </a:solidFill>
                <a:latin typeface="Century Gothic" pitchFamily="34" charset="0"/>
              </a:rPr>
              <a:t>Только новое строительство – прямого действия (без соглашения)</a:t>
            </a:r>
            <a:endParaRPr lang="ru-RU" sz="1000" b="0" dirty="0">
              <a:solidFill>
                <a:schemeClr val="bg2"/>
              </a:solidFill>
              <a:latin typeface="Century Gothic" pitchFamily="34" charset="0"/>
            </a:endParaRPr>
          </a:p>
        </p:txBody>
      </p:sp>
      <p:sp>
        <p:nvSpPr>
          <p:cNvPr id="15" name="TextBox 58"/>
          <p:cNvSpPr txBox="1"/>
          <p:nvPr/>
        </p:nvSpPr>
        <p:spPr>
          <a:xfrm>
            <a:off x="685513" y="224654"/>
            <a:ext cx="7344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СТАТЬЯ </a:t>
            </a:r>
            <a:r>
              <a:rPr lang="ru-RU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26.27</a:t>
            </a:r>
            <a:br>
              <a:rPr lang="ru-RU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</a:br>
            <a:r>
              <a:rPr lang="ru-RU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ЛЬГОТЫ ДЛЯ ПЕРВЫХ ПРИОБРЕТАТЕЛЕЙ АДЦ И ПОМЕЩЕНИЙ В НИХ</a:t>
            </a:r>
            <a:endParaRPr lang="ru-RU" b="1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TextBox 24"/>
          <p:cNvSpPr txBox="1"/>
          <p:nvPr/>
        </p:nvSpPr>
        <p:spPr>
          <a:xfrm>
            <a:off x="251520" y="1131590"/>
            <a:ext cx="8806159" cy="584763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45714" tIns="45714" rIns="45714" bIns="45714">
            <a:spAutoFit/>
          </a:bodyPr>
          <a:lstStyle>
            <a:lvl1pPr>
              <a:defRPr sz="1600" b="1">
                <a:solidFill>
                  <a:srgbClr val="000000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>
              <a:defRPr sz="1200" b="1">
                <a:solidFill>
                  <a:srgbClr val="000000"/>
                </a:solidFill>
                <a:latin typeface="+mj-lt"/>
                <a:ea typeface="+mj-ea"/>
                <a:cs typeface="+mj-cs"/>
                <a:sym typeface="Arial"/>
              </a:defRPr>
            </a:pPr>
            <a:r>
              <a:rPr lang="ru-RU" sz="1400" b="0" dirty="0" smtClean="0">
                <a:solidFill>
                  <a:schemeClr val="bg2"/>
                </a:solidFill>
                <a:latin typeface="Century Gothic" pitchFamily="34" charset="0"/>
              </a:rPr>
              <a:t>Льгота предоставляется автоматически после инвестирования в объекты нового строительства стоимостью </a:t>
            </a:r>
            <a:r>
              <a:rPr lang="en-US" sz="1800" dirty="0" smtClean="0">
                <a:solidFill>
                  <a:schemeClr val="bg2"/>
                </a:solidFill>
                <a:latin typeface="Century Gothic" pitchFamily="34" charset="0"/>
              </a:rPr>
              <a:t>&gt;</a:t>
            </a:r>
            <a:r>
              <a:rPr lang="ru-RU" sz="1800" dirty="0" smtClean="0">
                <a:solidFill>
                  <a:schemeClr val="bg2"/>
                </a:solidFill>
                <a:latin typeface="Century Gothic" pitchFamily="34" charset="0"/>
              </a:rPr>
              <a:t> 50 млн рублей</a:t>
            </a:r>
            <a:endParaRPr lang="ru-RU" sz="1800" dirty="0">
              <a:solidFill>
                <a:schemeClr val="bg2"/>
              </a:solidFill>
              <a:latin typeface="Century Gothic" pitchFamily="34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643717" y="2127239"/>
            <a:ext cx="8640959" cy="658785"/>
            <a:chOff x="503041" y="2022429"/>
            <a:chExt cx="8640959" cy="658785"/>
          </a:xfrm>
        </p:grpSpPr>
        <p:sp>
          <p:nvSpPr>
            <p:cNvPr id="17" name="TextBox 24"/>
            <p:cNvSpPr txBox="1"/>
            <p:nvPr/>
          </p:nvSpPr>
          <p:spPr>
            <a:xfrm>
              <a:off x="503041" y="2022429"/>
              <a:ext cx="8640959" cy="64631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4" tIns="45714" rIns="45714" bIns="45714">
              <a:spAutoFit/>
            </a:bodyPr>
            <a:lstStyle>
              <a:lvl1pPr>
                <a:defRPr sz="1600" b="1">
                  <a:solidFill>
                    <a:srgbClr val="000000"/>
                  </a:solidFill>
                  <a:latin typeface="+mj-lt"/>
                  <a:ea typeface="+mj-ea"/>
                  <a:cs typeface="+mj-cs"/>
                  <a:sym typeface="Arial"/>
                </a:defRPr>
              </a:lvl1pPr>
            </a:lstStyle>
            <a:p>
              <a:pPr>
                <a:defRPr sz="1200" b="1">
                  <a:solidFill>
                    <a:srgbClr val="000000"/>
                  </a:solidFill>
                  <a:latin typeface="+mj-lt"/>
                  <a:ea typeface="+mj-ea"/>
                  <a:cs typeface="+mj-cs"/>
                  <a:sym typeface="Arial"/>
                </a:defRPr>
              </a:pPr>
              <a:r>
                <a:rPr lang="ru-RU" sz="1800" dirty="0" smtClean="0">
                  <a:solidFill>
                    <a:schemeClr val="bg2"/>
                  </a:solidFill>
                  <a:latin typeface="Century Gothic" pitchFamily="34" charset="0"/>
                </a:rPr>
                <a:t>15,5 %</a:t>
              </a:r>
              <a:r>
                <a:rPr lang="ru-RU" sz="1800" b="0" dirty="0" smtClean="0">
                  <a:solidFill>
                    <a:schemeClr val="bg2"/>
                  </a:solidFill>
                  <a:latin typeface="Century Gothic" pitchFamily="34" charset="0"/>
                </a:rPr>
                <a:t> налог на прибыль + Освобождение от налога на </a:t>
              </a:r>
              <a:r>
                <a:rPr lang="ru-RU" sz="1800" b="0" dirty="0">
                  <a:solidFill>
                    <a:schemeClr val="bg2"/>
                  </a:solidFill>
                  <a:latin typeface="Century Gothic" pitchFamily="34" charset="0"/>
                </a:rPr>
                <a:t>имущество</a:t>
              </a:r>
            </a:p>
            <a:p>
              <a:pPr>
                <a:defRPr sz="1200" b="1">
                  <a:solidFill>
                    <a:srgbClr val="000000"/>
                  </a:solidFill>
                  <a:latin typeface="+mj-lt"/>
                  <a:ea typeface="+mj-ea"/>
                  <a:cs typeface="+mj-cs"/>
                  <a:sym typeface="Arial"/>
                </a:defRPr>
              </a:pPr>
              <a:r>
                <a:rPr lang="ru-RU" sz="1800" b="0" dirty="0" smtClean="0">
                  <a:solidFill>
                    <a:schemeClr val="bg2"/>
                  </a:solidFill>
                  <a:latin typeface="Century Gothic" pitchFamily="34" charset="0"/>
                </a:rPr>
                <a:t> </a:t>
              </a:r>
              <a:endParaRPr lang="ru-RU" sz="1800" b="0" dirty="0">
                <a:solidFill>
                  <a:schemeClr val="bg2"/>
                </a:solidFill>
                <a:latin typeface="Century Gothic" pitchFamily="34" charset="0"/>
              </a:endParaRPr>
            </a:p>
          </p:txBody>
        </p:sp>
        <p:sp>
          <p:nvSpPr>
            <p:cNvPr id="18" name="TextBox 24"/>
            <p:cNvSpPr txBox="1"/>
            <p:nvPr/>
          </p:nvSpPr>
          <p:spPr>
            <a:xfrm>
              <a:off x="2035301" y="2387487"/>
              <a:ext cx="1384571" cy="27698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4" tIns="45714" rIns="45714" bIns="45714">
              <a:spAutoFit/>
            </a:bodyPr>
            <a:lstStyle>
              <a:lvl1pPr>
                <a:defRPr sz="1600" b="1">
                  <a:solidFill>
                    <a:srgbClr val="000000"/>
                  </a:solidFill>
                  <a:latin typeface="+mj-lt"/>
                  <a:ea typeface="+mj-ea"/>
                  <a:cs typeface="+mj-cs"/>
                  <a:sym typeface="Arial"/>
                </a:defRPr>
              </a:lvl1pPr>
            </a:lstStyle>
            <a:p>
              <a:pPr>
                <a:defRPr sz="1200" b="1">
                  <a:solidFill>
                    <a:srgbClr val="000000"/>
                  </a:solidFill>
                  <a:latin typeface="+mj-lt"/>
                  <a:ea typeface="+mj-ea"/>
                  <a:cs typeface="+mj-cs"/>
                  <a:sym typeface="Arial"/>
                </a:defRPr>
              </a:pPr>
              <a:r>
                <a:rPr lang="ru-RU" b="0" dirty="0">
                  <a:solidFill>
                    <a:schemeClr val="bg2"/>
                  </a:solidFill>
                  <a:latin typeface="Century Gothic" pitchFamily="34" charset="0"/>
                </a:rPr>
                <a:t>н</a:t>
              </a:r>
              <a:r>
                <a:rPr lang="ru-RU" b="0" dirty="0" smtClean="0">
                  <a:solidFill>
                    <a:schemeClr val="bg2"/>
                  </a:solidFill>
                  <a:latin typeface="Century Gothic" pitchFamily="34" charset="0"/>
                </a:rPr>
                <a:t>а срок 4 года</a:t>
              </a:r>
              <a:endParaRPr lang="ru-RU" b="0" dirty="0">
                <a:solidFill>
                  <a:schemeClr val="bg2"/>
                </a:solidFill>
                <a:latin typeface="Century Gothic" pitchFamily="34" charset="0"/>
              </a:endParaRPr>
            </a:p>
          </p:txBody>
        </p:sp>
        <p:sp>
          <p:nvSpPr>
            <p:cNvPr id="20" name="TextBox 24"/>
            <p:cNvSpPr txBox="1"/>
            <p:nvPr/>
          </p:nvSpPr>
          <p:spPr>
            <a:xfrm>
              <a:off x="7075861" y="2404227"/>
              <a:ext cx="1384571" cy="27698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4" tIns="45714" rIns="45714" bIns="45714">
              <a:spAutoFit/>
            </a:bodyPr>
            <a:lstStyle>
              <a:lvl1pPr>
                <a:defRPr sz="1600" b="1">
                  <a:solidFill>
                    <a:srgbClr val="000000"/>
                  </a:solidFill>
                  <a:latin typeface="+mj-lt"/>
                  <a:ea typeface="+mj-ea"/>
                  <a:cs typeface="+mj-cs"/>
                  <a:sym typeface="Arial"/>
                </a:defRPr>
              </a:lvl1pPr>
            </a:lstStyle>
            <a:p>
              <a:pPr>
                <a:defRPr sz="1200" b="1">
                  <a:solidFill>
                    <a:srgbClr val="000000"/>
                  </a:solidFill>
                  <a:latin typeface="+mj-lt"/>
                  <a:ea typeface="+mj-ea"/>
                  <a:cs typeface="+mj-cs"/>
                  <a:sym typeface="Arial"/>
                </a:defRPr>
              </a:pPr>
              <a:r>
                <a:rPr lang="ru-RU" b="0" dirty="0">
                  <a:solidFill>
                    <a:schemeClr val="bg2"/>
                  </a:solidFill>
                  <a:latin typeface="Century Gothic" pitchFamily="34" charset="0"/>
                </a:rPr>
                <a:t>н</a:t>
              </a:r>
              <a:r>
                <a:rPr lang="ru-RU" b="0" dirty="0" smtClean="0">
                  <a:solidFill>
                    <a:schemeClr val="bg2"/>
                  </a:solidFill>
                  <a:latin typeface="Century Gothic" pitchFamily="34" charset="0"/>
                </a:rPr>
                <a:t>а срок 4 года</a:t>
              </a:r>
              <a:endParaRPr lang="ru-RU" b="0" dirty="0">
                <a:solidFill>
                  <a:schemeClr val="bg2"/>
                </a:solidFill>
                <a:latin typeface="Century Gothic" pitchFamily="34" charset="0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251520" y="3363838"/>
            <a:ext cx="8806159" cy="116955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Под АДЦ </a:t>
            </a:r>
            <a:r>
              <a:rPr lang="ru-RU" dirty="0"/>
              <a:t>понимается нежилое здание (строение, сооружение), вновь построенное и впервые введенное в эксплуатацию с 1 января 2018 по 31 декабря 2025 года, которое соответствует пунктам 3 статьи 378.2 налогового кодекса РФ, право собственности на которое зарегистрировано Организацией в течение одного года после ввода его в эксплуатацию, стоимость приобретения которого на момент принятия на бухгалтерский учет Организации составляет не менее 50 млн</a:t>
            </a:r>
          </a:p>
        </p:txBody>
      </p:sp>
      <p:sp>
        <p:nvSpPr>
          <p:cNvPr id="12" name="TextBox 71"/>
          <p:cNvSpPr txBox="1"/>
          <p:nvPr/>
        </p:nvSpPr>
        <p:spPr>
          <a:xfrm>
            <a:off x="35496" y="224654"/>
            <a:ext cx="554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12.7</a:t>
            </a:r>
            <a:endParaRPr lang="ru-RU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514549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9" name="TextBox 58"/>
          <p:cNvSpPr txBox="1"/>
          <p:nvPr/>
        </p:nvSpPr>
        <p:spPr>
          <a:xfrm>
            <a:off x="611560" y="175741"/>
            <a:ext cx="734481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ПРЕДОСТАВЛЕНИЕ УЧАСТКА НА БЕСКОНКУРСНОЙ ОСНОВЕ</a:t>
            </a:r>
          </a:p>
          <a:p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ЗАКОН МОСКОВСКОЙ ОБЛАСТИ № 27/2015-ОЗ от 18.03.2015</a:t>
            </a:r>
            <a:b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</a:br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Постановление Правительства МО от 22.04.2015 № 272/13</a:t>
            </a:r>
          </a:p>
        </p:txBody>
      </p:sp>
      <p:pic>
        <p:nvPicPr>
          <p:cNvPr id="2097195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pic>
        <p:nvPicPr>
          <p:cNvPr id="2097196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32040" y="1392926"/>
            <a:ext cx="1908720" cy="1145233"/>
          </a:xfrm>
          <a:prstGeom prst="rect">
            <a:avLst/>
          </a:prstGeom>
          <a:noFill/>
        </p:spPr>
      </p:pic>
      <p:pic>
        <p:nvPicPr>
          <p:cNvPr id="2097197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2159224" y="1392925"/>
            <a:ext cx="1908720" cy="1145233"/>
          </a:xfrm>
          <a:prstGeom prst="rect">
            <a:avLst/>
          </a:prstGeom>
          <a:noFill/>
        </p:spPr>
      </p:pic>
      <p:sp>
        <p:nvSpPr>
          <p:cNvPr id="1048751" name="TextBox 45"/>
          <p:cNvSpPr txBox="1"/>
          <p:nvPr/>
        </p:nvSpPr>
        <p:spPr bwMode="auto">
          <a:xfrm>
            <a:off x="525331" y="2443991"/>
            <a:ext cx="4190685" cy="17389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Регистрация в МО</a:t>
            </a:r>
          </a:p>
          <a:p>
            <a:endParaRPr lang="ru-RU" sz="120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Соответствие приоритетам и целям стратегии социально-экономического развития МО, государственных программ МО</a:t>
            </a:r>
          </a:p>
          <a:p>
            <a:endParaRPr lang="ru-RU" sz="120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Увеличение количества рабочих мест и ежегодных налоговых поступлений</a:t>
            </a:r>
          </a:p>
          <a:p>
            <a:endParaRPr lang="ko-KR" altLang="en-US" sz="1100" dirty="0"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1048752" name="TextBox 46"/>
          <p:cNvSpPr txBox="1"/>
          <p:nvPr/>
        </p:nvSpPr>
        <p:spPr>
          <a:xfrm>
            <a:off x="2017857" y="1796265"/>
            <a:ext cx="21602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УСЛОВИЯ</a:t>
            </a:r>
          </a:p>
        </p:txBody>
      </p:sp>
      <p:sp>
        <p:nvSpPr>
          <p:cNvPr id="1048753" name="TextBox 47"/>
          <p:cNvSpPr txBox="1"/>
          <p:nvPr/>
        </p:nvSpPr>
        <p:spPr>
          <a:xfrm>
            <a:off x="5868144" y="1812181"/>
            <a:ext cx="208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ДОКУМЕНТЫ </a:t>
            </a:r>
          </a:p>
        </p:txBody>
      </p:sp>
      <p:pic>
        <p:nvPicPr>
          <p:cNvPr id="2097198" name="Picture 2" descr="C:\Users\DembitskiyMN\Desktop\12312312312312312555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8064" y="1724294"/>
            <a:ext cx="482495" cy="482495"/>
          </a:xfrm>
          <a:prstGeom prst="rect">
            <a:avLst/>
          </a:prstGeom>
          <a:noFill/>
        </p:spPr>
      </p:pic>
      <p:pic>
        <p:nvPicPr>
          <p:cNvPr id="2097199" name="Picture 4" descr="C:\Users\DembitskiyMN\Desktop\znak-03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19872" y="1799441"/>
            <a:ext cx="365214" cy="365214"/>
          </a:xfrm>
          <a:prstGeom prst="rect">
            <a:avLst/>
          </a:prstGeom>
          <a:noFill/>
        </p:spPr>
      </p:pic>
      <p:sp>
        <p:nvSpPr>
          <p:cNvPr id="1048754" name="TextBox 50"/>
          <p:cNvSpPr txBox="1"/>
          <p:nvPr/>
        </p:nvSpPr>
        <p:spPr bwMode="auto">
          <a:xfrm>
            <a:off x="4967536" y="2485802"/>
            <a:ext cx="392494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Инвестиционная декларация</a:t>
            </a:r>
            <a:endParaRPr lang="ru-RU" sz="120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endParaRPr lang="ru-RU" sz="120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2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Концепция проекта</a:t>
            </a:r>
          </a:p>
          <a:p>
            <a:endParaRPr lang="ru-RU" sz="1200" dirty="0" smtClean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2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Учредительные документы инициатора проекта</a:t>
            </a:r>
            <a:endParaRPr lang="ru-RU" sz="120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endParaRPr lang="ru-RU" sz="120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2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Бухгалтерская отчетность</a:t>
            </a:r>
          </a:p>
          <a:p>
            <a:endParaRPr lang="ru-RU" sz="1200" dirty="0" smtClean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2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Документы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, подтверждающие </a:t>
            </a:r>
            <a:r>
              <a:rPr lang="ru-RU" sz="12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возможность финансирования проекта</a:t>
            </a:r>
            <a:endParaRPr lang="ru-RU" sz="1200" dirty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8756" name="TextBox 13"/>
          <p:cNvSpPr txBox="1"/>
          <p:nvPr/>
        </p:nvSpPr>
        <p:spPr>
          <a:xfrm>
            <a:off x="135606" y="4526999"/>
            <a:ext cx="88288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Для получения участка необходимо направить ходатайство на имя Губернатора Московской области</a:t>
            </a:r>
          </a:p>
        </p:txBody>
      </p:sp>
      <p:sp>
        <p:nvSpPr>
          <p:cNvPr id="14" name="TextBox 71"/>
          <p:cNvSpPr txBox="1"/>
          <p:nvPr/>
        </p:nvSpPr>
        <p:spPr>
          <a:xfrm>
            <a:off x="35496" y="224654"/>
            <a:ext cx="554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12.8</a:t>
            </a:r>
            <a:endParaRPr lang="ru-RU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987507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9" name="TextBox 58"/>
          <p:cNvSpPr txBox="1"/>
          <p:nvPr/>
        </p:nvSpPr>
        <p:spPr>
          <a:xfrm>
            <a:off x="611560" y="175741"/>
            <a:ext cx="48245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Century Gothic" panose="020B0502020202020204" pitchFamily="34" charset="0"/>
              </a:rPr>
              <a:t>УПРАВЛЕНИЕ ПРОМЫШЛЕННОЙ </a:t>
            </a:r>
            <a:r>
              <a:rPr lang="ru-RU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ПОЛИТИКИ</a:t>
            </a:r>
          </a:p>
          <a:p>
            <a:pPr lvl="0"/>
            <a:r>
              <a:rPr lang="ru-RU" sz="1000" dirty="0">
                <a:solidFill>
                  <a:srgbClr val="FFFFFF"/>
                </a:solidFill>
                <a:latin typeface="Century Gothic" panose="020B0502020202020204" pitchFamily="34" charset="0"/>
              </a:rPr>
              <a:t>Начальник Управления – </a:t>
            </a:r>
            <a:r>
              <a:rPr lang="ru-RU" sz="1000" dirty="0" err="1" smtClean="0">
                <a:solidFill>
                  <a:srgbClr val="FFFFFF"/>
                </a:solidFill>
                <a:latin typeface="Century Gothic" panose="020B0502020202020204" pitchFamily="34" charset="0"/>
              </a:rPr>
              <a:t>Сошин</a:t>
            </a:r>
            <a:r>
              <a:rPr lang="ru-RU" sz="1000" dirty="0" smtClean="0">
                <a:solidFill>
                  <a:srgbClr val="FFFFFF"/>
                </a:solidFill>
                <a:latin typeface="Century Gothic" panose="020B0502020202020204" pitchFamily="34" charset="0"/>
              </a:rPr>
              <a:t> Андрей Валерьевич,</a:t>
            </a:r>
            <a:endParaRPr lang="ru-RU" sz="1000" dirty="0">
              <a:solidFill>
                <a:srgbClr val="FFFFFF"/>
              </a:solidFill>
              <a:latin typeface="Century Gothic" panose="020B0502020202020204" pitchFamily="34" charset="0"/>
            </a:endParaRPr>
          </a:p>
          <a:p>
            <a:pPr lvl="0"/>
            <a:r>
              <a:rPr lang="ru-RU" sz="1000" dirty="0">
                <a:solidFill>
                  <a:srgbClr val="FFFFFF"/>
                </a:solidFill>
                <a:latin typeface="Century Gothic" panose="020B0502020202020204" pitchFamily="34" charset="0"/>
              </a:rPr>
              <a:t>+7(498) 602-06-04, доб. </a:t>
            </a:r>
            <a:r>
              <a:rPr lang="ru-RU" sz="1000" dirty="0" smtClean="0">
                <a:solidFill>
                  <a:srgbClr val="FFFFFF"/>
                </a:solidFill>
                <a:latin typeface="Century Gothic" panose="020B0502020202020204" pitchFamily="34" charset="0"/>
              </a:rPr>
              <a:t>4-08-25</a:t>
            </a:r>
            <a:endParaRPr lang="ru-RU" sz="1000" dirty="0">
              <a:solidFill>
                <a:srgbClr val="FFFFFF"/>
              </a:solidFill>
              <a:latin typeface="Century Gothic" panose="020B0502020202020204" pitchFamily="34" charset="0"/>
            </a:endParaRPr>
          </a:p>
          <a:p>
            <a:pPr lvl="0"/>
            <a:r>
              <a:rPr lang="en-US" sz="1000" dirty="0">
                <a:solidFill>
                  <a:srgbClr val="FFFFFF"/>
                </a:solidFill>
                <a:latin typeface="Century Gothic" panose="020B0502020202020204" pitchFamily="34" charset="0"/>
              </a:rPr>
              <a:t>SoshinAV@mosreg.ru</a:t>
            </a:r>
            <a:endParaRPr lang="ru-RU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097200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>
            <a:biLevel thresh="25000"/>
          </a:blip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760" name="TextBox 71"/>
          <p:cNvSpPr txBox="1"/>
          <p:nvPr/>
        </p:nvSpPr>
        <p:spPr>
          <a:xfrm>
            <a:off x="86321" y="22465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13</a:t>
            </a:r>
            <a:endParaRPr lang="ru-RU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48761" name="TextBox 5"/>
          <p:cNvSpPr txBox="1"/>
          <p:nvPr/>
        </p:nvSpPr>
        <p:spPr>
          <a:xfrm>
            <a:off x="1187624" y="1549117"/>
            <a:ext cx="71287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chemeClr val="bg1"/>
                </a:solidFill>
                <a:latin typeface="Century Gothic" panose="020B0502020202020204" pitchFamily="34" charset="0"/>
              </a:rPr>
              <a:t>Субсидия на компенсацию затрат на создание инженерной инфраструктуры</a:t>
            </a:r>
          </a:p>
          <a:p>
            <a:endParaRPr lang="ru-RU" sz="18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r>
              <a:rPr lang="ru-RU" sz="1800" dirty="0">
                <a:solidFill>
                  <a:schemeClr val="bg1"/>
                </a:solidFill>
                <a:latin typeface="Century Gothic" panose="020B0502020202020204" pitchFamily="34" charset="0"/>
              </a:rPr>
              <a:t>Фонд развития промышленности МО</a:t>
            </a:r>
          </a:p>
          <a:p>
            <a:endParaRPr lang="ru-RU" sz="18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r>
              <a:rPr lang="ru-RU" sz="1800" dirty="0">
                <a:solidFill>
                  <a:schemeClr val="bg1"/>
                </a:solidFill>
                <a:latin typeface="Century Gothic" panose="020B0502020202020204" pitchFamily="34" charset="0"/>
              </a:rPr>
              <a:t>Портал кооперации промышленных предприятий МО</a:t>
            </a:r>
            <a:endParaRPr lang="en-US" sz="18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endParaRPr lang="en-US" sz="18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r>
              <a:rPr lang="ru-RU" sz="18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Поддержка </a:t>
            </a:r>
            <a:r>
              <a:rPr lang="ru-RU" sz="1800" dirty="0">
                <a:solidFill>
                  <a:schemeClr val="bg1"/>
                </a:solidFill>
                <a:latin typeface="Century Gothic" panose="020B0502020202020204" pitchFamily="34" charset="0"/>
              </a:rPr>
              <a:t>участников национального проекта «Производительность труда </a:t>
            </a:r>
            <a:r>
              <a:rPr lang="ru-RU" sz="18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и </a:t>
            </a:r>
            <a:r>
              <a:rPr lang="ru-RU" sz="1800" dirty="0">
                <a:solidFill>
                  <a:schemeClr val="bg1"/>
                </a:solidFill>
                <a:latin typeface="Century Gothic" panose="020B0502020202020204" pitchFamily="34" charset="0"/>
              </a:rPr>
              <a:t>поддержка занятости»</a:t>
            </a:r>
          </a:p>
          <a:p>
            <a:endParaRPr lang="ru-RU" sz="18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4" name="TextBox 58"/>
          <p:cNvSpPr txBox="1"/>
          <p:nvPr/>
        </p:nvSpPr>
        <p:spPr>
          <a:xfrm>
            <a:off x="611560" y="175741"/>
            <a:ext cx="8136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ВОЗМЕЩЕНИЕ ЗАТРАТ НА СОЗДАНИЕ ОБЪЕКТОВ ИНЖЕНЕРНОЙ ИНФРАСТРУКТУРЫ</a:t>
            </a:r>
          </a:p>
          <a:p>
            <a:r>
              <a:rPr lang="ru-RU" sz="10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ПОСТАНОВЛЕНИЕ ПРАВИТЕЛЬСТВА МОСКОВСКОЙ ОБЛАСТИ ОТ 25.10.2016 № 788/39</a:t>
            </a:r>
          </a:p>
        </p:txBody>
      </p:sp>
      <p:pic>
        <p:nvPicPr>
          <p:cNvPr id="2097201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765" name="TextBox 71"/>
          <p:cNvSpPr txBox="1"/>
          <p:nvPr/>
        </p:nvSpPr>
        <p:spPr>
          <a:xfrm>
            <a:off x="34217" y="224654"/>
            <a:ext cx="590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13.1</a:t>
            </a:r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1048766" name="TextBox 18"/>
          <p:cNvSpPr txBox="1"/>
          <p:nvPr/>
        </p:nvSpPr>
        <p:spPr>
          <a:xfrm>
            <a:off x="3995570" y="1131590"/>
            <a:ext cx="18729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ОСОБЕННОСТИ:</a:t>
            </a:r>
          </a:p>
        </p:txBody>
      </p:sp>
      <p:sp>
        <p:nvSpPr>
          <p:cNvPr id="1048767" name="TextBox 20"/>
          <p:cNvSpPr txBox="1"/>
          <p:nvPr/>
        </p:nvSpPr>
        <p:spPr>
          <a:xfrm>
            <a:off x="3609408" y="1411489"/>
            <a:ext cx="54262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Tx/>
              <a:buChar char="-"/>
            </a:pPr>
            <a:r>
              <a:rPr lang="ru-RU" sz="1100" dirty="0">
                <a:solidFill>
                  <a:schemeClr val="bg2"/>
                </a:solidFill>
                <a:latin typeface="Century Gothic" panose="020B0502020202020204" pitchFamily="34" charset="0"/>
              </a:rPr>
              <a:t>Субсидия не более </a:t>
            </a:r>
            <a:r>
              <a:rPr lang="ru-RU" sz="11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10%</a:t>
            </a:r>
            <a:r>
              <a:rPr lang="ru-RU" sz="1100" dirty="0">
                <a:solidFill>
                  <a:schemeClr val="bg2"/>
                </a:solidFill>
                <a:latin typeface="Century Gothic" panose="020B0502020202020204" pitchFamily="34" charset="0"/>
              </a:rPr>
              <a:t> от стоимости всего проекта</a:t>
            </a:r>
            <a:r>
              <a:rPr lang="ru-RU" sz="1100" dirty="0" smtClean="0">
                <a:solidFill>
                  <a:schemeClr val="bg2"/>
                </a:solidFill>
                <a:latin typeface="Century Gothic" panose="020B0502020202020204" pitchFamily="34" charset="0"/>
              </a:rPr>
              <a:t>;</a:t>
            </a:r>
          </a:p>
          <a:p>
            <a:pPr marL="171450" indent="-171450">
              <a:buFontTx/>
              <a:buChar char="-"/>
            </a:pPr>
            <a:endParaRPr lang="ru-RU" sz="1100" dirty="0">
              <a:solidFill>
                <a:schemeClr val="bg2"/>
              </a:solidFill>
              <a:latin typeface="Century Gothic" panose="020B0502020202020204" pitchFamily="34" charset="0"/>
            </a:endParaRPr>
          </a:p>
          <a:p>
            <a:pPr marL="171450" indent="-171450">
              <a:buFontTx/>
              <a:buChar char="-"/>
            </a:pPr>
            <a:r>
              <a:rPr lang="ru-RU" sz="1100" dirty="0" smtClean="0">
                <a:solidFill>
                  <a:schemeClr val="bg2"/>
                </a:solidFill>
                <a:latin typeface="Century Gothic" panose="020B0502020202020204" pitchFamily="34" charset="0"/>
              </a:rPr>
              <a:t>Регистрация </a:t>
            </a:r>
            <a:r>
              <a:rPr lang="ru-RU" sz="1100" dirty="0">
                <a:solidFill>
                  <a:schemeClr val="bg2"/>
                </a:solidFill>
                <a:latin typeface="Century Gothic" panose="020B0502020202020204" pitchFamily="34" charset="0"/>
              </a:rPr>
              <a:t>предприятия на территории МО</a:t>
            </a:r>
            <a:r>
              <a:rPr lang="ru-RU" sz="1100" dirty="0" smtClean="0">
                <a:solidFill>
                  <a:schemeClr val="bg2"/>
                </a:solidFill>
                <a:latin typeface="Century Gothic" panose="020B0502020202020204" pitchFamily="34" charset="0"/>
              </a:rPr>
              <a:t>;</a:t>
            </a:r>
          </a:p>
          <a:p>
            <a:pPr marL="171450" indent="-171450">
              <a:buFontTx/>
              <a:buChar char="-"/>
            </a:pPr>
            <a:endParaRPr lang="ru-RU" sz="1100" dirty="0" smtClean="0">
              <a:solidFill>
                <a:schemeClr val="bg2"/>
              </a:solidFill>
              <a:latin typeface="Century Gothic" panose="020B0502020202020204" pitchFamily="34" charset="0"/>
            </a:endParaRPr>
          </a:p>
          <a:p>
            <a:pPr marL="171450" indent="-171450">
              <a:buFontTx/>
              <a:buChar char="-"/>
            </a:pPr>
            <a:r>
              <a:rPr lang="ru-RU" sz="1100" dirty="0" smtClean="0">
                <a:solidFill>
                  <a:schemeClr val="bg2"/>
                </a:solidFill>
                <a:latin typeface="Century Gothic" panose="020B0502020202020204" pitchFamily="34" charset="0"/>
              </a:rPr>
              <a:t>Ведение производственной деятельности в соответствии с </a:t>
            </a:r>
            <a:r>
              <a:rPr lang="ru-RU" sz="1100" b="1" dirty="0" smtClean="0">
                <a:solidFill>
                  <a:schemeClr val="bg2"/>
                </a:solidFill>
                <a:latin typeface="Century Gothic" panose="020B0502020202020204" pitchFamily="34" charset="0"/>
              </a:rPr>
              <a:t>разделом С </a:t>
            </a:r>
            <a:r>
              <a:rPr lang="ru-RU" sz="1100" dirty="0" smtClean="0">
                <a:solidFill>
                  <a:schemeClr val="bg2"/>
                </a:solidFill>
                <a:latin typeface="Century Gothic" panose="020B0502020202020204" pitchFamily="34" charset="0"/>
              </a:rPr>
              <a:t>(ОКВЭД 2);</a:t>
            </a:r>
          </a:p>
          <a:p>
            <a:pPr marL="171450" indent="-171450">
              <a:buFontTx/>
              <a:buChar char="-"/>
            </a:pPr>
            <a:endParaRPr lang="ru-RU" sz="1100" dirty="0">
              <a:solidFill>
                <a:schemeClr val="bg2"/>
              </a:solidFill>
              <a:latin typeface="Century Gothic" panose="020B0502020202020204" pitchFamily="34" charset="0"/>
            </a:endParaRPr>
          </a:p>
          <a:p>
            <a:pPr marL="171450" indent="-171450">
              <a:buFontTx/>
              <a:buChar char="-"/>
            </a:pPr>
            <a:r>
              <a:rPr lang="ru-RU" sz="1100" dirty="0" smtClean="0">
                <a:solidFill>
                  <a:schemeClr val="bg2"/>
                </a:solidFill>
                <a:latin typeface="Century Gothic" panose="020B0502020202020204" pitchFamily="34" charset="0"/>
              </a:rPr>
              <a:t>Наличие </a:t>
            </a:r>
            <a:r>
              <a:rPr lang="ru-RU" sz="1100" b="1" dirty="0" smtClean="0">
                <a:solidFill>
                  <a:schemeClr val="bg2"/>
                </a:solidFill>
                <a:latin typeface="Century Gothic" panose="020B0502020202020204" pitchFamily="34" charset="0"/>
              </a:rPr>
              <a:t>технологического присоединения </a:t>
            </a:r>
            <a:r>
              <a:rPr lang="ru-RU" sz="1100" dirty="0" smtClean="0">
                <a:solidFill>
                  <a:schemeClr val="bg2"/>
                </a:solidFill>
                <a:latin typeface="Century Gothic" panose="020B0502020202020204" pitchFamily="34" charset="0"/>
              </a:rPr>
              <a:t>от ресурсоснабжающей организации;</a:t>
            </a:r>
          </a:p>
          <a:p>
            <a:pPr marL="171450" indent="-171450">
              <a:buFontTx/>
              <a:buChar char="-"/>
            </a:pPr>
            <a:endParaRPr lang="ru-RU" sz="1100" dirty="0">
              <a:solidFill>
                <a:schemeClr val="bg2"/>
              </a:solidFill>
              <a:latin typeface="Century Gothic" panose="020B0502020202020204" pitchFamily="34" charset="0"/>
            </a:endParaRPr>
          </a:p>
          <a:p>
            <a:pPr marL="171450" indent="-171450">
              <a:buFontTx/>
              <a:buChar char="-"/>
            </a:pPr>
            <a:r>
              <a:rPr lang="ru-RU" sz="1100" dirty="0">
                <a:solidFill>
                  <a:schemeClr val="bg2"/>
                </a:solidFill>
                <a:latin typeface="Century Gothic" panose="020B0502020202020204" pitchFamily="34" charset="0"/>
              </a:rPr>
              <a:t>Наличие </a:t>
            </a:r>
            <a:r>
              <a:rPr lang="ru-RU" sz="11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заключения ГАУ МО «</a:t>
            </a:r>
            <a:r>
              <a:rPr lang="ru-RU" sz="1100" b="1" dirty="0" err="1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Мособлгосэкспертиза</a:t>
            </a:r>
            <a:r>
              <a:rPr lang="ru-RU" sz="1100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»</a:t>
            </a:r>
            <a:r>
              <a:rPr lang="ru-RU" sz="1200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1100" dirty="0" smtClean="0">
                <a:solidFill>
                  <a:schemeClr val="bg2"/>
                </a:solidFill>
                <a:latin typeface="Century Gothic" panose="020B0502020202020204" pitchFamily="34" charset="0"/>
              </a:rPr>
              <a:t>о </a:t>
            </a:r>
            <a:r>
              <a:rPr lang="ru-RU" sz="1100" dirty="0">
                <a:solidFill>
                  <a:schemeClr val="bg2"/>
                </a:solidFill>
                <a:latin typeface="Century Gothic" panose="020B0502020202020204" pitchFamily="34" charset="0"/>
              </a:rPr>
              <a:t>правильности определения сметной стоимости по </a:t>
            </a:r>
            <a:r>
              <a:rPr lang="ru-RU" sz="1100" dirty="0" smtClean="0">
                <a:solidFill>
                  <a:schemeClr val="bg2"/>
                </a:solidFill>
                <a:latin typeface="Century Gothic" panose="020B0502020202020204" pitchFamily="34" charset="0"/>
              </a:rPr>
              <a:t>компенсируемым </a:t>
            </a:r>
            <a:r>
              <a:rPr lang="ru-RU" sz="1100" dirty="0">
                <a:solidFill>
                  <a:schemeClr val="bg2"/>
                </a:solidFill>
                <a:latin typeface="Century Gothic" panose="020B0502020202020204" pitchFamily="34" charset="0"/>
              </a:rPr>
              <a:t>затратам</a:t>
            </a:r>
          </a:p>
          <a:p>
            <a:pPr marL="171450" indent="-171450">
              <a:buFontTx/>
              <a:buChar char="-"/>
            </a:pPr>
            <a:endParaRPr lang="ru-RU" sz="1100" dirty="0">
              <a:solidFill>
                <a:schemeClr val="bg2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26" name="그룹 44"/>
          <p:cNvGrpSpPr/>
          <p:nvPr/>
        </p:nvGrpSpPr>
        <p:grpSpPr>
          <a:xfrm>
            <a:off x="3491880" y="4518867"/>
            <a:ext cx="1527175" cy="456257"/>
            <a:chOff x="460115" y="3362399"/>
            <a:chExt cx="1527175" cy="456257"/>
          </a:xfrm>
        </p:grpSpPr>
        <p:sp>
          <p:nvSpPr>
            <p:cNvPr id="1048768" name="TextBox 31"/>
            <p:cNvSpPr txBox="1"/>
            <p:nvPr/>
          </p:nvSpPr>
          <p:spPr bwMode="auto">
            <a:xfrm>
              <a:off x="460115" y="3587824"/>
              <a:ext cx="1527175" cy="2308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28600" indent="-228600" algn="ctr" fontAlgn="auto">
                <a:spcBef>
                  <a:spcPts val="0"/>
                </a:spcBef>
                <a:spcAft>
                  <a:spcPts val="0"/>
                </a:spcAft>
              </a:pPr>
              <a:endParaRPr kumimoji="0" lang="en-US" altLang="ko-KR" sz="900" dirty="0">
                <a:solidFill>
                  <a:schemeClr val="bg1"/>
                </a:solidFill>
                <a:latin typeface="Century Gothic" panose="020B0502020202020204" pitchFamily="34" charset="0"/>
                <a:cs typeface="Arial" pitchFamily="34" charset="0"/>
              </a:endParaRPr>
            </a:p>
          </p:txBody>
        </p:sp>
        <p:sp>
          <p:nvSpPr>
            <p:cNvPr id="1048769" name="TextBox 32"/>
            <p:cNvSpPr txBox="1">
              <a:spLocks noChangeArrowheads="1"/>
            </p:cNvSpPr>
            <p:nvPr/>
          </p:nvSpPr>
          <p:spPr bwMode="auto">
            <a:xfrm>
              <a:off x="529965" y="3362399"/>
              <a:ext cx="138747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ko-KR" sz="900" dirty="0">
                  <a:solidFill>
                    <a:schemeClr val="bg2"/>
                  </a:solidFill>
                  <a:latin typeface="Century Gothic" panose="020B0502020202020204" pitchFamily="34" charset="0"/>
                  <a:ea typeface="맑은 고딕" pitchFamily="50" charset="-127"/>
                  <a:cs typeface="Arial" pitchFamily="34" charset="0"/>
                </a:rPr>
                <a:t>Локальные очистные сооружения</a:t>
              </a:r>
              <a:endParaRPr lang="en-US" altLang="ko-KR" sz="900" dirty="0">
                <a:solidFill>
                  <a:schemeClr val="bg2"/>
                </a:solidFill>
                <a:latin typeface="Century Gothic" panose="020B0502020202020204" pitchFamily="34" charset="0"/>
                <a:ea typeface="맑은 고딕" pitchFamily="50" charset="-127"/>
                <a:cs typeface="Arial" pitchFamily="34" charset="0"/>
              </a:endParaRPr>
            </a:p>
          </p:txBody>
        </p:sp>
      </p:grpSp>
      <p:pic>
        <p:nvPicPr>
          <p:cNvPr id="2097202" name="Picture 3" descr="C:\Users\DembitskiyMN\Desktop\no-translate-detected_318-44259 копия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7300" y="3651870"/>
            <a:ext cx="706067" cy="706067"/>
          </a:xfrm>
          <a:prstGeom prst="rect">
            <a:avLst/>
          </a:prstGeom>
          <a:noFill/>
        </p:spPr>
      </p:pic>
      <p:pic>
        <p:nvPicPr>
          <p:cNvPr id="2097203" name="Picture 4" descr="C:\Users\DembitskiyMN\Desktop\lightbulb-312459_640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39936" y="3651870"/>
            <a:ext cx="457880" cy="676774"/>
          </a:xfrm>
          <a:prstGeom prst="rect">
            <a:avLst/>
          </a:prstGeom>
          <a:noFill/>
        </p:spPr>
      </p:pic>
      <p:pic>
        <p:nvPicPr>
          <p:cNvPr id="2097204" name="Picture 5" descr="C:\Users\DembitskiyMN\Desktop\1bbb91d2e3cf522eb322fc3a583e58bea010356c_origina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339752" y="3435846"/>
            <a:ext cx="1269656" cy="1107230"/>
          </a:xfrm>
          <a:prstGeom prst="rect">
            <a:avLst/>
          </a:prstGeom>
          <a:noFill/>
        </p:spPr>
      </p:pic>
      <p:pic>
        <p:nvPicPr>
          <p:cNvPr id="2097205" name="Picture 6" descr="C:\Users\DembitskiyMN\Desktop\peskootelitel_dlya_chemy_1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800476" y="3795886"/>
            <a:ext cx="909985" cy="498216"/>
          </a:xfrm>
          <a:prstGeom prst="rect">
            <a:avLst/>
          </a:prstGeom>
          <a:noFill/>
        </p:spPr>
      </p:pic>
      <p:grpSp>
        <p:nvGrpSpPr>
          <p:cNvPr id="127" name="그룹 44"/>
          <p:cNvGrpSpPr/>
          <p:nvPr/>
        </p:nvGrpSpPr>
        <p:grpSpPr>
          <a:xfrm>
            <a:off x="6300192" y="4421126"/>
            <a:ext cx="1527175" cy="646331"/>
            <a:chOff x="460115" y="3362399"/>
            <a:chExt cx="1527175" cy="646331"/>
          </a:xfrm>
        </p:grpSpPr>
        <p:sp>
          <p:nvSpPr>
            <p:cNvPr id="1048770" name="TextBox 41"/>
            <p:cNvSpPr txBox="1"/>
            <p:nvPr/>
          </p:nvSpPr>
          <p:spPr bwMode="auto">
            <a:xfrm>
              <a:off x="460115" y="3587824"/>
              <a:ext cx="1527175" cy="2308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28600" indent="-228600" algn="ctr" fontAlgn="auto">
                <a:spcBef>
                  <a:spcPts val="0"/>
                </a:spcBef>
                <a:spcAft>
                  <a:spcPts val="0"/>
                </a:spcAft>
              </a:pPr>
              <a:endParaRPr kumimoji="0" lang="en-US" altLang="ko-KR" sz="900" dirty="0">
                <a:solidFill>
                  <a:schemeClr val="bg1"/>
                </a:solidFill>
                <a:latin typeface="Century Gothic" panose="020B0502020202020204" pitchFamily="34" charset="0"/>
                <a:cs typeface="Arial" pitchFamily="34" charset="0"/>
              </a:endParaRPr>
            </a:p>
          </p:txBody>
        </p:sp>
        <p:sp>
          <p:nvSpPr>
            <p:cNvPr id="1048771" name="TextBox 42"/>
            <p:cNvSpPr txBox="1">
              <a:spLocks noChangeArrowheads="1"/>
            </p:cNvSpPr>
            <p:nvPr/>
          </p:nvSpPr>
          <p:spPr bwMode="auto">
            <a:xfrm>
              <a:off x="529965" y="3362399"/>
              <a:ext cx="1387475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ko-KR" sz="900" dirty="0">
                  <a:solidFill>
                    <a:schemeClr val="bg2"/>
                  </a:solidFill>
                  <a:latin typeface="Century Gothic" panose="020B0502020202020204" pitchFamily="34" charset="0"/>
                  <a:ea typeface="맑은 고딕" pitchFamily="50" charset="-127"/>
                  <a:cs typeface="Arial" pitchFamily="34" charset="0"/>
                </a:rPr>
                <a:t>Дорожная инфраструктура</a:t>
              </a:r>
            </a:p>
            <a:p>
              <a:pPr algn="ctr"/>
              <a:r>
                <a:rPr lang="ru-RU" altLang="ko-KR" sz="900" dirty="0">
                  <a:solidFill>
                    <a:schemeClr val="bg2"/>
                  </a:solidFill>
                  <a:latin typeface="Century Gothic" panose="020B0502020202020204" pitchFamily="34" charset="0"/>
                  <a:ea typeface="맑은 고딕" pitchFamily="50" charset="-127"/>
                  <a:cs typeface="Arial" pitchFamily="34" charset="0"/>
                </a:rPr>
                <a:t>(автомобильные дороги)</a:t>
              </a:r>
            </a:p>
          </p:txBody>
        </p:sp>
      </p:grpSp>
      <p:pic>
        <p:nvPicPr>
          <p:cNvPr id="2097206" name="Picture 5" descr="C:\Users\DembitskiyMN\Desktop\4815_trainIcon.png"/>
          <p:cNvPicPr>
            <a:picLocks noChangeAspect="1" noChangeArrowheads="1"/>
          </p:cNvPicPr>
          <p:nvPr/>
        </p:nvPicPr>
        <p:blipFill>
          <a:blip r:embed="rId9">
            <a:biLevel thresh="50000"/>
          </a:blip>
          <a:srcRect/>
          <a:stretch>
            <a:fillRect/>
          </a:stretch>
        </p:blipFill>
        <p:spPr bwMode="auto">
          <a:xfrm>
            <a:off x="5325217" y="3644479"/>
            <a:ext cx="800941" cy="720847"/>
          </a:xfrm>
          <a:prstGeom prst="rect">
            <a:avLst/>
          </a:prstGeom>
          <a:noFill/>
        </p:spPr>
      </p:pic>
      <p:pic>
        <p:nvPicPr>
          <p:cNvPr id="2097207" name="Picture 6" descr="C:\Users\DembitskiyMN\Desktop\images.png"/>
          <p:cNvPicPr>
            <a:picLocks noChangeAspect="1" noChangeArrowheads="1"/>
          </p:cNvPicPr>
          <p:nvPr/>
        </p:nvPicPr>
        <p:blipFill>
          <a:blip r:embed="rId10">
            <a:biLevel thresh="50000"/>
          </a:blip>
          <a:srcRect/>
          <a:stretch>
            <a:fillRect/>
          </a:stretch>
        </p:blipFill>
        <p:spPr bwMode="auto">
          <a:xfrm>
            <a:off x="6726208" y="3708048"/>
            <a:ext cx="673891" cy="673891"/>
          </a:xfrm>
          <a:prstGeom prst="rect">
            <a:avLst/>
          </a:prstGeom>
          <a:noFill/>
        </p:spPr>
      </p:pic>
      <p:sp>
        <p:nvSpPr>
          <p:cNvPr id="1048772" name="Прямоугольник 2"/>
          <p:cNvSpPr/>
          <p:nvPr/>
        </p:nvSpPr>
        <p:spPr>
          <a:xfrm>
            <a:off x="35496" y="4556653"/>
            <a:ext cx="114967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ko-KR" sz="900" dirty="0">
                <a:solidFill>
                  <a:schemeClr val="bg2"/>
                </a:solidFill>
                <a:latin typeface="Century Gothic" panose="020B0502020202020204" pitchFamily="34" charset="0"/>
                <a:ea typeface="맑은 고딕" pitchFamily="50" charset="-127"/>
                <a:cs typeface="Arial" pitchFamily="34" charset="0"/>
              </a:rPr>
              <a:t>Водоснабжение</a:t>
            </a:r>
            <a:endParaRPr lang="en-US" altLang="ko-KR" sz="900" dirty="0">
              <a:solidFill>
                <a:schemeClr val="bg2"/>
              </a:solidFill>
              <a:latin typeface="Century Gothic" panose="020B0502020202020204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1048773" name="Прямоугольник 64"/>
          <p:cNvSpPr/>
          <p:nvPr/>
        </p:nvSpPr>
        <p:spPr>
          <a:xfrm>
            <a:off x="1187624" y="4555696"/>
            <a:ext cx="1204176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ko-KR" sz="900" dirty="0">
                <a:solidFill>
                  <a:schemeClr val="bg2"/>
                </a:solidFill>
                <a:latin typeface="Century Gothic" panose="020B0502020202020204" pitchFamily="34" charset="0"/>
                <a:ea typeface="맑은 고딕" pitchFamily="50" charset="-127"/>
                <a:cs typeface="Arial" pitchFamily="34" charset="0"/>
              </a:rPr>
              <a:t>Электрификация</a:t>
            </a:r>
            <a:endParaRPr lang="en-US" altLang="ko-KR" sz="900" dirty="0">
              <a:solidFill>
                <a:schemeClr val="bg2"/>
              </a:solidFill>
              <a:latin typeface="Century Gothic" panose="020B0502020202020204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1048774" name="Прямоугольник 65"/>
          <p:cNvSpPr/>
          <p:nvPr/>
        </p:nvSpPr>
        <p:spPr>
          <a:xfrm>
            <a:off x="2492717" y="4555696"/>
            <a:ext cx="963726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ko-KR" sz="900" dirty="0">
                <a:solidFill>
                  <a:schemeClr val="bg2"/>
                </a:solidFill>
                <a:latin typeface="Century Gothic" panose="020B0502020202020204" pitchFamily="34" charset="0"/>
                <a:ea typeface="맑은 고딕" pitchFamily="50" charset="-127"/>
                <a:cs typeface="Arial" pitchFamily="34" charset="0"/>
              </a:rPr>
              <a:t>Газификация</a:t>
            </a:r>
            <a:endParaRPr lang="en-US" altLang="ko-KR" sz="900" dirty="0">
              <a:solidFill>
                <a:schemeClr val="bg2"/>
              </a:solidFill>
              <a:latin typeface="Century Gothic" panose="020B0502020202020204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1048775" name="Прямоугольник 66"/>
          <p:cNvSpPr/>
          <p:nvPr/>
        </p:nvSpPr>
        <p:spPr>
          <a:xfrm>
            <a:off x="4932040" y="4518867"/>
            <a:ext cx="15872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ko-KR" sz="900" dirty="0">
                <a:solidFill>
                  <a:schemeClr val="bg2"/>
                </a:solidFill>
                <a:latin typeface="Century Gothic" panose="020B0502020202020204" pitchFamily="34" charset="0"/>
                <a:ea typeface="맑은 고딕" pitchFamily="50" charset="-127"/>
                <a:cs typeface="Arial" pitchFamily="34" charset="0"/>
              </a:rPr>
              <a:t>Железнодорожные пути</a:t>
            </a:r>
          </a:p>
          <a:p>
            <a:pPr algn="ctr"/>
            <a:r>
              <a:rPr lang="ru-RU" altLang="ko-KR" sz="900" dirty="0">
                <a:solidFill>
                  <a:schemeClr val="bg2"/>
                </a:solidFill>
                <a:latin typeface="Century Gothic" panose="020B0502020202020204" pitchFamily="34" charset="0"/>
                <a:ea typeface="맑은 고딕" pitchFamily="50" charset="-127"/>
                <a:cs typeface="Arial" pitchFamily="34" charset="0"/>
              </a:rPr>
              <a:t>необщего пользования</a:t>
            </a:r>
          </a:p>
        </p:txBody>
      </p:sp>
      <p:sp>
        <p:nvSpPr>
          <p:cNvPr id="1048776" name="Прямоугольник 67"/>
          <p:cNvSpPr/>
          <p:nvPr/>
        </p:nvSpPr>
        <p:spPr>
          <a:xfrm>
            <a:off x="251520" y="1131590"/>
            <a:ext cx="3816424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solidFill>
                  <a:srgbClr val="C00000"/>
                </a:solidFill>
                <a:latin typeface="Century Gothic" panose="020B0502020202020204" pitchFamily="34" charset="0"/>
              </a:rPr>
              <a:t>до 80 млн руб. если:</a:t>
            </a:r>
          </a:p>
          <a:p>
            <a:pPr lvl="0"/>
            <a:r>
              <a:rPr lang="ru-RU" sz="12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30</a:t>
            </a:r>
            <a:r>
              <a:rPr lang="ru-RU" sz="1200" b="1" dirty="0">
                <a:solidFill>
                  <a:schemeClr val="bg2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1100" dirty="0">
                <a:solidFill>
                  <a:schemeClr val="bg2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</a:rPr>
              <a:t>новых рабочих мест с з</a:t>
            </a:r>
            <a:r>
              <a:rPr lang="en-US" sz="1100" dirty="0">
                <a:solidFill>
                  <a:schemeClr val="bg2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</a:rPr>
              <a:t>/</a:t>
            </a:r>
            <a:r>
              <a:rPr lang="ru-RU" sz="1100" dirty="0">
                <a:solidFill>
                  <a:schemeClr val="bg2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</a:rPr>
              <a:t>п </a:t>
            </a:r>
            <a:r>
              <a:rPr lang="en-US" sz="11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&gt; </a:t>
            </a:r>
            <a:r>
              <a:rPr lang="ru-RU" sz="1100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50</a:t>
            </a:r>
            <a:r>
              <a:rPr lang="en-US" sz="1100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11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тыс. руб</a:t>
            </a:r>
            <a:r>
              <a:rPr lang="ru-RU" sz="1100" b="1" dirty="0" smtClean="0">
                <a:solidFill>
                  <a:schemeClr val="bg2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</a:rPr>
              <a:t>.</a:t>
            </a:r>
            <a:r>
              <a:rPr lang="ru-RU" sz="11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;</a:t>
            </a:r>
            <a:endParaRPr lang="ru-RU" sz="1100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lvl="0"/>
            <a:r>
              <a:rPr lang="ru-RU" sz="1100" dirty="0">
                <a:solidFill>
                  <a:schemeClr val="bg2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</a:rPr>
              <a:t>Инвестиции от </a:t>
            </a:r>
            <a:r>
              <a:rPr lang="ru-RU" sz="12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100 млн</a:t>
            </a:r>
            <a:r>
              <a:rPr lang="ru-RU" sz="12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1100" dirty="0">
                <a:solidFill>
                  <a:schemeClr val="bg2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</a:rPr>
              <a:t>до </a:t>
            </a:r>
            <a:r>
              <a:rPr lang="ru-RU" sz="12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1 млрд руб</a:t>
            </a:r>
            <a:r>
              <a:rPr lang="ru-RU" sz="12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</a:t>
            </a:r>
          </a:p>
          <a:p>
            <a:pPr lvl="0"/>
            <a:endParaRPr lang="ru-RU" sz="1100" dirty="0">
              <a:solidFill>
                <a:schemeClr val="bg2">
                  <a:lumMod val="95000"/>
                  <a:lumOff val="5000"/>
                </a:schemeClr>
              </a:solidFill>
              <a:latin typeface="Century Gothic" panose="020B0502020202020204" pitchFamily="34" charset="0"/>
            </a:endParaRPr>
          </a:p>
          <a:p>
            <a:pPr lvl="0"/>
            <a:r>
              <a:rPr lang="ru-RU" b="1" dirty="0">
                <a:solidFill>
                  <a:srgbClr val="C00000"/>
                </a:solidFill>
                <a:latin typeface="Century Gothic" panose="020B0502020202020204" pitchFamily="34" charset="0"/>
              </a:rPr>
              <a:t>до 100 млн руб. если:</a:t>
            </a:r>
          </a:p>
          <a:p>
            <a:r>
              <a:rPr lang="ru-RU" sz="12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50</a:t>
            </a:r>
            <a:r>
              <a:rPr lang="ru-RU" sz="1100" b="1" dirty="0">
                <a:solidFill>
                  <a:schemeClr val="bg2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1100" dirty="0">
                <a:solidFill>
                  <a:schemeClr val="bg2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</a:rPr>
              <a:t>новых рабочих мест с з</a:t>
            </a:r>
            <a:r>
              <a:rPr lang="en-US" sz="1100" dirty="0">
                <a:solidFill>
                  <a:schemeClr val="bg2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</a:rPr>
              <a:t>/</a:t>
            </a:r>
            <a:r>
              <a:rPr lang="ru-RU" sz="1100" dirty="0">
                <a:solidFill>
                  <a:schemeClr val="bg2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</a:rPr>
              <a:t>п </a:t>
            </a:r>
            <a:r>
              <a:rPr lang="en-US" sz="11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&gt; </a:t>
            </a:r>
            <a:r>
              <a:rPr lang="ru-RU" sz="1100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50</a:t>
            </a:r>
            <a:r>
              <a:rPr lang="en-US" sz="1100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11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тыс. руб.</a:t>
            </a:r>
            <a:r>
              <a:rPr lang="ru-RU" sz="11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;</a:t>
            </a:r>
          </a:p>
          <a:p>
            <a:pPr lvl="0"/>
            <a:r>
              <a:rPr lang="ru-RU" sz="1100" dirty="0">
                <a:solidFill>
                  <a:schemeClr val="bg2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</a:rPr>
              <a:t>Инвестиции от </a:t>
            </a:r>
            <a:r>
              <a:rPr lang="ru-RU" sz="12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1 млрд </a:t>
            </a:r>
            <a:r>
              <a:rPr lang="ru-RU" sz="11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до</a:t>
            </a:r>
            <a:r>
              <a:rPr lang="ru-RU" sz="11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5 млрд руб</a:t>
            </a:r>
            <a:r>
              <a:rPr lang="ru-RU" sz="11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</a:t>
            </a:r>
          </a:p>
          <a:p>
            <a:pPr lvl="0"/>
            <a:endParaRPr lang="ru-RU" sz="1100" dirty="0">
              <a:solidFill>
                <a:srgbClr val="C00000"/>
              </a:solidFill>
              <a:latin typeface="Century Gothic" panose="020B0502020202020204" pitchFamily="34" charset="0"/>
            </a:endParaRPr>
          </a:p>
          <a:p>
            <a:pPr lvl="0"/>
            <a:r>
              <a:rPr lang="ru-RU" b="1" dirty="0">
                <a:solidFill>
                  <a:srgbClr val="C00000"/>
                </a:solidFill>
                <a:latin typeface="Century Gothic" panose="020B0502020202020204" pitchFamily="34" charset="0"/>
              </a:rPr>
              <a:t>до 200 млн руб. если:</a:t>
            </a:r>
          </a:p>
          <a:p>
            <a:r>
              <a:rPr lang="ru-RU" sz="12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100</a:t>
            </a:r>
            <a:r>
              <a:rPr lang="ru-RU" sz="1200" b="1" dirty="0">
                <a:solidFill>
                  <a:schemeClr val="bg2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1100" dirty="0">
                <a:solidFill>
                  <a:schemeClr val="bg2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</a:rPr>
              <a:t>новых рабочих мест с з</a:t>
            </a:r>
            <a:r>
              <a:rPr lang="en-US" sz="1100" dirty="0">
                <a:solidFill>
                  <a:schemeClr val="bg2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</a:rPr>
              <a:t>/</a:t>
            </a:r>
            <a:r>
              <a:rPr lang="ru-RU" sz="1100" dirty="0">
                <a:solidFill>
                  <a:schemeClr val="bg2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</a:rPr>
              <a:t>п </a:t>
            </a:r>
            <a:r>
              <a:rPr lang="en-US" sz="11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&gt; </a:t>
            </a:r>
            <a:r>
              <a:rPr lang="ru-RU" sz="1100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50</a:t>
            </a:r>
            <a:r>
              <a:rPr lang="en-US" sz="1100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11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тыс. руб.</a:t>
            </a:r>
            <a:r>
              <a:rPr lang="ru-RU" sz="1100" dirty="0">
                <a:solidFill>
                  <a:schemeClr val="bg2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</a:rPr>
              <a:t>;</a:t>
            </a:r>
          </a:p>
          <a:p>
            <a:pPr lvl="0"/>
            <a:r>
              <a:rPr lang="ru-RU" sz="1100" dirty="0">
                <a:solidFill>
                  <a:schemeClr val="bg2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</a:rPr>
              <a:t>Инвестиции от </a:t>
            </a:r>
            <a:r>
              <a:rPr lang="ru-RU" sz="12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5 млрд руб</a:t>
            </a:r>
            <a:r>
              <a:rPr lang="ru-RU" sz="12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.</a:t>
            </a:r>
          </a:p>
        </p:txBody>
      </p:sp>
      <p:pic>
        <p:nvPicPr>
          <p:cNvPr id="2097208" name="Picture 3" descr="C:\Users\VelikanovVV\Desktop\heating-radiator.png"/>
          <p:cNvPicPr>
            <a:picLocks noChangeAspect="1" noChangeArrowheads="1"/>
          </p:cNvPicPr>
          <p:nvPr/>
        </p:nvPicPr>
        <p:blipFill>
          <a:blip r:embed="rId11">
            <a:biLevel thresh="50000"/>
          </a:blip>
          <a:srcRect/>
          <a:stretch>
            <a:fillRect/>
          </a:stretch>
        </p:blipFill>
        <p:spPr bwMode="auto">
          <a:xfrm>
            <a:off x="7960105" y="3700419"/>
            <a:ext cx="802216" cy="647851"/>
          </a:xfrm>
          <a:prstGeom prst="rect">
            <a:avLst/>
          </a:prstGeom>
          <a:noFill/>
        </p:spPr>
      </p:pic>
      <p:grpSp>
        <p:nvGrpSpPr>
          <p:cNvPr id="128" name="그룹 44"/>
          <p:cNvGrpSpPr/>
          <p:nvPr/>
        </p:nvGrpSpPr>
        <p:grpSpPr>
          <a:xfrm>
            <a:off x="7616825" y="4573166"/>
            <a:ext cx="1527175" cy="321892"/>
            <a:chOff x="460115" y="3496764"/>
            <a:chExt cx="1527175" cy="321892"/>
          </a:xfrm>
        </p:grpSpPr>
        <p:sp>
          <p:nvSpPr>
            <p:cNvPr id="1048777" name="TextBox 74"/>
            <p:cNvSpPr txBox="1"/>
            <p:nvPr/>
          </p:nvSpPr>
          <p:spPr bwMode="auto">
            <a:xfrm>
              <a:off x="460115" y="3587824"/>
              <a:ext cx="1527175" cy="2308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28600" indent="-228600" algn="ctr" fontAlgn="auto">
                <a:spcBef>
                  <a:spcPts val="0"/>
                </a:spcBef>
                <a:spcAft>
                  <a:spcPts val="0"/>
                </a:spcAft>
              </a:pPr>
              <a:endParaRPr kumimoji="0" lang="en-US" altLang="ko-KR" sz="900" dirty="0">
                <a:solidFill>
                  <a:schemeClr val="bg1"/>
                </a:solidFill>
                <a:latin typeface="Century Gothic" panose="020B0502020202020204" pitchFamily="34" charset="0"/>
                <a:cs typeface="Arial" pitchFamily="34" charset="0"/>
              </a:endParaRPr>
            </a:p>
          </p:txBody>
        </p:sp>
        <p:sp>
          <p:nvSpPr>
            <p:cNvPr id="1048778" name="TextBox 75"/>
            <p:cNvSpPr txBox="1">
              <a:spLocks noChangeArrowheads="1"/>
            </p:cNvSpPr>
            <p:nvPr/>
          </p:nvSpPr>
          <p:spPr bwMode="auto">
            <a:xfrm>
              <a:off x="529965" y="3496764"/>
              <a:ext cx="1387475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ko-KR" sz="900" dirty="0">
                  <a:solidFill>
                    <a:schemeClr val="bg2"/>
                  </a:solidFill>
                  <a:latin typeface="Century Gothic" panose="020B0502020202020204" pitchFamily="34" charset="0"/>
                  <a:ea typeface="맑은 고딕" pitchFamily="50" charset="-127"/>
                  <a:cs typeface="Arial" pitchFamily="34" charset="0"/>
                </a:rPr>
                <a:t>Теплоснабжение</a:t>
              </a:r>
            </a:p>
          </p:txBody>
        </p:sp>
      </p:grpSp>
      <p:sp>
        <p:nvSpPr>
          <p:cNvPr id="1048779" name="TextBox 27"/>
          <p:cNvSpPr txBox="1"/>
          <p:nvPr/>
        </p:nvSpPr>
        <p:spPr>
          <a:xfrm>
            <a:off x="307272" y="746238"/>
            <a:ext cx="86612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Субсидия для новых предприятий или предприятий, расширяющих свои производственные мощности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2" name="TextBox 58"/>
          <p:cNvSpPr txBox="1"/>
          <p:nvPr/>
        </p:nvSpPr>
        <p:spPr>
          <a:xfrm>
            <a:off x="611560" y="175741"/>
            <a:ext cx="8136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ФОНД РАЗВИТИЯ ПРОМЫШЛЕННОСТИ МОСКОВСКОЙ ОБЛАСТИ</a:t>
            </a:r>
          </a:p>
          <a:p>
            <a:r>
              <a:rPr lang="en-US" sz="10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www.frpmo.ru</a:t>
            </a:r>
            <a:endParaRPr lang="ru-RU" sz="1000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2097209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graphicFrame>
        <p:nvGraphicFramePr>
          <p:cNvPr id="4194311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0352622"/>
              </p:ext>
            </p:extLst>
          </p:nvPr>
        </p:nvGraphicFramePr>
        <p:xfrm>
          <a:off x="539552" y="987574"/>
          <a:ext cx="8280920" cy="1249680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374993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7056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4408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1633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Программа финансирования</a:t>
                      </a:r>
                      <a:endParaRPr lang="ru-RU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Сумма займа</a:t>
                      </a:r>
                    </a:p>
                    <a:p>
                      <a:pPr algn="ctr"/>
                      <a:r>
                        <a:rPr lang="ru-RU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млн</a:t>
                      </a:r>
                      <a:r>
                        <a:rPr lang="ru-RU" baseline="0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 руб.</a:t>
                      </a:r>
                      <a:endParaRPr lang="ru-RU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Процентная ставка</a:t>
                      </a:r>
                      <a:endParaRPr lang="ru-RU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Приобретение оборудования,</a:t>
                      </a:r>
                    </a:p>
                    <a:p>
                      <a:r>
                        <a:rPr lang="ru-RU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в</a:t>
                      </a:r>
                      <a:r>
                        <a:rPr lang="ru-RU" baseline="0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ru-RU" baseline="0" dirty="0" err="1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т.ч</a:t>
                      </a:r>
                      <a:r>
                        <a:rPr lang="ru-RU" baseline="0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. для пищевой и перерабатывающей промышленности</a:t>
                      </a:r>
                      <a:endParaRPr lang="ru-RU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20</a:t>
                      </a:r>
                      <a:r>
                        <a:rPr lang="ru-RU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 - 150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2%</a:t>
                      </a:r>
                    </a:p>
                    <a:p>
                      <a:pPr algn="ctr"/>
                      <a:r>
                        <a:rPr lang="ru-RU" sz="900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при обеспечении банковской гарантией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ru-RU" sz="1800" b="1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5%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ru-RU" sz="900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при других видах обеспечения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391701" y="2365067"/>
            <a:ext cx="340555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err="1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Софинансирование</a:t>
            </a:r>
            <a:r>
              <a:rPr lang="ru-RU" sz="11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 со стороны заявителя, частных инвесторов или </a:t>
            </a:r>
            <a:r>
              <a:rPr lang="ru-RU" sz="11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банков</a:t>
            </a:r>
            <a:endParaRPr lang="ru-RU" sz="1100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181056" y="2364603"/>
            <a:ext cx="269093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В том числе за счет собственных средств/средств акционеров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776559" y="2365067"/>
            <a:ext cx="1398140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≥30% </a:t>
            </a:r>
            <a:endParaRPr lang="ru-RU" b="1" dirty="0" smtClean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ru-RU" sz="1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бюджета </a:t>
            </a:r>
            <a:r>
              <a:rPr lang="ru-RU" sz="10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проекта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668344" y="2345366"/>
            <a:ext cx="1326004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≥15% </a:t>
            </a:r>
            <a:endParaRPr lang="ru-RU" b="1" dirty="0" smtClean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ru-RU" sz="105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от </a:t>
            </a:r>
            <a:r>
              <a:rPr lang="ru-RU" sz="105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суммы займа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94507" y="3273102"/>
            <a:ext cx="3653484" cy="5078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71450" indent="-171450">
              <a:buFontTx/>
              <a:buChar char="-"/>
            </a:pP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Финансово-экономическая эффективность </a:t>
            </a: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проекта</a:t>
            </a:r>
          </a:p>
          <a:p>
            <a:pPr marL="171450" indent="-171450">
              <a:buFontTx/>
              <a:buChar char="-"/>
            </a:pP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Финансовая состоятельность </a:t>
            </a: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Заявителя</a:t>
            </a:r>
          </a:p>
          <a:p>
            <a:pPr marL="171450" indent="-171450">
              <a:buFontTx/>
              <a:buChar char="-"/>
            </a:pP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Юридическая чистота Заявителя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94507" y="3042270"/>
            <a:ext cx="2061270" cy="2308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900" dirty="0"/>
              <a:t>КРИТЕРИИ ОТБОРА ПРОЕКТОВ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699779" y="3345074"/>
            <a:ext cx="3653484" cy="9233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71450" indent="-171450">
              <a:buFontTx/>
              <a:buChar char="-"/>
            </a:pP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Разработка нового </a:t>
            </a: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продукта/технологии</a:t>
            </a:r>
          </a:p>
          <a:p>
            <a:pPr marL="171450" indent="-171450">
              <a:buFontTx/>
              <a:buChar char="-"/>
            </a:pP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Разработка технико-экономического </a:t>
            </a: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обоснования</a:t>
            </a:r>
          </a:p>
          <a:p>
            <a:pPr marL="171450" indent="-171450">
              <a:buFontTx/>
              <a:buChar char="-"/>
            </a:pP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Инжиниринговые </a:t>
            </a: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услуги</a:t>
            </a:r>
          </a:p>
          <a:p>
            <a:pPr marL="171450" indent="-171450">
              <a:buFontTx/>
              <a:buChar char="-"/>
            </a:pP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Приобретение прав на результаты интеллектуальной </a:t>
            </a: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деятельности</a:t>
            </a:r>
          </a:p>
          <a:p>
            <a:pPr marL="171450" indent="-171450">
              <a:buFontTx/>
              <a:buChar char="-"/>
            </a:pP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Приобретение и создание оборудования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699778" y="3114242"/>
            <a:ext cx="2680533" cy="2308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900" dirty="0"/>
              <a:t>ЦЕЛЕВОЕ ИСПОЛЬЗОВАНИЕ ЗАЙМА</a:t>
            </a:r>
          </a:p>
        </p:txBody>
      </p:sp>
      <p:sp>
        <p:nvSpPr>
          <p:cNvPr id="16" name="TextBox 71"/>
          <p:cNvSpPr txBox="1"/>
          <p:nvPr/>
        </p:nvSpPr>
        <p:spPr>
          <a:xfrm>
            <a:off x="48416" y="228100"/>
            <a:ext cx="590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13.2</a:t>
            </a:r>
            <a:endParaRPr lang="ru-RU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60062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2" name="TextBox 58"/>
          <p:cNvSpPr txBox="1"/>
          <p:nvPr/>
        </p:nvSpPr>
        <p:spPr>
          <a:xfrm>
            <a:off x="611560" y="175741"/>
            <a:ext cx="8136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ФОНД РАЗВИТИЯ ПРОМЫШЛЕННОСТИ МОСКОВСКОЙ ОБЛАСТИ</a:t>
            </a:r>
          </a:p>
          <a:p>
            <a:r>
              <a:rPr lang="en-US" sz="10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www.frpmo.ru</a:t>
            </a:r>
            <a:endParaRPr lang="ru-RU" sz="1000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2097209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783" name="TextBox 71"/>
          <p:cNvSpPr txBox="1"/>
          <p:nvPr/>
        </p:nvSpPr>
        <p:spPr>
          <a:xfrm>
            <a:off x="0" y="224654"/>
            <a:ext cx="6692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13.3</a:t>
            </a:r>
            <a:endParaRPr lang="ru-RU" dirty="0">
              <a:latin typeface="Century Gothic" panose="020B0502020202020204" pitchFamily="34" charset="0"/>
            </a:endParaRPr>
          </a:p>
        </p:txBody>
      </p:sp>
      <p:graphicFrame>
        <p:nvGraphicFramePr>
          <p:cNvPr id="4194311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4267284"/>
              </p:ext>
            </p:extLst>
          </p:nvPr>
        </p:nvGraphicFramePr>
        <p:xfrm>
          <a:off x="559318" y="765508"/>
          <a:ext cx="8280922" cy="1599559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8002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0154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9074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28192"/>
                <a:gridCol w="2160242"/>
              </a:tblGrid>
              <a:tr h="799459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Программа финансирования</a:t>
                      </a:r>
                      <a:endParaRPr lang="ru-RU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Сумма займа</a:t>
                      </a:r>
                    </a:p>
                    <a:p>
                      <a:pPr algn="ctr"/>
                      <a:r>
                        <a:rPr lang="ru-RU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млн</a:t>
                      </a:r>
                      <a:r>
                        <a:rPr lang="ru-RU" baseline="0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 руб.</a:t>
                      </a:r>
                      <a:endParaRPr lang="ru-RU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Процентная ставка</a:t>
                      </a:r>
                      <a:endParaRPr lang="ru-RU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Стоимость договора(</a:t>
                      </a:r>
                      <a:r>
                        <a:rPr lang="ru-RU" b="1" dirty="0" err="1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ов</a:t>
                      </a:r>
                      <a:r>
                        <a:rPr lang="ru-RU" b="1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) лизинга</a:t>
                      </a:r>
                      <a:endParaRPr lang="ru-RU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Стоимость договора(</a:t>
                      </a:r>
                      <a:r>
                        <a:rPr lang="ru-RU" b="1" dirty="0" err="1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ов</a:t>
                      </a:r>
                      <a:r>
                        <a:rPr lang="ru-RU" b="1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) лизинга</a:t>
                      </a:r>
                      <a:endParaRPr lang="ru-RU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0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ru-RU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ru-RU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Лизинговые проекты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20</a:t>
                      </a:r>
                      <a:r>
                        <a:rPr lang="ru-RU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 - 150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ru-RU" sz="1800" b="1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1%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ru-RU" sz="1050" b="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от</a:t>
                      </a:r>
                      <a:r>
                        <a:rPr lang="ru-RU" sz="1800" b="1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45</a:t>
                      </a:r>
                      <a:endParaRPr lang="ru-RU" sz="1050" b="0" dirty="0" smtClean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ru-RU" sz="1050" b="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млн рублей</a:t>
                      </a:r>
                      <a:endParaRPr lang="ru-RU" sz="1050" b="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ru-RU" sz="1800" b="1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20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ru-RU" sz="1050" b="1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рабочих дней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ru-RU" sz="900" b="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после предоставления полного пакета документов</a:t>
                      </a:r>
                      <a:endParaRPr lang="ru-RU" sz="900" b="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413618" y="2447435"/>
            <a:ext cx="340555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err="1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Софинансирование</a:t>
            </a:r>
            <a:r>
              <a:rPr lang="ru-RU" sz="11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 со стороны заявителя, частных инвесторов или </a:t>
            </a:r>
            <a:r>
              <a:rPr lang="ru-RU" sz="11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банков</a:t>
            </a:r>
            <a:endParaRPr lang="ru-RU" sz="1100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02973" y="2446971"/>
            <a:ext cx="269093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В том числе за счет собственных средств/средств акционеров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798476" y="2447435"/>
            <a:ext cx="1398140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≥55% </a:t>
            </a:r>
          </a:p>
          <a:p>
            <a:r>
              <a:rPr lang="ru-RU" sz="1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бюджета </a:t>
            </a:r>
            <a:r>
              <a:rPr lang="ru-RU" sz="10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проекта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690261" y="2427734"/>
            <a:ext cx="1326004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≥5</a:t>
            </a:r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% </a:t>
            </a:r>
            <a:endParaRPr lang="ru-RU" b="1" dirty="0" smtClean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ru-RU" sz="105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от </a:t>
            </a:r>
            <a:r>
              <a:rPr lang="ru-RU" sz="105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суммы займа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94507" y="3273102"/>
            <a:ext cx="3653484" cy="5078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71450" indent="-171450">
              <a:buFontTx/>
              <a:buChar char="-"/>
            </a:pP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Финансово-экономическая эффективность </a:t>
            </a: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проекта</a:t>
            </a:r>
          </a:p>
          <a:p>
            <a:pPr marL="171450" indent="-171450">
              <a:buFontTx/>
              <a:buChar char="-"/>
            </a:pP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Финансовая состоятельность </a:t>
            </a: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Заявителя</a:t>
            </a:r>
          </a:p>
          <a:p>
            <a:pPr marL="171450" indent="-171450">
              <a:buFontTx/>
              <a:buChar char="-"/>
            </a:pP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Юридическая чистота Заявителя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94507" y="3042270"/>
            <a:ext cx="2061270" cy="2308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900" dirty="0"/>
              <a:t>КРИТЕРИИ ОТБОРА ПРОЕКТОВ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699779" y="3345074"/>
            <a:ext cx="3653484" cy="9233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71450" indent="-171450">
              <a:buFontTx/>
              <a:buChar char="-"/>
            </a:pP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Разработка нового </a:t>
            </a: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продукта/технологии</a:t>
            </a:r>
          </a:p>
          <a:p>
            <a:pPr marL="171450" indent="-171450">
              <a:buFontTx/>
              <a:buChar char="-"/>
            </a:pP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Разработка технико-экономического </a:t>
            </a: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обоснования</a:t>
            </a:r>
          </a:p>
          <a:p>
            <a:pPr marL="171450" indent="-171450">
              <a:buFontTx/>
              <a:buChar char="-"/>
            </a:pP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Инжиниринговые </a:t>
            </a: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услуги</a:t>
            </a:r>
          </a:p>
          <a:p>
            <a:pPr marL="171450" indent="-171450">
              <a:buFontTx/>
              <a:buChar char="-"/>
            </a:pP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Приобретение прав на результаты интеллектуальной </a:t>
            </a: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деятельности</a:t>
            </a:r>
          </a:p>
          <a:p>
            <a:pPr marL="171450" indent="-171450">
              <a:buFontTx/>
              <a:buChar char="-"/>
            </a:pP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Приобретение и создание оборудования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699778" y="3114242"/>
            <a:ext cx="2680533" cy="2308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900" dirty="0"/>
              <a:t>ЦЕЛЕВОЕ ИСПОЛЬЗОВАНИЕ ЗАЙМА</a:t>
            </a:r>
          </a:p>
        </p:txBody>
      </p:sp>
    </p:spTree>
    <p:extLst>
      <p:ext uri="{BB962C8B-B14F-4D97-AF65-F5344CB8AC3E}">
        <p14:creationId xmlns:p14="http://schemas.microsoft.com/office/powerpoint/2010/main" val="40796969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6" name="TextBox 1"/>
          <p:cNvSpPr txBox="1"/>
          <p:nvPr/>
        </p:nvSpPr>
        <p:spPr>
          <a:xfrm>
            <a:off x="611560" y="175741"/>
            <a:ext cx="4824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МИНПРОМТОРГ РОССИИ</a:t>
            </a:r>
            <a:endParaRPr lang="en-US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  <a:p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ПП РФ – Постановление Правительства Российской Федерации</a:t>
            </a:r>
          </a:p>
        </p:txBody>
      </p:sp>
      <p:pic>
        <p:nvPicPr>
          <p:cNvPr id="2097171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649" name="TextBox 3"/>
          <p:cNvSpPr txBox="1"/>
          <p:nvPr/>
        </p:nvSpPr>
        <p:spPr>
          <a:xfrm>
            <a:off x="86321" y="22465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2.2</a:t>
            </a:r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18" name="TextBox 14"/>
          <p:cNvSpPr txBox="1"/>
          <p:nvPr/>
        </p:nvSpPr>
        <p:spPr>
          <a:xfrm>
            <a:off x="290962" y="753558"/>
            <a:ext cx="1472726" cy="10156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634</a:t>
            </a:r>
          </a:p>
        </p:txBody>
      </p:sp>
      <p:sp>
        <p:nvSpPr>
          <p:cNvPr id="19" name="Прямоугольник 4"/>
          <p:cNvSpPr/>
          <p:nvPr/>
        </p:nvSpPr>
        <p:spPr>
          <a:xfrm>
            <a:off x="1763688" y="648664"/>
            <a:ext cx="727280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ПП РФ от </a:t>
            </a:r>
            <a:r>
              <a:rPr lang="ru-RU" b="1" i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25.05.2017 №634 - </a:t>
            </a:r>
            <a:r>
              <a:rPr lang="ru-RU" i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СУБСИДИИ НА </a:t>
            </a:r>
            <a:r>
              <a:rPr lang="ru-RU" i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КОМПЕНСАЦИЮ ЧАСТИ ЗАТРАТ</a:t>
            </a:r>
          </a:p>
          <a:p>
            <a:r>
              <a:rPr lang="ru-RU" i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НА ПРОИЗВОДСТВО И РЕАЛИЗАЦИЮ ПИЛОТНЫХ ПАРТИЙ СРЕДСТВ</a:t>
            </a:r>
          </a:p>
          <a:p>
            <a:r>
              <a:rPr lang="ru-RU" i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ПРОИЗВОДСТВА ПОТРЕБИТЕЛЯМ</a:t>
            </a:r>
          </a:p>
          <a:p>
            <a:endParaRPr lang="ru-RU" sz="900" dirty="0" smtClean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  <a:sym typeface="Roboto"/>
            </a:endParaRPr>
          </a:p>
          <a:p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Субсидии </a:t>
            </a: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предоставляются на возмещение части документально подтвержденных затрат на производство и реализацию пилотных партий средств производства потребителям, фактически понесенных организациями в одном из </a:t>
            </a:r>
            <a:r>
              <a:rPr lang="ru-RU" sz="9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следующих периодов</a:t>
            </a:r>
            <a:r>
              <a:rPr lang="ru-RU" sz="9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:</a:t>
            </a:r>
            <a:endParaRPr lang="ru-RU" sz="900" b="1" dirty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  <a:sym typeface="Roboto"/>
            </a:endParaRPr>
          </a:p>
          <a:p>
            <a:pPr marL="171450" indent="-171450">
              <a:buFontTx/>
              <a:buChar char="-"/>
            </a:pPr>
            <a:r>
              <a:rPr lang="ru-RU" sz="9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в течение 12 месяцев до дня подачи заявления о предоставлении субсидии - для организаций, прошедших отбор, объявленный до 15 мая текущего финансового года;</a:t>
            </a:r>
          </a:p>
          <a:p>
            <a:pPr marL="171450" indent="-171450">
              <a:buFontTx/>
              <a:buChar char="-"/>
            </a:pPr>
            <a:r>
              <a:rPr lang="ru-RU" sz="9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в течение 12 месяцев до дня заключения договора о предоставлении субсидии - для организаций, прошедших отбор, объявленный после 15 мая текущего финансового года</a:t>
            </a:r>
            <a:r>
              <a:rPr lang="ru-RU" sz="9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.</a:t>
            </a:r>
            <a:endParaRPr lang="ru-RU" sz="900" b="1" dirty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  <a:sym typeface="Roboto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99592" y="2589146"/>
            <a:ext cx="3653484" cy="6463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71450" indent="-171450">
              <a:buFontTx/>
              <a:buChar char="-"/>
            </a:pP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Субсидии предоставляются в размере не более 50 % общего объема следующих фактически понесенных затрат (всех или отдельных видов), входящих в себестоимость пилотной партии.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94383" y="3384107"/>
            <a:ext cx="3456384" cy="175432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71450" indent="-171450" algn="just">
              <a:buFontTx/>
              <a:buChar char="-"/>
            </a:pP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Субсидии </a:t>
            </a: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предоставляются организациям, прошедшим отбор на право получения </a:t>
            </a: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субсидий, </a:t>
            </a: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в пределах бюджетных ассигнований, предусмотренных в федеральном бюджете, и лимитов бюджетных обязательств, доведенных в установленном порядке до </a:t>
            </a: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Минпромторг РФ как </a:t>
            </a: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получателя средств федерального бюджета на </a:t>
            </a: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цели субсидии.</a:t>
            </a:r>
          </a:p>
          <a:p>
            <a:pPr marL="171450" indent="-171450" algn="just">
              <a:buFontTx/>
              <a:buChar char="-"/>
            </a:pPr>
            <a:endParaRPr lang="ru-RU" sz="900" dirty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  <a:p>
            <a:pPr marL="171450" indent="-171450" algn="just">
              <a:buFontTx/>
              <a:buChar char="-"/>
            </a:pP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Отбор проводится межведомственной комиссией по отбору получателей субсидий, создаваемой Минпромторг РФ. </a:t>
            </a:r>
            <a:endParaRPr lang="ru-RU" sz="900" dirty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0058" y="2589146"/>
            <a:ext cx="789533" cy="2308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900" dirty="0" smtClean="0"/>
              <a:t>УСЛОВИЯ</a:t>
            </a:r>
            <a:endParaRPr lang="ru-RU" sz="900" dirty="0"/>
          </a:p>
        </p:txBody>
      </p:sp>
      <p:sp>
        <p:nvSpPr>
          <p:cNvPr id="15" name="TextBox 14"/>
          <p:cNvSpPr txBox="1"/>
          <p:nvPr/>
        </p:nvSpPr>
        <p:spPr>
          <a:xfrm>
            <a:off x="118243" y="3384107"/>
            <a:ext cx="986633" cy="2308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900" dirty="0" smtClean="0"/>
              <a:t>МЕХАНИЗМ</a:t>
            </a:r>
            <a:endParaRPr lang="ru-RU" sz="900" dirty="0"/>
          </a:p>
        </p:txBody>
      </p:sp>
      <p:sp>
        <p:nvSpPr>
          <p:cNvPr id="16" name="TextBox 15"/>
          <p:cNvSpPr txBox="1"/>
          <p:nvPr/>
        </p:nvSpPr>
        <p:spPr>
          <a:xfrm>
            <a:off x="4968044" y="2558369"/>
            <a:ext cx="2196244" cy="24622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000" b="1" dirty="0"/>
              <a:t>Дополнительная информация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962602" y="2802286"/>
            <a:ext cx="3653484" cy="106182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71450" indent="-171450">
              <a:buFont typeface="Arial" pitchFamily="34" charset="0"/>
              <a:buChar char="•"/>
            </a:pPr>
            <a:r>
              <a:rPr lang="ru-RU" sz="9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С 27.07.2020 по 03.08.2020 </a:t>
            </a: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Минпромторг России проводит </a:t>
            </a:r>
            <a:r>
              <a:rPr lang="ru-RU" sz="9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сбор заявок </a:t>
            </a: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на право получения субсидии по постановлению Правительства РФ № </a:t>
            </a: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634</a:t>
            </a: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 </a:t>
            </a: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по </a:t>
            </a: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адресу г. Москва, Пресненская набережная, д. 10, стр. 2</a:t>
            </a:r>
            <a:endParaRPr lang="ru-RU" sz="900" dirty="0" smtClean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  <a:sym typeface="Roboto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ru-RU" sz="9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Срок проведения отбора </a:t>
            </a: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с 27 июля по 17 августа 2020 г</a:t>
            </a: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9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Телефон</a:t>
            </a: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8 (495) 870-29-21, доб. 28-694, доб. 22-356, доб. 22-041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962602" y="3872562"/>
            <a:ext cx="3653484" cy="5078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71450" indent="-171450">
              <a:buFont typeface="Arial" pitchFamily="34" charset="0"/>
              <a:buChar char="•"/>
            </a:pPr>
            <a:r>
              <a:rPr lang="ru-RU" sz="9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Требования к заявке </a:t>
            </a: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на участие в отборе приведены в </a:t>
            </a:r>
            <a:r>
              <a:rPr lang="ru-RU" sz="9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Извещение, </a:t>
            </a:r>
            <a:r>
              <a:rPr lang="ru-RU" sz="9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утвержденном приказом Минпромторга России </a:t>
            </a:r>
            <a:r>
              <a:rPr lang="ru-RU" sz="9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от 21.07.2020 №2324 </a:t>
            </a:r>
            <a:endParaRPr lang="ru-RU" sz="900" b="1" dirty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48926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6" name="TextBox 58"/>
          <p:cNvSpPr txBox="1"/>
          <p:nvPr/>
        </p:nvSpPr>
        <p:spPr>
          <a:xfrm>
            <a:off x="611560" y="175741"/>
            <a:ext cx="8136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ПОРТАЛ КООПЕРАЦИИ ПРОМЫШЛЕННЫХ ПРЕДПРИЯТИЙ МОСКОВСКОЙ ОБЛАСТИ</a:t>
            </a:r>
          </a:p>
          <a:p>
            <a:r>
              <a:rPr lang="en-US" sz="10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www.prom.mosreg.ru</a:t>
            </a:r>
            <a:endParaRPr lang="ru-RU" sz="1000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2097210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788" name="Прямоугольник 6"/>
          <p:cNvSpPr/>
          <p:nvPr/>
        </p:nvSpPr>
        <p:spPr>
          <a:xfrm>
            <a:off x="4499992" y="605463"/>
            <a:ext cx="4464496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altLang="ko-KR" sz="1200" dirty="0">
                <a:solidFill>
                  <a:schemeClr val="bg2"/>
                </a:solidFill>
                <a:latin typeface="Century Gothic" panose="020B0502020202020204" pitchFamily="34" charset="0"/>
                <a:cs typeface="Arial" pitchFamily="34" charset="0"/>
              </a:rPr>
              <a:t>Поиск по </a:t>
            </a:r>
            <a:r>
              <a:rPr lang="ru-RU" altLang="ko-KR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производимой</a:t>
            </a:r>
            <a:r>
              <a:rPr lang="en-US" altLang="ko-KR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/</a:t>
            </a:r>
            <a:r>
              <a:rPr lang="ru-RU" altLang="ko-KR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закупаемой</a:t>
            </a:r>
          </a:p>
          <a:p>
            <a:pPr lvl="0"/>
            <a:r>
              <a:rPr lang="ru-RU" altLang="ko-KR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номенклатуре</a:t>
            </a:r>
          </a:p>
          <a:p>
            <a:pPr lvl="0"/>
            <a:endParaRPr lang="ru-RU" altLang="ko-KR" sz="1200" dirty="0">
              <a:solidFill>
                <a:schemeClr val="bg2"/>
              </a:solidFill>
              <a:latin typeface="Century Gothic" panose="020B0502020202020204" pitchFamily="34" charset="0"/>
              <a:cs typeface="Arial" pitchFamily="34" charset="0"/>
            </a:endParaRPr>
          </a:p>
          <a:p>
            <a:r>
              <a:rPr lang="ru-RU" altLang="ko-KR" sz="1200" dirty="0">
                <a:solidFill>
                  <a:schemeClr val="bg2"/>
                </a:solidFill>
                <a:latin typeface="Century Gothic" panose="020B0502020202020204" pitchFamily="34" charset="0"/>
                <a:cs typeface="Arial" pitchFamily="34" charset="0"/>
              </a:rPr>
              <a:t>Поиск по </a:t>
            </a:r>
            <a:r>
              <a:rPr lang="ru-RU" altLang="ko-KR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планам закупок </a:t>
            </a:r>
            <a:r>
              <a:rPr lang="ru-RU" altLang="ko-KR" b="1" dirty="0" err="1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госкорпораций</a:t>
            </a:r>
            <a:endParaRPr lang="ru-RU" altLang="ko-KR" b="1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itchFamily="34" charset="0"/>
            </a:endParaRPr>
          </a:p>
          <a:p>
            <a:endParaRPr lang="en-US" altLang="ko-KR" b="1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itchFamily="34" charset="0"/>
            </a:endParaRPr>
          </a:p>
          <a:p>
            <a:r>
              <a:rPr lang="ru-RU" altLang="ko-KR" sz="1200" dirty="0">
                <a:solidFill>
                  <a:schemeClr val="bg2"/>
                </a:solidFill>
                <a:latin typeface="Century Gothic" panose="020B0502020202020204" pitchFamily="34" charset="0"/>
                <a:cs typeface="Arial" pitchFamily="34" charset="0"/>
              </a:rPr>
              <a:t>Поиск по </a:t>
            </a:r>
            <a:r>
              <a:rPr lang="ru-RU" altLang="ko-KR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уникальным заявкам</a:t>
            </a:r>
          </a:p>
          <a:p>
            <a:r>
              <a:rPr lang="ru-RU" altLang="ko-KR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промышленных предприятий</a:t>
            </a:r>
          </a:p>
          <a:p>
            <a:endParaRPr lang="en-US" altLang="ko-KR" sz="1200" dirty="0">
              <a:solidFill>
                <a:schemeClr val="bg2"/>
              </a:solidFill>
              <a:latin typeface="Century Gothic" panose="020B0502020202020204" pitchFamily="34" charset="0"/>
              <a:cs typeface="Arial" pitchFamily="34" charset="0"/>
            </a:endParaRPr>
          </a:p>
          <a:p>
            <a:r>
              <a:rPr lang="ru-RU" altLang="ko-KR" sz="1200" dirty="0">
                <a:solidFill>
                  <a:schemeClr val="bg2"/>
                </a:solidFill>
                <a:latin typeface="Century Gothic" panose="020B0502020202020204" pitchFamily="34" charset="0"/>
                <a:cs typeface="Arial" pitchFamily="34" charset="0"/>
              </a:rPr>
              <a:t>Поиск </a:t>
            </a:r>
            <a:r>
              <a:rPr lang="ru-RU" altLang="ko-KR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промышленных предприятий</a:t>
            </a:r>
            <a:endParaRPr lang="ru-RU" altLang="ko-KR" sz="1200" b="1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itchFamily="34" charset="0"/>
            </a:endParaRPr>
          </a:p>
          <a:p>
            <a:r>
              <a:rPr lang="ru-RU" altLang="ko-KR" sz="1200" dirty="0">
                <a:solidFill>
                  <a:schemeClr val="bg2"/>
                </a:solidFill>
                <a:latin typeface="Century Gothic" panose="020B0502020202020204" pitchFamily="34" charset="0"/>
                <a:cs typeface="Arial" pitchFamily="34" charset="0"/>
              </a:rPr>
              <a:t>по различным критериям</a:t>
            </a:r>
            <a:endParaRPr lang="en-US" altLang="ko-KR" sz="1200" dirty="0">
              <a:solidFill>
                <a:schemeClr val="bg2"/>
              </a:solidFill>
              <a:latin typeface="Century Gothic" panose="020B0502020202020204" pitchFamily="34" charset="0"/>
              <a:cs typeface="Arial" pitchFamily="34" charset="0"/>
            </a:endParaRPr>
          </a:p>
          <a:p>
            <a:pPr lvl="0"/>
            <a:endParaRPr lang="ru-RU" altLang="ko-KR" sz="1200" dirty="0">
              <a:solidFill>
                <a:schemeClr val="bg2"/>
              </a:solidFill>
              <a:latin typeface="Century Gothic" panose="020B0502020202020204" pitchFamily="34" charset="0"/>
              <a:cs typeface="Arial" pitchFamily="34" charset="0"/>
            </a:endParaRPr>
          </a:p>
          <a:p>
            <a:pPr lvl="0"/>
            <a:r>
              <a:rPr lang="ru-RU" altLang="ko-KR" sz="1200" dirty="0">
                <a:solidFill>
                  <a:schemeClr val="bg2"/>
                </a:solidFill>
                <a:latin typeface="Century Gothic" panose="020B0502020202020204" pitchFamily="34" charset="0"/>
                <a:cs typeface="Arial" pitchFamily="34" charset="0"/>
              </a:rPr>
              <a:t>Поиск по </a:t>
            </a:r>
            <a:r>
              <a:rPr lang="ru-RU" altLang="ko-KR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объектам бюджетного строительства </a:t>
            </a:r>
            <a:r>
              <a:rPr lang="ru-RU" altLang="ko-KR" sz="1200" dirty="0">
                <a:solidFill>
                  <a:schemeClr val="bg2"/>
                </a:solidFill>
                <a:latin typeface="Century Gothic" panose="020B0502020202020204" pitchFamily="34" charset="0"/>
                <a:cs typeface="Arial" pitchFamily="34" charset="0"/>
              </a:rPr>
              <a:t>на территории МО</a:t>
            </a:r>
            <a:r>
              <a:rPr lang="en-US" altLang="ko-KR" sz="1200" dirty="0">
                <a:solidFill>
                  <a:schemeClr val="bg2"/>
                </a:solidFill>
                <a:latin typeface="Century Gothic" panose="020B0502020202020204" pitchFamily="34" charset="0"/>
                <a:cs typeface="Arial" pitchFamily="34" charset="0"/>
              </a:rPr>
              <a:t/>
            </a:r>
            <a:br>
              <a:rPr lang="en-US" altLang="ko-KR" sz="1200" dirty="0">
                <a:solidFill>
                  <a:schemeClr val="bg2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en-US" altLang="ko-KR" sz="1200" dirty="0">
                <a:solidFill>
                  <a:schemeClr val="bg2"/>
                </a:solidFill>
                <a:latin typeface="Century Gothic" panose="020B0502020202020204" pitchFamily="34" charset="0"/>
                <a:cs typeface="Arial" pitchFamily="34" charset="0"/>
              </a:rPr>
              <a:t/>
            </a:r>
            <a:br>
              <a:rPr lang="en-US" altLang="ko-KR" sz="1200" dirty="0">
                <a:solidFill>
                  <a:schemeClr val="bg2"/>
                </a:solidFill>
                <a:latin typeface="Century Gothic" panose="020B0502020202020204" pitchFamily="34" charset="0"/>
                <a:cs typeface="Arial" pitchFamily="34" charset="0"/>
              </a:rPr>
            </a:br>
            <a:r>
              <a:rPr lang="ru-RU" altLang="ko-KR" sz="1200" dirty="0">
                <a:solidFill>
                  <a:schemeClr val="bg2"/>
                </a:solidFill>
                <a:latin typeface="Century Gothic" panose="020B0502020202020204" pitchFamily="34" charset="0"/>
                <a:cs typeface="Arial" pitchFamily="34" charset="0"/>
              </a:rPr>
              <a:t>Поиск по </a:t>
            </a:r>
            <a:r>
              <a:rPr lang="ru-RU" altLang="ko-KR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промышленным предприятиям</a:t>
            </a:r>
          </a:p>
          <a:p>
            <a:pPr lvl="0"/>
            <a:r>
              <a:rPr lang="ru-RU" altLang="ko-KR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г. Москвы</a:t>
            </a:r>
          </a:p>
          <a:p>
            <a:pPr lvl="0"/>
            <a:endParaRPr lang="ru-RU" altLang="ko-KR" sz="1200" dirty="0">
              <a:solidFill>
                <a:schemeClr val="bg2"/>
              </a:solidFill>
              <a:latin typeface="Century Gothic" panose="020B0502020202020204" pitchFamily="34" charset="0"/>
              <a:cs typeface="Arial" pitchFamily="34" charset="0"/>
            </a:endParaRPr>
          </a:p>
          <a:p>
            <a:pPr lvl="0"/>
            <a:r>
              <a:rPr lang="ru-RU" altLang="ko-KR" sz="1200" dirty="0">
                <a:solidFill>
                  <a:schemeClr val="bg2"/>
                </a:solidFill>
                <a:latin typeface="Century Gothic" panose="020B0502020202020204" pitchFamily="34" charset="0"/>
                <a:cs typeface="Arial" pitchFamily="34" charset="0"/>
              </a:rPr>
              <a:t>Получение всех </a:t>
            </a:r>
            <a:r>
              <a:rPr lang="ru-RU" altLang="ko-KR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актуальных новостей </a:t>
            </a:r>
            <a:r>
              <a:rPr lang="ru-RU" altLang="ko-KR" sz="1200" dirty="0">
                <a:solidFill>
                  <a:schemeClr val="bg2"/>
                </a:solidFill>
                <a:latin typeface="Century Gothic" panose="020B0502020202020204" pitchFamily="34" charset="0"/>
                <a:cs typeface="Arial" pitchFamily="34" charset="0"/>
              </a:rPr>
              <a:t>от Министерства инвестиций и инноваций </a:t>
            </a:r>
            <a:r>
              <a:rPr lang="ru-RU" altLang="ko-KR" sz="1200" dirty="0" smtClean="0">
                <a:solidFill>
                  <a:schemeClr val="bg2"/>
                </a:solidFill>
                <a:latin typeface="Century Gothic" panose="020B0502020202020204" pitchFamily="34" charset="0"/>
                <a:cs typeface="Arial" pitchFamily="34" charset="0"/>
              </a:rPr>
              <a:t>МО</a:t>
            </a:r>
          </a:p>
          <a:p>
            <a:pPr lvl="0"/>
            <a:endParaRPr lang="ru-RU" altLang="ko-KR" sz="1200" dirty="0">
              <a:solidFill>
                <a:schemeClr val="bg2"/>
              </a:solidFill>
              <a:latin typeface="Century Gothic" panose="020B0502020202020204" pitchFamily="34" charset="0"/>
              <a:cs typeface="Arial" pitchFamily="34" charset="0"/>
            </a:endParaRPr>
          </a:p>
          <a:p>
            <a:pPr lvl="0"/>
            <a:r>
              <a:rPr lang="ru-RU" altLang="ko-KR" sz="1200" dirty="0" smtClean="0">
                <a:solidFill>
                  <a:schemeClr val="bg2"/>
                </a:solidFill>
                <a:latin typeface="Century Gothic" panose="020B0502020202020204" pitchFamily="34" charset="0"/>
                <a:cs typeface="Arial" pitchFamily="34" charset="0"/>
              </a:rPr>
              <a:t>Поиск по </a:t>
            </a:r>
            <a:r>
              <a:rPr lang="ru-RU" altLang="ko-KR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свободным ресурсам предприятий</a:t>
            </a:r>
            <a:endParaRPr lang="en-US" altLang="ko-KR" b="1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pic>
        <p:nvPicPr>
          <p:cNvPr id="2097211" name="Picture 2" descr="C:\Users\DembitskiyMN\Desktop\1600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504" y="753628"/>
            <a:ext cx="3862736" cy="3862737"/>
          </a:xfrm>
          <a:prstGeom prst="rect">
            <a:avLst/>
          </a:prstGeom>
          <a:noFill/>
        </p:spPr>
      </p:pic>
      <p:sp>
        <p:nvSpPr>
          <p:cNvPr id="1048789" name="Прямоугольник 1"/>
          <p:cNvSpPr/>
          <p:nvPr/>
        </p:nvSpPr>
        <p:spPr>
          <a:xfrm>
            <a:off x="744287" y="1876018"/>
            <a:ext cx="25891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www.prom.mosreg.ru</a:t>
            </a:r>
            <a:endParaRPr lang="ru-RU" sz="1800" b="1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48790" name="TextBox 7"/>
          <p:cNvSpPr txBox="1"/>
          <p:nvPr/>
        </p:nvSpPr>
        <p:spPr>
          <a:xfrm>
            <a:off x="792783" y="2202999"/>
            <a:ext cx="2492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Портал полностью бесплатный</a:t>
            </a:r>
          </a:p>
        </p:txBody>
      </p:sp>
      <p:sp>
        <p:nvSpPr>
          <p:cNvPr id="1048791" name="TextBox 8"/>
          <p:cNvSpPr txBox="1"/>
          <p:nvPr/>
        </p:nvSpPr>
        <p:spPr>
          <a:xfrm>
            <a:off x="3970240" y="555526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C00000"/>
                </a:solidFill>
              </a:rPr>
              <a:t>✔</a:t>
            </a:r>
            <a:endParaRPr lang="ru-RU" sz="36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48792" name="TextBox 15"/>
          <p:cNvSpPr txBox="1"/>
          <p:nvPr/>
        </p:nvSpPr>
        <p:spPr>
          <a:xfrm>
            <a:off x="3970240" y="1057841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C00000"/>
                </a:solidFill>
              </a:rPr>
              <a:t>✔</a:t>
            </a:r>
            <a:endParaRPr lang="ru-RU" sz="36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48793" name="TextBox 16"/>
          <p:cNvSpPr txBox="1"/>
          <p:nvPr/>
        </p:nvSpPr>
        <p:spPr>
          <a:xfrm>
            <a:off x="3970240" y="1590060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C00000"/>
                </a:solidFill>
              </a:rPr>
              <a:t>✔</a:t>
            </a:r>
            <a:endParaRPr lang="ru-RU" sz="36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48794" name="TextBox 17"/>
          <p:cNvSpPr txBox="1"/>
          <p:nvPr/>
        </p:nvSpPr>
        <p:spPr>
          <a:xfrm>
            <a:off x="3970240" y="2174835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C00000"/>
                </a:solidFill>
              </a:rPr>
              <a:t>✔</a:t>
            </a:r>
            <a:endParaRPr lang="ru-RU" sz="36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48795" name="TextBox 18"/>
          <p:cNvSpPr txBox="1"/>
          <p:nvPr/>
        </p:nvSpPr>
        <p:spPr>
          <a:xfrm>
            <a:off x="3970240" y="2714025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C00000"/>
                </a:solidFill>
              </a:rPr>
              <a:t>✔</a:t>
            </a:r>
            <a:endParaRPr lang="ru-RU" sz="36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48796" name="TextBox 19"/>
          <p:cNvSpPr txBox="1"/>
          <p:nvPr/>
        </p:nvSpPr>
        <p:spPr>
          <a:xfrm>
            <a:off x="3970240" y="3332714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C00000"/>
                </a:solidFill>
              </a:rPr>
              <a:t>✔</a:t>
            </a:r>
            <a:endParaRPr lang="ru-RU" sz="36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48797" name="TextBox 20"/>
          <p:cNvSpPr txBox="1"/>
          <p:nvPr/>
        </p:nvSpPr>
        <p:spPr>
          <a:xfrm>
            <a:off x="3970240" y="3894165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C00000"/>
                </a:solidFill>
              </a:rPr>
              <a:t>✔</a:t>
            </a:r>
            <a:endParaRPr lang="ru-RU" sz="36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TextBox 20"/>
          <p:cNvSpPr txBox="1"/>
          <p:nvPr/>
        </p:nvSpPr>
        <p:spPr>
          <a:xfrm>
            <a:off x="3995936" y="4445699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C00000"/>
                </a:solidFill>
              </a:rPr>
              <a:t>✔</a:t>
            </a:r>
            <a:endParaRPr lang="ru-RU" sz="36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TextBox 71"/>
          <p:cNvSpPr txBox="1"/>
          <p:nvPr/>
        </p:nvSpPr>
        <p:spPr>
          <a:xfrm>
            <a:off x="34217" y="224654"/>
            <a:ext cx="590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13.4</a:t>
            </a:r>
            <a:endParaRPr lang="ru-RU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2" name="TextBox 58"/>
          <p:cNvSpPr txBox="1"/>
          <p:nvPr/>
        </p:nvSpPr>
        <p:spPr>
          <a:xfrm>
            <a:off x="611560" y="175741"/>
            <a:ext cx="792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Поддержка участников национального </a:t>
            </a:r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проекта «Производительность труда </a:t>
            </a:r>
            <a:r>
              <a:rPr lang="ru-RU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/>
            </a:r>
            <a:br>
              <a:rPr lang="ru-RU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</a:br>
            <a:r>
              <a:rPr lang="ru-RU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и </a:t>
            </a:r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поддержка занятости»</a:t>
            </a:r>
            <a:endParaRPr lang="ru-RU" sz="100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2097209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pic>
        <p:nvPicPr>
          <p:cNvPr id="6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77880" y="573249"/>
            <a:ext cx="1908720" cy="1145233"/>
          </a:xfrm>
          <a:prstGeom prst="rect">
            <a:avLst/>
          </a:prstGeom>
          <a:noFill/>
        </p:spPr>
      </p:pic>
      <p:pic>
        <p:nvPicPr>
          <p:cNvPr id="7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320879" y="742526"/>
            <a:ext cx="1908720" cy="1145233"/>
          </a:xfrm>
          <a:prstGeom prst="rect">
            <a:avLst/>
          </a:prstGeom>
          <a:noFill/>
        </p:spPr>
      </p:pic>
      <p:sp>
        <p:nvSpPr>
          <p:cNvPr id="8" name="TextBox 16"/>
          <p:cNvSpPr txBox="1"/>
          <p:nvPr/>
        </p:nvSpPr>
        <p:spPr bwMode="auto">
          <a:xfrm>
            <a:off x="86322" y="1860376"/>
            <a:ext cx="4125638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757575">
                    <a:lumMod val="50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Заключение соглашения</a:t>
            </a:r>
            <a:r>
              <a:rPr lang="ru-RU" sz="1200" dirty="0">
                <a:solidFill>
                  <a:srgbClr val="757575">
                    <a:lumMod val="50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>
                <a:solidFill>
                  <a:srgbClr val="757575">
                    <a:lumMod val="50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с Министерством инвестиций и инноваций </a:t>
            </a:r>
            <a:r>
              <a:rPr lang="ru-RU" sz="1200" b="1" dirty="0" smtClean="0">
                <a:solidFill>
                  <a:srgbClr val="757575">
                    <a:lumMod val="50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МО</a:t>
            </a:r>
            <a:endParaRPr lang="en-US" sz="1200" b="1" dirty="0">
              <a:solidFill>
                <a:srgbClr val="757575">
                  <a:lumMod val="50000"/>
                </a:srgb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endParaRPr lang="ru-RU" sz="1200" dirty="0">
              <a:solidFill>
                <a:srgbClr val="757575">
                  <a:lumMod val="50000"/>
                </a:srgb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200" dirty="0">
                <a:solidFill>
                  <a:srgbClr val="757575">
                    <a:lumMod val="50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Рост производительности труда на </a:t>
            </a:r>
            <a:r>
              <a:rPr lang="ru-RU" sz="1200" b="1" dirty="0">
                <a:solidFill>
                  <a:srgbClr val="757575">
                    <a:lumMod val="50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10%, 15% </a:t>
            </a:r>
            <a:r>
              <a:rPr lang="ru-RU" sz="1200" b="1" dirty="0" smtClean="0">
                <a:solidFill>
                  <a:srgbClr val="757575">
                    <a:lumMod val="50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и 30</a:t>
            </a:r>
            <a:r>
              <a:rPr lang="ru-RU" sz="1200" b="1" dirty="0">
                <a:solidFill>
                  <a:srgbClr val="757575">
                    <a:lumMod val="50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% </a:t>
            </a:r>
            <a:br>
              <a:rPr lang="ru-RU" sz="1200" b="1" dirty="0">
                <a:solidFill>
                  <a:srgbClr val="757575">
                    <a:lumMod val="50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</a:br>
            <a:r>
              <a:rPr lang="ru-RU" sz="1200" b="1" dirty="0">
                <a:solidFill>
                  <a:srgbClr val="757575">
                    <a:lumMod val="50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в 1, 2, 3 год</a:t>
            </a:r>
            <a:r>
              <a:rPr lang="ru-RU" sz="1200" dirty="0">
                <a:solidFill>
                  <a:srgbClr val="757575">
                    <a:lumMod val="50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 участия в национальном проекте, далее прирост не менее 5% в </a:t>
            </a:r>
            <a:r>
              <a:rPr lang="ru-RU" sz="1200" dirty="0" smtClean="0">
                <a:solidFill>
                  <a:srgbClr val="757575">
                    <a:lumMod val="50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год</a:t>
            </a:r>
          </a:p>
          <a:p>
            <a:endParaRPr lang="ru-RU" sz="1200" dirty="0" smtClean="0">
              <a:solidFill>
                <a:srgbClr val="757575">
                  <a:lumMod val="50000"/>
                </a:srgb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200" b="1" dirty="0" smtClean="0">
                <a:solidFill>
                  <a:srgbClr val="757575">
                    <a:lumMod val="50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Соответствие критериям:</a:t>
            </a:r>
          </a:p>
          <a:p>
            <a:pPr marL="171450" indent="-171450">
              <a:buFontTx/>
              <a:buChar char="-"/>
            </a:pPr>
            <a:r>
              <a:rPr lang="ru-RU" sz="1200" dirty="0" smtClean="0">
                <a:solidFill>
                  <a:srgbClr val="757575">
                    <a:lumMod val="50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принадлежность к отрасли: обрабатывающее производство, с/х, транспорт, строительство, ЖКХ</a:t>
            </a:r>
          </a:p>
          <a:p>
            <a:pPr marL="171450" indent="-171450">
              <a:buFontTx/>
              <a:buChar char="-"/>
            </a:pPr>
            <a:r>
              <a:rPr lang="ru-RU" sz="1200" dirty="0">
                <a:solidFill>
                  <a:srgbClr val="757575">
                    <a:lumMod val="50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объем выручки от 400 млн руб. до 30 млрд руб. </a:t>
            </a:r>
            <a:r>
              <a:rPr lang="ru-RU" sz="1200" dirty="0" smtClean="0">
                <a:solidFill>
                  <a:srgbClr val="757575">
                    <a:lumMod val="50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в </a:t>
            </a:r>
            <a:r>
              <a:rPr lang="ru-RU" sz="1200" dirty="0">
                <a:solidFill>
                  <a:srgbClr val="757575">
                    <a:lumMod val="50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год</a:t>
            </a:r>
            <a:endParaRPr lang="en-US" sz="1200" dirty="0">
              <a:solidFill>
                <a:srgbClr val="757575">
                  <a:lumMod val="50000"/>
                </a:srgb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marL="171450" indent="-171450">
              <a:buFontTx/>
              <a:buChar char="-"/>
            </a:pPr>
            <a:r>
              <a:rPr lang="ru-RU" sz="1200" dirty="0">
                <a:solidFill>
                  <a:srgbClr val="757575">
                    <a:lumMod val="50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з</a:t>
            </a:r>
            <a:r>
              <a:rPr lang="ru-RU" sz="1200" dirty="0" smtClean="0">
                <a:solidFill>
                  <a:srgbClr val="757575">
                    <a:lumMod val="50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арегистрировано в форме юр. </a:t>
            </a:r>
            <a:r>
              <a:rPr lang="ru-RU" sz="1200" dirty="0">
                <a:solidFill>
                  <a:srgbClr val="757575">
                    <a:lumMod val="50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л</a:t>
            </a:r>
            <a:r>
              <a:rPr lang="ru-RU" sz="1200" dirty="0" smtClean="0">
                <a:solidFill>
                  <a:srgbClr val="757575">
                    <a:lumMod val="50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ица </a:t>
            </a:r>
            <a:br>
              <a:rPr lang="ru-RU" sz="1200" dirty="0" smtClean="0">
                <a:solidFill>
                  <a:srgbClr val="757575">
                    <a:lumMod val="50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</a:br>
            <a:r>
              <a:rPr lang="ru-RU" sz="1200" dirty="0" smtClean="0">
                <a:solidFill>
                  <a:srgbClr val="757575">
                    <a:lumMod val="50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или обособленного подразделения </a:t>
            </a:r>
            <a:br>
              <a:rPr lang="ru-RU" sz="1200" dirty="0" smtClean="0">
                <a:solidFill>
                  <a:srgbClr val="757575">
                    <a:lumMod val="50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</a:br>
            <a:r>
              <a:rPr lang="ru-RU" sz="1200" dirty="0" smtClean="0">
                <a:solidFill>
                  <a:srgbClr val="757575">
                    <a:lumMod val="50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на территории МО</a:t>
            </a:r>
          </a:p>
        </p:txBody>
      </p:sp>
      <p:sp>
        <p:nvSpPr>
          <p:cNvPr id="9" name="TextBox 17"/>
          <p:cNvSpPr txBox="1"/>
          <p:nvPr/>
        </p:nvSpPr>
        <p:spPr>
          <a:xfrm>
            <a:off x="179512" y="1145866"/>
            <a:ext cx="21602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УСЛОВИЯ</a:t>
            </a:r>
          </a:p>
        </p:txBody>
      </p:sp>
      <p:sp>
        <p:nvSpPr>
          <p:cNvPr id="10" name="TextBox 18"/>
          <p:cNvSpPr txBox="1"/>
          <p:nvPr/>
        </p:nvSpPr>
        <p:spPr>
          <a:xfrm>
            <a:off x="6713984" y="992504"/>
            <a:ext cx="22677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МЕРЫ ПОДДЕРЖКИ</a:t>
            </a:r>
            <a:endParaRPr lang="ru-RU" sz="1600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1" name="Picture 2" descr="C:\Users\DembitskiyMN\Desktop\12312312312312312555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12160" y="1073895"/>
            <a:ext cx="482495" cy="482495"/>
          </a:xfrm>
          <a:prstGeom prst="rect">
            <a:avLst/>
          </a:prstGeom>
          <a:noFill/>
        </p:spPr>
      </p:pic>
      <p:pic>
        <p:nvPicPr>
          <p:cNvPr id="12" name="Picture 4" descr="C:\Users\DembitskiyMN\Desktop\znak-03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81527" y="1149042"/>
            <a:ext cx="365214" cy="365214"/>
          </a:xfrm>
          <a:prstGeom prst="rect">
            <a:avLst/>
          </a:prstGeom>
          <a:noFill/>
        </p:spPr>
      </p:pic>
      <p:sp>
        <p:nvSpPr>
          <p:cNvPr id="13" name="TextBox 21"/>
          <p:cNvSpPr txBox="1"/>
          <p:nvPr/>
        </p:nvSpPr>
        <p:spPr bwMode="auto">
          <a:xfrm>
            <a:off x="4437112" y="1649872"/>
            <a:ext cx="4671347" cy="3647152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r>
              <a:rPr lang="ru-RU" sz="105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Услуги по обучению и оптимизации производственных </a:t>
            </a:r>
            <a:r>
              <a:rPr lang="ru-RU" sz="105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процессов с экспертами ФЦК, РЦК, привлеченных партнеров</a:t>
            </a:r>
            <a:endParaRPr lang="ru-RU" sz="105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endParaRPr lang="ru-RU" sz="1050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Получение займов </a:t>
            </a:r>
            <a:r>
              <a:rPr lang="ru-RU" sz="105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ФРП </a:t>
            </a:r>
            <a:r>
              <a:rPr lang="ru-RU" sz="105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РФ </a:t>
            </a:r>
            <a:r>
              <a:rPr lang="ru-RU" sz="105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и ФРП </a:t>
            </a:r>
            <a:r>
              <a:rPr lang="ru-RU" sz="105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МО</a:t>
            </a:r>
          </a:p>
          <a:p>
            <a:endParaRPr lang="ru-RU" sz="1050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Субсидирование </a:t>
            </a:r>
            <a:r>
              <a:rPr lang="ru-RU" sz="105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процентной ставки по кредиту для предприятий </a:t>
            </a:r>
            <a:r>
              <a:rPr lang="ru-RU" sz="105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МСП</a:t>
            </a:r>
          </a:p>
          <a:p>
            <a:endParaRPr lang="ru-RU" sz="1050" b="1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05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ПОДДЕРЖКА </a:t>
            </a:r>
            <a:r>
              <a:rPr lang="ru-RU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РФПИ</a:t>
            </a:r>
          </a:p>
          <a:p>
            <a:endParaRPr lang="ru-RU" sz="105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05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Адресная поддержка</a:t>
            </a:r>
            <a:r>
              <a:rPr lang="ru-RU" sz="105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предприятий консультантами в сфере повышения производительности труда </a:t>
            </a:r>
            <a:endParaRPr lang="ru-RU" sz="105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endParaRPr lang="ru-RU" sz="1050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Нефинансовые меры </a:t>
            </a:r>
            <a:r>
              <a:rPr lang="ru-RU" sz="105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поддержки:</a:t>
            </a:r>
            <a:endParaRPr lang="ru-RU" sz="1050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marL="171450" indent="-171450">
              <a:buFontTx/>
              <a:buChar char="-"/>
            </a:pPr>
            <a:r>
              <a:rPr lang="ru-RU" sz="105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отраслевые выезды</a:t>
            </a:r>
          </a:p>
          <a:p>
            <a:pPr marL="171450" indent="-171450">
              <a:buFontTx/>
              <a:buChar char="-"/>
            </a:pPr>
            <a:r>
              <a:rPr lang="ru-RU" sz="105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международные стажировки</a:t>
            </a:r>
          </a:p>
          <a:p>
            <a:pPr marL="171450" indent="-171450">
              <a:buFontTx/>
              <a:buChar char="-"/>
            </a:pPr>
            <a:r>
              <a:rPr lang="ru-RU" sz="105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рейтинги </a:t>
            </a:r>
            <a:r>
              <a:rPr lang="ru-RU" sz="105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предприятий</a:t>
            </a:r>
          </a:p>
          <a:p>
            <a:pPr marL="171450" indent="-171450">
              <a:buFontTx/>
              <a:buChar char="-"/>
            </a:pPr>
            <a:r>
              <a:rPr lang="ru-RU" sz="105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п</a:t>
            </a:r>
            <a:r>
              <a:rPr lang="ru-RU" sz="105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рограммы обучения ( Лидеры производительности, Акселератор экспортного роста)</a:t>
            </a:r>
          </a:p>
          <a:p>
            <a:pPr marL="171450" indent="-171450">
              <a:buFontTx/>
              <a:buChar char="-"/>
            </a:pPr>
            <a:r>
              <a:rPr lang="ru-RU" sz="105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создание </a:t>
            </a:r>
            <a:r>
              <a:rPr lang="ru-RU" sz="1050" dirty="0">
                <a:latin typeface="Century Gothic" panose="020B0502020202020204" pitchFamily="34" charset="0"/>
                <a:cs typeface="Arial" panose="020B0604020202020204" pitchFamily="34" charset="0"/>
              </a:rPr>
              <a:t>новых служб занятости </a:t>
            </a:r>
            <a:r>
              <a:rPr lang="ru-RU" sz="105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населения</a:t>
            </a:r>
          </a:p>
          <a:p>
            <a:pPr marL="171450" indent="-171450">
              <a:buFontTx/>
              <a:buChar char="-"/>
            </a:pPr>
            <a:r>
              <a:rPr lang="ru-RU" sz="105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фабрика процессов</a:t>
            </a:r>
          </a:p>
          <a:p>
            <a:endParaRPr lang="ru-RU" sz="1050" dirty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ttps://icon-library.net/images/status-icon-png/status-icon-png-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54" y="1080824"/>
            <a:ext cx="501650" cy="50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39752" y="725307"/>
            <a:ext cx="1908720" cy="1145233"/>
          </a:xfrm>
          <a:prstGeom prst="rect">
            <a:avLst/>
          </a:prstGeom>
          <a:noFill/>
        </p:spPr>
      </p:pic>
      <p:sp>
        <p:nvSpPr>
          <p:cNvPr id="15" name="TextBox 17"/>
          <p:cNvSpPr txBox="1"/>
          <p:nvPr/>
        </p:nvSpPr>
        <p:spPr>
          <a:xfrm>
            <a:off x="3294112" y="1073089"/>
            <a:ext cx="228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СТАТУС УЧАСТНИКА НП «ПТ»</a:t>
            </a:r>
            <a:endParaRPr lang="ru-RU" sz="1600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TextBox 71"/>
          <p:cNvSpPr txBox="1"/>
          <p:nvPr/>
        </p:nvSpPr>
        <p:spPr>
          <a:xfrm>
            <a:off x="34217" y="224654"/>
            <a:ext cx="590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13.5</a:t>
            </a:r>
            <a:endParaRPr lang="ru-RU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98261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5" name="TextBox 58"/>
          <p:cNvSpPr txBox="1"/>
          <p:nvPr/>
        </p:nvSpPr>
        <p:spPr>
          <a:xfrm>
            <a:off x="611560" y="175741"/>
            <a:ext cx="79928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Century Gothic" panose="020B0502020202020204" pitchFamily="34" charset="0"/>
              </a:rPr>
              <a:t>УПРАВЛЕНИЕ ПОДДЕРЖКИ И РАЗВИТИЯ ПРЕДПРИНИМАТЕЛЬСТВА</a:t>
            </a:r>
          </a:p>
          <a:p>
            <a:r>
              <a:rPr lang="ru-RU" sz="1000" dirty="0">
                <a:solidFill>
                  <a:schemeClr val="bg1"/>
                </a:solidFill>
                <a:latin typeface="Century Gothic" panose="020B0502020202020204" pitchFamily="34" charset="0"/>
              </a:rPr>
              <a:t>Начальник Управления – </a:t>
            </a:r>
            <a:r>
              <a:rPr lang="ru-RU" sz="10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Лисятникова</a:t>
            </a:r>
            <a:r>
              <a:rPr lang="ru-RU" sz="1000" dirty="0">
                <a:solidFill>
                  <a:schemeClr val="bg1"/>
                </a:solidFill>
                <a:latin typeface="Century Gothic" panose="020B0502020202020204" pitchFamily="34" charset="0"/>
              </a:rPr>
              <a:t> Людмила Леонидовна,</a:t>
            </a:r>
          </a:p>
          <a:p>
            <a:r>
              <a:rPr lang="ru-RU" sz="1000" dirty="0">
                <a:solidFill>
                  <a:schemeClr val="bg1"/>
                </a:solidFill>
                <a:latin typeface="Century Gothic" panose="020B0502020202020204" pitchFamily="34" charset="0"/>
              </a:rPr>
              <a:t>+7(498) 602-06-04, доб. 4-08-66</a:t>
            </a:r>
          </a:p>
          <a:p>
            <a:r>
              <a:rPr lang="en-US" sz="1000" dirty="0">
                <a:solidFill>
                  <a:schemeClr val="bg1"/>
                </a:solidFill>
                <a:latin typeface="Century Gothic" panose="020B0502020202020204" pitchFamily="34" charset="0"/>
              </a:rPr>
              <a:t>LisyatnikovaLL@mosreg.ru</a:t>
            </a:r>
            <a:endParaRPr lang="ru-RU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endParaRPr lang="ru-RU" sz="1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097213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>
            <a:biLevel thresh="25000"/>
          </a:blip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806" name="TextBox 71"/>
          <p:cNvSpPr txBox="1"/>
          <p:nvPr/>
        </p:nvSpPr>
        <p:spPr>
          <a:xfrm>
            <a:off x="86321" y="22465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14</a:t>
            </a:r>
            <a:endParaRPr lang="ru-RU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48807" name="TextBox 5"/>
          <p:cNvSpPr txBox="1"/>
          <p:nvPr/>
        </p:nvSpPr>
        <p:spPr>
          <a:xfrm>
            <a:off x="1547664" y="2355726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chemeClr val="bg1"/>
                </a:solidFill>
                <a:latin typeface="Century Gothic" panose="020B0502020202020204" pitchFamily="34" charset="0"/>
              </a:rPr>
              <a:t>Программы поддержки малого и среднего предпринимательства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14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810" name="TextBox 71"/>
          <p:cNvSpPr txBox="1"/>
          <p:nvPr/>
        </p:nvSpPr>
        <p:spPr>
          <a:xfrm>
            <a:off x="35496" y="224654"/>
            <a:ext cx="554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14.1</a:t>
            </a:r>
            <a:endParaRPr lang="ru-RU" dirty="0">
              <a:latin typeface="Century Gothic" panose="020B0502020202020204" pitchFamily="34" charset="0"/>
            </a:endParaRPr>
          </a:p>
        </p:txBody>
      </p:sp>
      <p:pic>
        <p:nvPicPr>
          <p:cNvPr id="2097215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62418" y="628980"/>
            <a:ext cx="1908720" cy="1145233"/>
          </a:xfrm>
          <a:prstGeom prst="rect">
            <a:avLst/>
          </a:prstGeom>
          <a:noFill/>
        </p:spPr>
      </p:pic>
      <p:pic>
        <p:nvPicPr>
          <p:cNvPr id="2097216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927213" y="642205"/>
            <a:ext cx="1908720" cy="1145233"/>
          </a:xfrm>
          <a:prstGeom prst="rect">
            <a:avLst/>
          </a:prstGeom>
          <a:noFill/>
        </p:spPr>
      </p:pic>
      <p:sp>
        <p:nvSpPr>
          <p:cNvPr id="1048811" name="TextBox 10"/>
          <p:cNvSpPr txBox="1"/>
          <p:nvPr/>
        </p:nvSpPr>
        <p:spPr>
          <a:xfrm>
            <a:off x="6498522" y="1048235"/>
            <a:ext cx="208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ОГРАНИЧЕНИЯ </a:t>
            </a:r>
          </a:p>
        </p:txBody>
      </p:sp>
      <p:pic>
        <p:nvPicPr>
          <p:cNvPr id="2097217" name="Picture 4" descr="C:\Users\DembitskiyMN\Desktop\znak-03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87861" y="1048721"/>
            <a:ext cx="365214" cy="365214"/>
          </a:xfrm>
          <a:prstGeom prst="rect">
            <a:avLst/>
          </a:prstGeom>
          <a:noFill/>
        </p:spPr>
      </p:pic>
      <p:pic>
        <p:nvPicPr>
          <p:cNvPr id="2097218" name="Picture 2" descr="C:\Users\DembitskiyMN\Desktop\w256h2561348757719Restricted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78442" y="965484"/>
            <a:ext cx="504056" cy="504056"/>
          </a:xfrm>
          <a:prstGeom prst="rect">
            <a:avLst/>
          </a:prstGeom>
          <a:noFill/>
        </p:spPr>
      </p:pic>
      <p:sp>
        <p:nvSpPr>
          <p:cNvPr id="1048812" name="TextBox 15"/>
          <p:cNvSpPr txBox="1"/>
          <p:nvPr/>
        </p:nvSpPr>
        <p:spPr>
          <a:xfrm>
            <a:off x="661472" y="1045545"/>
            <a:ext cx="15263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СУБСИДИЯ</a:t>
            </a:r>
          </a:p>
        </p:txBody>
      </p:sp>
      <p:sp>
        <p:nvSpPr>
          <p:cNvPr id="1048813" name="TextBox 16"/>
          <p:cNvSpPr txBox="1"/>
          <p:nvPr/>
        </p:nvSpPr>
        <p:spPr bwMode="auto">
          <a:xfrm>
            <a:off x="234459" y="1787438"/>
            <a:ext cx="440670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не более </a:t>
            </a:r>
            <a:r>
              <a:rPr lang="ru-RU" sz="12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10 млн руб. </a:t>
            </a: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не более </a:t>
            </a:r>
            <a:r>
              <a:rPr lang="ru-RU" sz="12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50 </a:t>
            </a:r>
            <a:r>
              <a:rPr lang="ru-RU" sz="12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% </a:t>
            </a: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от фактически произведенных затрат по закупке </a:t>
            </a: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оборудования для создания и (или) развития либо модернизации производства</a:t>
            </a:r>
          </a:p>
          <a:p>
            <a:endParaRPr lang="ru-RU" sz="120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1048814" name="TextBox 17"/>
          <p:cNvSpPr txBox="1"/>
          <p:nvPr/>
        </p:nvSpPr>
        <p:spPr bwMode="auto">
          <a:xfrm>
            <a:off x="4679504" y="3516269"/>
            <a:ext cx="392494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Оборудование:</a:t>
            </a:r>
            <a:endParaRPr lang="en-US" sz="120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cs typeface="Arial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дата изготовления (выпуска) которого более </a:t>
            </a: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5 лет;</a:t>
            </a:r>
          </a:p>
          <a:p>
            <a:pPr marL="285750" indent="-285750">
              <a:buFontTx/>
              <a:buChar char="-"/>
            </a:pP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транспортные средства (за исключением спецтехники)</a:t>
            </a:r>
          </a:p>
        </p:txBody>
      </p:sp>
      <p:sp>
        <p:nvSpPr>
          <p:cNvPr id="1048815" name="Прямоугольник 13"/>
          <p:cNvSpPr/>
          <p:nvPr/>
        </p:nvSpPr>
        <p:spPr>
          <a:xfrm>
            <a:off x="201295" y="3123633"/>
            <a:ext cx="4572000" cy="157735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Подача конкурсных заявок  </a:t>
            </a:r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через </a:t>
            </a: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сайт РПГУ </a:t>
            </a:r>
          </a:p>
          <a:p>
            <a:r>
              <a:rPr lang="ru-RU" sz="105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(</a:t>
            </a:r>
            <a:r>
              <a:rPr lang="en-US" sz="105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  <a:hlinkClick r:id="rId7"/>
              </a:rPr>
              <a:t>https://uslugi.mosreg.ru/</a:t>
            </a:r>
            <a:r>
              <a:rPr lang="ru-RU" sz="105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)</a:t>
            </a:r>
          </a:p>
          <a:p>
            <a:endParaRPr lang="ru-RU" sz="120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  <a:p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Решение при наличии договора </a:t>
            </a:r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- </a:t>
            </a:r>
            <a:b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</a:br>
            <a:r>
              <a:rPr lang="ru-RU" sz="12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ПОДТВЕРЖДЕНИЕ </a:t>
            </a:r>
            <a:r>
              <a:rPr lang="ru-RU" sz="12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ОПЛАТЫ НЕ ТРЕБУЕТСЯ!</a:t>
            </a:r>
          </a:p>
          <a:p>
            <a:endParaRPr lang="ru-RU" sz="1200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  <a:p>
            <a:r>
              <a:rPr lang="ru-RU" sz="12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Предоставление – после подтверждения оплаты.</a:t>
            </a:r>
          </a:p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48816" name="Прямоугольник 1"/>
          <p:cNvSpPr/>
          <p:nvPr/>
        </p:nvSpPr>
        <p:spPr>
          <a:xfrm>
            <a:off x="4608004" y="1736468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</a:pPr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Показатели деятельности: </a:t>
            </a:r>
          </a:p>
          <a:p>
            <a:pPr marL="285750" indent="-285750">
              <a:buFontTx/>
              <a:buChar char="-"/>
            </a:pPr>
            <a:r>
              <a:rPr lang="ru-RU" sz="12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коэффициент </a:t>
            </a:r>
            <a:r>
              <a:rPr lang="ru-RU" sz="12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увеличения выручки </a:t>
            </a: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за год, следующий за годом получения субсидии, </a:t>
            </a:r>
          </a:p>
          <a:p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      </a:t>
            </a:r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</a:p>
          <a:p>
            <a:pPr marL="273050" indent="-273050">
              <a:buFontTx/>
              <a:buChar char="-"/>
            </a:pPr>
            <a:r>
              <a:rPr lang="ru-RU" sz="12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рост</a:t>
            </a:r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производительности труда </a:t>
            </a:r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за 2 года, следующими за годом получения субсидии</a:t>
            </a:r>
          </a:p>
          <a:p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     </a:t>
            </a:r>
            <a:endParaRPr lang="ko-KR" altLang="en-US" sz="120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8817" name="TextBox 18"/>
          <p:cNvSpPr txBox="1"/>
          <p:nvPr/>
        </p:nvSpPr>
        <p:spPr>
          <a:xfrm>
            <a:off x="611560" y="175741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КОМПЕНСАЦИЯ ЗАТРАТ НА ПОКУПКУ ОБОРУДОВАНИЯ</a:t>
            </a:r>
          </a:p>
          <a:p>
            <a:r>
              <a:rPr lang="ru-RU" sz="1000" dirty="0">
                <a:latin typeface="Century Gothic" panose="020B0502020202020204" pitchFamily="34" charset="0"/>
              </a:rPr>
              <a:t>Постановление Правительства МО от 25.10.2016 N 788/39</a:t>
            </a:r>
          </a:p>
        </p:txBody>
      </p:sp>
    </p:spTree>
    <p:extLst>
      <p:ext uri="{BB962C8B-B14F-4D97-AF65-F5344CB8AC3E}">
        <p14:creationId xmlns:p14="http://schemas.microsoft.com/office/powerpoint/2010/main" val="352809982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20" name="TextBox 58"/>
          <p:cNvSpPr txBox="1"/>
          <p:nvPr/>
        </p:nvSpPr>
        <p:spPr>
          <a:xfrm>
            <a:off x="611560" y="175741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КОМПЕНСАЦИЯ ЗАТРАТ НА ПЕРВЫЙ ВЗНОС ПРИ ЛИЗИНГЕ ОБОРУДОВАНИЯ</a:t>
            </a:r>
          </a:p>
          <a:p>
            <a:r>
              <a:rPr lang="ru-RU" sz="1000" dirty="0">
                <a:latin typeface="Century Gothic" panose="020B0502020202020204" pitchFamily="34" charset="0"/>
              </a:rPr>
              <a:t>Постановление Правительства МО от 25.10.2016 N 788/39</a:t>
            </a:r>
          </a:p>
        </p:txBody>
      </p:sp>
      <p:pic>
        <p:nvPicPr>
          <p:cNvPr id="2097219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pic>
        <p:nvPicPr>
          <p:cNvPr id="2097220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62418" y="628980"/>
            <a:ext cx="1908720" cy="1145233"/>
          </a:xfrm>
          <a:prstGeom prst="rect">
            <a:avLst/>
          </a:prstGeom>
          <a:noFill/>
        </p:spPr>
      </p:pic>
      <p:pic>
        <p:nvPicPr>
          <p:cNvPr id="2097221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927213" y="642205"/>
            <a:ext cx="1908720" cy="1145233"/>
          </a:xfrm>
          <a:prstGeom prst="rect">
            <a:avLst/>
          </a:prstGeom>
          <a:noFill/>
        </p:spPr>
      </p:pic>
      <p:sp>
        <p:nvSpPr>
          <p:cNvPr id="1048822" name="TextBox 10"/>
          <p:cNvSpPr txBox="1"/>
          <p:nvPr/>
        </p:nvSpPr>
        <p:spPr>
          <a:xfrm>
            <a:off x="6498522" y="1048235"/>
            <a:ext cx="208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ОГРАНИЧЕНИЯ </a:t>
            </a:r>
          </a:p>
        </p:txBody>
      </p:sp>
      <p:pic>
        <p:nvPicPr>
          <p:cNvPr id="2097222" name="Picture 4" descr="C:\Users\DembitskiyMN\Desktop\znak-03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87861" y="1048721"/>
            <a:ext cx="365214" cy="365214"/>
          </a:xfrm>
          <a:prstGeom prst="rect">
            <a:avLst/>
          </a:prstGeom>
          <a:noFill/>
        </p:spPr>
      </p:pic>
      <p:pic>
        <p:nvPicPr>
          <p:cNvPr id="2097223" name="Picture 2" descr="C:\Users\DembitskiyMN\Desktop\w256h2561348757719Restricted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78442" y="965484"/>
            <a:ext cx="504056" cy="504056"/>
          </a:xfrm>
          <a:prstGeom prst="rect">
            <a:avLst/>
          </a:prstGeom>
          <a:noFill/>
        </p:spPr>
      </p:pic>
      <p:sp>
        <p:nvSpPr>
          <p:cNvPr id="1048823" name="TextBox 15"/>
          <p:cNvSpPr txBox="1"/>
          <p:nvPr/>
        </p:nvSpPr>
        <p:spPr>
          <a:xfrm>
            <a:off x="661472" y="1045545"/>
            <a:ext cx="15263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СУБСИДИЯ</a:t>
            </a:r>
          </a:p>
        </p:txBody>
      </p:sp>
      <p:sp>
        <p:nvSpPr>
          <p:cNvPr id="1048824" name="TextBox 16"/>
          <p:cNvSpPr txBox="1"/>
          <p:nvPr/>
        </p:nvSpPr>
        <p:spPr bwMode="auto">
          <a:xfrm>
            <a:off x="234459" y="1787438"/>
            <a:ext cx="440670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не более </a:t>
            </a:r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5 млн руб. </a:t>
            </a: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не более </a:t>
            </a:r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70 % </a:t>
            </a: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от фактически уплаченного </a:t>
            </a: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первого взноса  (аванса) по договорам лизин</a:t>
            </a: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га</a:t>
            </a:r>
          </a:p>
          <a:p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по закупке </a:t>
            </a: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оборудования для создания и (или) развития либо модернизации производства</a:t>
            </a:r>
            <a:endParaRPr lang="ru-RU" sz="120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1048825" name="TextBox 17"/>
          <p:cNvSpPr txBox="1"/>
          <p:nvPr/>
        </p:nvSpPr>
        <p:spPr bwMode="auto">
          <a:xfrm>
            <a:off x="4679504" y="3516269"/>
            <a:ext cx="392494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Оборудование:</a:t>
            </a:r>
            <a:endParaRPr lang="en-US" sz="120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cs typeface="Arial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дата изготовления (выпуска) которого более </a:t>
            </a: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5 лет;</a:t>
            </a:r>
          </a:p>
          <a:p>
            <a:pPr marL="285750" indent="-285750">
              <a:buFontTx/>
              <a:buChar char="-"/>
            </a:pP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транспортные средства (за исключением спецтехники)</a:t>
            </a:r>
          </a:p>
        </p:txBody>
      </p:sp>
      <p:sp>
        <p:nvSpPr>
          <p:cNvPr id="1048826" name="Прямоугольник 13"/>
          <p:cNvSpPr/>
          <p:nvPr/>
        </p:nvSpPr>
        <p:spPr>
          <a:xfrm>
            <a:off x="201295" y="3123633"/>
            <a:ext cx="4572000" cy="157735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Подача конкурсных заявок  </a:t>
            </a:r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через </a:t>
            </a: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сайт РПГУ </a:t>
            </a:r>
          </a:p>
          <a:p>
            <a:r>
              <a:rPr lang="ru-RU" sz="105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(</a:t>
            </a:r>
            <a:r>
              <a:rPr lang="en-US" sz="105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  <a:hlinkClick r:id="rId7"/>
              </a:rPr>
              <a:t>https://uslugi.mosreg.ru/</a:t>
            </a:r>
            <a:r>
              <a:rPr lang="ru-RU" sz="105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)</a:t>
            </a:r>
          </a:p>
          <a:p>
            <a:endParaRPr lang="ru-RU" sz="120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  <a:p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Решение при наличии договора - </a:t>
            </a:r>
            <a:r>
              <a:rPr lang="ru-RU" sz="12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ПОДТВЕРЖДЕНИЕ ОПЛАТЫ НЕ ТРЕБУЕТСЯ!</a:t>
            </a:r>
          </a:p>
          <a:p>
            <a:endParaRPr lang="ru-RU" sz="1200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  <a:p>
            <a:r>
              <a:rPr lang="ru-RU" sz="12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Предоставление – после подтверждения оплаты.</a:t>
            </a:r>
          </a:p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48827" name="Прямоугольник 1"/>
          <p:cNvSpPr/>
          <p:nvPr/>
        </p:nvSpPr>
        <p:spPr>
          <a:xfrm>
            <a:off x="4608004" y="1736468"/>
            <a:ext cx="4572000" cy="129266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</a:pP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Показатели деятельности: </a:t>
            </a:r>
          </a:p>
          <a:p>
            <a:pPr marL="285750" indent="-285750">
              <a:buFontTx/>
              <a:buChar char="-"/>
            </a:pPr>
            <a:r>
              <a:rPr lang="ru-RU" sz="12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коэффициент увеличения выручки </a:t>
            </a: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за год, следующий за годом получения субсидии, </a:t>
            </a:r>
          </a:p>
          <a:p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      к размеру </a:t>
            </a:r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субсидии </a:t>
            </a:r>
            <a:endParaRPr lang="ru-RU" sz="120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marL="273050" indent="-273050">
              <a:buFontTx/>
              <a:buChar char="-"/>
            </a:pPr>
            <a:r>
              <a:rPr lang="ru-RU" sz="12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рост</a:t>
            </a: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производительности труда </a:t>
            </a: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за 2 года, следующими за годом получения </a:t>
            </a:r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субсидии</a:t>
            </a:r>
          </a:p>
        </p:txBody>
      </p:sp>
      <p:sp>
        <p:nvSpPr>
          <p:cNvPr id="15" name="TextBox 71"/>
          <p:cNvSpPr txBox="1"/>
          <p:nvPr/>
        </p:nvSpPr>
        <p:spPr>
          <a:xfrm>
            <a:off x="35496" y="224654"/>
            <a:ext cx="554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14.2</a:t>
            </a:r>
            <a:endParaRPr lang="ru-RU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518794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0" name="TextBox 58"/>
          <p:cNvSpPr txBox="1"/>
          <p:nvPr/>
        </p:nvSpPr>
        <p:spPr>
          <a:xfrm>
            <a:off x="611560" y="175741"/>
            <a:ext cx="79928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ОСОБЫЕ РЕЖИМЫ НАЛОГООБЛОЖЕНИЯ ДЛЯ СУБЪЕКТОВ МСП</a:t>
            </a:r>
          </a:p>
        </p:txBody>
      </p:sp>
      <p:pic>
        <p:nvPicPr>
          <p:cNvPr id="2097224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graphicFrame>
        <p:nvGraphicFramePr>
          <p:cNvPr id="4194313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1599266"/>
              </p:ext>
            </p:extLst>
          </p:nvPr>
        </p:nvGraphicFramePr>
        <p:xfrm>
          <a:off x="503548" y="925911"/>
          <a:ext cx="8208912" cy="2103120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82089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372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РЕЖИМЫ НАЛОГООБЛОЖЕНИЯ</a:t>
                      </a:r>
                      <a:endParaRPr lang="ru-RU" sz="1200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Патентная (ПСН) и упрощенная (УСН) система налогообложения</a:t>
                      </a:r>
                    </a:p>
                    <a:p>
                      <a:pPr algn="ctr"/>
                      <a:r>
                        <a:rPr lang="ru-RU" sz="1200" b="0" i="0" u="none" strike="noStrike" cap="none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  <a:sym typeface="Arial"/>
                        </a:rPr>
                        <a:t>«Налоговые каникулы»: налоговая ставка 0 % для впервые зарегистрированных</a:t>
                      </a:r>
                      <a:r>
                        <a:rPr lang="ru-RU" sz="1200" b="0" i="0" u="none" strike="noStrike" cap="none" baseline="0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ru-RU" sz="1200" b="0" i="0" u="none" strike="noStrike" cap="none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  <a:sym typeface="Arial"/>
                        </a:rPr>
                        <a:t>ИП</a:t>
                      </a:r>
                      <a:r>
                        <a:rPr lang="ru-RU" sz="1200" b="0" i="0" u="none" strike="noStrike" cap="none" baseline="0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ru-RU" sz="1200" b="0" i="0" u="none" strike="noStrike" cap="none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  <a:sym typeface="Arial"/>
                        </a:rPr>
                        <a:t>на 2 года</a:t>
                      </a:r>
                      <a:r>
                        <a:rPr lang="ru-RU" sz="1200" b="0" i="0" u="none" strike="noStrike" cap="none" baseline="0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  <a:sym typeface="Arial"/>
                        </a:rPr>
                        <a:t> д</a:t>
                      </a:r>
                      <a:r>
                        <a:rPr lang="ru-RU" sz="1200" b="0" i="0" u="none" strike="noStrike" cap="none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  <a:sym typeface="Arial"/>
                        </a:rPr>
                        <a:t>ля ПСН по 37 видам деятельности (производственная, социальная + бытовые услуги населению)</a:t>
                      </a:r>
                      <a:r>
                        <a:rPr lang="ru-RU" sz="1200" b="1" i="0" u="none" strike="noStrike" cap="none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 pitchFamily="34" charset="0"/>
                          <a:sym typeface="Arial"/>
                        </a:rPr>
                        <a:t> </a:t>
                      </a:r>
                      <a:r>
                        <a:rPr lang="ru-RU" sz="1200" b="0" i="0" u="none" strike="noStrike" cap="none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  <a:sym typeface="Arial"/>
                        </a:rPr>
                        <a:t>и для УСН по 49 видам деятельности (производственная, социальная,</a:t>
                      </a:r>
                      <a:r>
                        <a:rPr lang="ru-RU" sz="1200" b="0" i="0" u="none" strike="noStrike" cap="none" baseline="0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ru-RU" sz="1200" b="0" i="0" u="none" strike="noStrike" cap="none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  <a:sym typeface="Arial"/>
                        </a:rPr>
                        <a:t>научная + бытовые услуги населению)</a:t>
                      </a:r>
                      <a:endParaRPr lang="ru-RU" sz="1200" b="1" i="0" u="none" strike="noStrike" cap="none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Arial" pitchFamily="34" charset="0"/>
                        <a:sym typeface="Arial"/>
                      </a:endParaRPr>
                    </a:p>
                    <a:p>
                      <a:pPr algn="ctr"/>
                      <a:r>
                        <a:rPr lang="ru-RU" sz="1200" b="1" i="0" u="none" strike="noStrike" cap="none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 pitchFamily="34" charset="0"/>
                          <a:sym typeface="Arial"/>
                        </a:rPr>
                        <a:t>Льгота предоставляется по письменному </a:t>
                      </a:r>
                      <a:r>
                        <a:rPr lang="ru-RU" sz="1200" b="1" i="0" u="none" strike="noStrike" cap="none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 pitchFamily="34" charset="0"/>
                          <a:sym typeface="Arial"/>
                        </a:rPr>
                        <a:t>заявлению,</a:t>
                      </a:r>
                      <a:r>
                        <a:rPr lang="ru-RU" sz="1200" b="1" i="0" u="none" strike="noStrike" cap="none" baseline="0" dirty="0" smtClean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Arial" pitchFamily="34" charset="0"/>
                          <a:sym typeface="Arial"/>
                        </a:rPr>
                        <a:t> поданному в налоговую службу.</a:t>
                      </a:r>
                      <a:endParaRPr lang="ru-RU" sz="1200" b="1" i="0" u="none" strike="noStrike" cap="none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Arial" pitchFamily="34" charset="0"/>
                        <a:sym typeface="Arial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Упрощенная система налогообложения 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Налоговая ставка: доход – расход = 10  % для 39 видов деятельности 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в производственной, социальной и научной сферах 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 (Закон МО от 12.02.2009 № </a:t>
                      </a:r>
                      <a:r>
                        <a:rPr lang="ru-RU" sz="1200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9/2009-ОЗ</a:t>
                      </a:r>
                      <a:r>
                        <a:rPr lang="ru-RU" sz="1200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cs typeface="Arial" pitchFamily="34" charset="0"/>
                        </a:rPr>
                        <a:t>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048832" name="Прямоугольник 7"/>
          <p:cNvSpPr/>
          <p:nvPr/>
        </p:nvSpPr>
        <p:spPr>
          <a:xfrm>
            <a:off x="755576" y="3219822"/>
            <a:ext cx="759633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ТРЕХЛЕТНИЙ МОРАТОРИЙ НА ПЛАНОВЫЕ ПРОВЕРКИ МСП ВВЕДЕН</a:t>
            </a:r>
          </a:p>
          <a:p>
            <a:pPr algn="ctr"/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С 1 ЯНВАРЯ 2016 ГОДА ПО 31 ДЕКАБРЯ 2018 ГОДА</a:t>
            </a:r>
          </a:p>
          <a:p>
            <a:pPr algn="ctr"/>
            <a:r>
              <a:rPr lang="ru-RU" sz="1200" dirty="0">
                <a:latin typeface="Century Gothic" panose="020B0502020202020204" pitchFamily="34" charset="0"/>
              </a:rPr>
              <a:t>23.10.18 в рамках предпринимательского форума Общероссийской общественной организации малого и среднего предпринимательства «ОПОРА РОССИИ» «Малый бизнес – национальный проект!» Президент Российской Федерации В.В. Путин предложил продлить мораторий на плановые проверки по госконтролю для малого бизнеса еще на два года</a:t>
            </a:r>
          </a:p>
          <a:p>
            <a:pPr algn="ctr"/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МОРАТОРИЙ ПРОДЛЕН С 01.01.2019 ГОДА ПО 31 ДЕКАБРЯ 2020 ГОДА</a:t>
            </a:r>
          </a:p>
          <a:p>
            <a:pPr algn="ctr"/>
            <a:r>
              <a:rPr lang="ru-RU" sz="1200" dirty="0">
                <a:latin typeface="Century Gothic" panose="020B0502020202020204" pitchFamily="34" charset="0"/>
              </a:rPr>
              <a:t>(федеральный закон от 25.12.2018 № 480-ФЗ)</a:t>
            </a:r>
          </a:p>
        </p:txBody>
      </p:sp>
      <p:sp>
        <p:nvSpPr>
          <p:cNvPr id="7" name="TextBox 71"/>
          <p:cNvSpPr txBox="1"/>
          <p:nvPr/>
        </p:nvSpPr>
        <p:spPr>
          <a:xfrm>
            <a:off x="35496" y="224654"/>
            <a:ext cx="554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14.3</a:t>
            </a:r>
            <a:endParaRPr lang="ru-RU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686312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5" name="TextBox 58"/>
          <p:cNvSpPr txBox="1"/>
          <p:nvPr/>
        </p:nvSpPr>
        <p:spPr>
          <a:xfrm>
            <a:off x="611560" y="175741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МОСКОВСКИЙ ОБЛАСТНОЙ ФОНД РАЗВИТИЯ МИКРОФИНАНСИРОВАНИЯ СУБЪЕКТОВ МСП</a:t>
            </a:r>
          </a:p>
          <a:p>
            <a:r>
              <a:rPr lang="en-US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www.mofmicro.ru</a:t>
            </a:r>
          </a:p>
        </p:txBody>
      </p:sp>
      <p:pic>
        <p:nvPicPr>
          <p:cNvPr id="2097225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pic>
        <p:nvPicPr>
          <p:cNvPr id="2097226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7984" y="1059582"/>
            <a:ext cx="1908720" cy="1145233"/>
          </a:xfrm>
          <a:prstGeom prst="rect">
            <a:avLst/>
          </a:prstGeom>
          <a:noFill/>
        </p:spPr>
      </p:pic>
      <p:sp>
        <p:nvSpPr>
          <p:cNvPr id="1048837" name="TextBox 16"/>
          <p:cNvSpPr txBox="1"/>
          <p:nvPr/>
        </p:nvSpPr>
        <p:spPr>
          <a:xfrm>
            <a:off x="5364088" y="1478837"/>
            <a:ext cx="208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УСЛОВИЯ</a:t>
            </a:r>
          </a:p>
        </p:txBody>
      </p:sp>
      <p:pic>
        <p:nvPicPr>
          <p:cNvPr id="2097227" name="Picture 2" descr="C:\Users\DembitskiyMN\Desktop\12312312312312312555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76895" y="1378997"/>
            <a:ext cx="482495" cy="482495"/>
          </a:xfrm>
          <a:prstGeom prst="rect">
            <a:avLst/>
          </a:prstGeom>
          <a:noFill/>
        </p:spPr>
      </p:pic>
      <p:sp>
        <p:nvSpPr>
          <p:cNvPr id="1048838" name="Прямоугольник 19"/>
          <p:cNvSpPr/>
          <p:nvPr/>
        </p:nvSpPr>
        <p:spPr>
          <a:xfrm>
            <a:off x="251520" y="752386"/>
            <a:ext cx="85545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Arial" charset="0"/>
              </a:rPr>
              <a:t>Предоставление </a:t>
            </a:r>
            <a:r>
              <a:rPr lang="ru-RU" b="1" dirty="0" err="1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Arial" charset="0"/>
              </a:rPr>
              <a:t>микрозаймов</a:t>
            </a:r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Arial" charset="0"/>
              </a:rPr>
              <a:t> малым и средним предприятиям Московской области</a:t>
            </a:r>
          </a:p>
        </p:txBody>
      </p:sp>
      <p:sp>
        <p:nvSpPr>
          <p:cNvPr id="1048839" name="TextBox 20"/>
          <p:cNvSpPr txBox="1"/>
          <p:nvPr/>
        </p:nvSpPr>
        <p:spPr>
          <a:xfrm>
            <a:off x="1321806" y="1312605"/>
            <a:ext cx="20980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ЗАЙМЫ</a:t>
            </a:r>
          </a:p>
        </p:txBody>
      </p:sp>
      <p:sp>
        <p:nvSpPr>
          <p:cNvPr id="1048840" name="Прямоугольник 21"/>
          <p:cNvSpPr/>
          <p:nvPr/>
        </p:nvSpPr>
        <p:spPr>
          <a:xfrm>
            <a:off x="590377" y="1919454"/>
            <a:ext cx="33136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Arial" charset="0"/>
              </a:rPr>
              <a:t>до</a:t>
            </a:r>
            <a:r>
              <a:rPr lang="ru-RU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Arial" charset="0"/>
              </a:rPr>
              <a:t> 5 млн рублей</a:t>
            </a:r>
          </a:p>
          <a:p>
            <a:pPr algn="ctr"/>
            <a:r>
              <a:rPr lang="ru-RU" sz="2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Arial" charset="0"/>
              </a:rPr>
              <a:t>до </a:t>
            </a:r>
            <a:r>
              <a:rPr lang="ru-RU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Arial" charset="0"/>
              </a:rPr>
              <a:t>3-х лет</a:t>
            </a:r>
          </a:p>
        </p:txBody>
      </p:sp>
      <p:sp>
        <p:nvSpPr>
          <p:cNvPr id="1048841" name="Прямоугольник 22"/>
          <p:cNvSpPr/>
          <p:nvPr/>
        </p:nvSpPr>
        <p:spPr>
          <a:xfrm>
            <a:off x="714012" y="2800548"/>
            <a:ext cx="33136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>
                <a:latin typeface="Century Gothic" panose="020B0502020202020204" pitchFamily="34" charset="0"/>
                <a:ea typeface="Arial" charset="0"/>
              </a:rPr>
              <a:t>- на развитие бизнеса</a:t>
            </a:r>
          </a:p>
          <a:p>
            <a:r>
              <a:rPr lang="ru-RU" sz="1800" dirty="0">
                <a:latin typeface="Century Gothic" panose="020B0502020202020204" pitchFamily="34" charset="0"/>
                <a:ea typeface="Arial" charset="0"/>
              </a:rPr>
              <a:t>- начинающему бизнесу</a:t>
            </a:r>
          </a:p>
          <a:p>
            <a:r>
              <a:rPr lang="ru-RU" sz="1800" dirty="0">
                <a:latin typeface="Century Gothic" panose="020B0502020202020204" pitchFamily="34" charset="0"/>
                <a:ea typeface="Arial" charset="0"/>
              </a:rPr>
              <a:t>- оборотные средства</a:t>
            </a:r>
          </a:p>
        </p:txBody>
      </p:sp>
      <p:sp>
        <p:nvSpPr>
          <p:cNvPr id="1048842" name="TextBox 23"/>
          <p:cNvSpPr txBox="1"/>
          <p:nvPr/>
        </p:nvSpPr>
        <p:spPr bwMode="auto">
          <a:xfrm>
            <a:off x="4283968" y="2011132"/>
            <a:ext cx="4860032" cy="26622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Ставка – от </a:t>
            </a:r>
            <a:r>
              <a:rPr lang="ru-RU" b="1" dirty="0" smtClean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4,25%</a:t>
            </a:r>
            <a:r>
              <a:rPr lang="ru-RU" sz="1200" dirty="0" smtClean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до </a:t>
            </a:r>
            <a:r>
              <a:rPr lang="ru-RU" b="1" dirty="0" smtClean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6,35%</a:t>
            </a:r>
            <a:r>
              <a:rPr lang="ru-RU" sz="1200" dirty="0" smtClean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годовых</a:t>
            </a:r>
          </a:p>
          <a:p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(для промышленности и других приоритетных направлений)</a:t>
            </a:r>
            <a:endParaRPr lang="ru-RU" sz="110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endParaRPr lang="ru-RU" sz="120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200" dirty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Ставка – от </a:t>
            </a:r>
            <a:r>
              <a:rPr lang="ru-RU" b="1" dirty="0" smtClean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8,5%</a:t>
            </a:r>
            <a:r>
              <a:rPr lang="ru-RU" sz="1200" dirty="0" smtClean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до </a:t>
            </a:r>
            <a:r>
              <a:rPr lang="ru-RU" b="1" dirty="0" smtClean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10,6%</a:t>
            </a:r>
            <a:r>
              <a:rPr lang="ru-RU" sz="1200" dirty="0" smtClean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годовых</a:t>
            </a:r>
          </a:p>
          <a:p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(для неприоритетных направлений)</a:t>
            </a:r>
            <a:endParaRPr lang="ru-RU" sz="110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endParaRPr lang="ru-RU" sz="120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100" dirty="0">
                <a:latin typeface="Century Gothic" panose="020B0502020202020204" pitchFamily="34" charset="0"/>
                <a:cs typeface="Arial" panose="020B0604020202020204" pitchFamily="34" charset="0"/>
              </a:rPr>
              <a:t>Без дополнительных комиссий</a:t>
            </a:r>
          </a:p>
          <a:p>
            <a:r>
              <a:rPr lang="ru-RU" sz="1100" dirty="0">
                <a:latin typeface="Century Gothic" panose="020B0502020202020204" pitchFamily="34" charset="0"/>
                <a:cs typeface="Arial" panose="020B0604020202020204" pitchFamily="34" charset="0"/>
              </a:rPr>
              <a:t>Гибкий график погашения (отсрочка</a:t>
            </a:r>
            <a:r>
              <a:rPr lang="ru-RU" sz="11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)</a:t>
            </a:r>
            <a:endParaRPr lang="ru-RU" sz="110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100" dirty="0">
                <a:latin typeface="Century Gothic" panose="020B0502020202020204" pitchFamily="34" charset="0"/>
                <a:cs typeface="Arial" panose="020B0604020202020204" pitchFamily="34" charset="0"/>
              </a:rPr>
              <a:t>Широкий спектр обеспечения (залог)</a:t>
            </a:r>
          </a:p>
          <a:p>
            <a:r>
              <a:rPr lang="ru-RU" sz="1100" dirty="0">
                <a:latin typeface="Century Gothic" panose="020B0502020202020204" pitchFamily="34" charset="0"/>
                <a:cs typeface="Arial" panose="020B0604020202020204" pitchFamily="34" charset="0"/>
              </a:rPr>
              <a:t>Возможна поэтапная выдача займа</a:t>
            </a:r>
          </a:p>
          <a:p>
            <a:r>
              <a:rPr lang="ru-RU" sz="1100" dirty="0">
                <a:latin typeface="Century Gothic" panose="020B0502020202020204" pitchFamily="34" charset="0"/>
                <a:cs typeface="Arial" panose="020B0604020202020204" pitchFamily="34" charset="0"/>
              </a:rPr>
              <a:t>Возможно получение более одного займа</a:t>
            </a:r>
          </a:p>
          <a:p>
            <a:r>
              <a:rPr lang="ru-RU" sz="1100" dirty="0">
                <a:latin typeface="Century Gothic" panose="020B0502020202020204" pitchFamily="34" charset="0"/>
                <a:cs typeface="Arial" panose="020B0604020202020204" pitchFamily="34" charset="0"/>
              </a:rPr>
              <a:t>Возможно рефинансирование действующих «дорогих» кредитов</a:t>
            </a:r>
          </a:p>
          <a:p>
            <a:endParaRPr lang="ru-RU" sz="110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Срок рассмотрения </a:t>
            </a:r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до 10 дней</a:t>
            </a:r>
          </a:p>
        </p:txBody>
      </p:sp>
      <p:pic>
        <p:nvPicPr>
          <p:cNvPr id="2097228" name="Picture 4" descr="C:\Users\DembitskiyMN\Desktop\znak-03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86855" y="3242796"/>
            <a:ext cx="288765" cy="288765"/>
          </a:xfrm>
          <a:prstGeom prst="rect">
            <a:avLst/>
          </a:prstGeom>
          <a:noFill/>
        </p:spPr>
      </p:pic>
      <p:sp>
        <p:nvSpPr>
          <p:cNvPr id="14" name="TextBox 71"/>
          <p:cNvSpPr txBox="1"/>
          <p:nvPr/>
        </p:nvSpPr>
        <p:spPr>
          <a:xfrm>
            <a:off x="35496" y="224654"/>
            <a:ext cx="554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14.4</a:t>
            </a:r>
            <a:endParaRPr lang="ru-RU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195358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45" name="TextBox 58"/>
          <p:cNvSpPr txBox="1"/>
          <p:nvPr/>
        </p:nvSpPr>
        <p:spPr>
          <a:xfrm>
            <a:off x="611560" y="175741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МОСКОВСКИЙ ОБЛАСТНОЙ ГАРАНТИЙНЫЙ ФОНД</a:t>
            </a:r>
            <a:endParaRPr lang="en-US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  <a:p>
            <a:r>
              <a:rPr lang="en-US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www.mosreg-garant.ru</a:t>
            </a:r>
          </a:p>
        </p:txBody>
      </p:sp>
      <p:pic>
        <p:nvPicPr>
          <p:cNvPr id="2097229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pic>
        <p:nvPicPr>
          <p:cNvPr id="2097230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74253" y="1203599"/>
            <a:ext cx="1908720" cy="1145233"/>
          </a:xfrm>
          <a:prstGeom prst="rect">
            <a:avLst/>
          </a:prstGeom>
          <a:noFill/>
        </p:spPr>
      </p:pic>
      <p:pic>
        <p:nvPicPr>
          <p:cNvPr id="2097231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2101437" y="1203598"/>
            <a:ext cx="1908720" cy="1145233"/>
          </a:xfrm>
          <a:prstGeom prst="rect">
            <a:avLst/>
          </a:prstGeom>
          <a:noFill/>
        </p:spPr>
      </p:pic>
      <p:sp>
        <p:nvSpPr>
          <p:cNvPr id="1048847" name="TextBox 16"/>
          <p:cNvSpPr txBox="1"/>
          <p:nvPr/>
        </p:nvSpPr>
        <p:spPr>
          <a:xfrm>
            <a:off x="1960070" y="1606938"/>
            <a:ext cx="21602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УСЛОВИЯ</a:t>
            </a:r>
          </a:p>
        </p:txBody>
      </p:sp>
      <p:sp>
        <p:nvSpPr>
          <p:cNvPr id="1048848" name="TextBox 18"/>
          <p:cNvSpPr txBox="1"/>
          <p:nvPr/>
        </p:nvSpPr>
        <p:spPr>
          <a:xfrm>
            <a:off x="5810357" y="1622854"/>
            <a:ext cx="208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ТРЕБОВАНИЯ </a:t>
            </a:r>
          </a:p>
        </p:txBody>
      </p:sp>
      <p:pic>
        <p:nvPicPr>
          <p:cNvPr id="2097232" name="Picture 4" descr="C:\Users\DembitskiyMN\Desktop\znak-03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62085" y="1610114"/>
            <a:ext cx="365214" cy="365214"/>
          </a:xfrm>
          <a:prstGeom prst="rect">
            <a:avLst/>
          </a:prstGeom>
          <a:noFill/>
        </p:spPr>
      </p:pic>
      <p:pic>
        <p:nvPicPr>
          <p:cNvPr id="2097233" name="Picture 2" descr="C:\Users\DembitskiyMN\Desktop\12312312312312312555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23164" y="1523014"/>
            <a:ext cx="482495" cy="482495"/>
          </a:xfrm>
          <a:prstGeom prst="rect">
            <a:avLst/>
          </a:prstGeom>
          <a:noFill/>
        </p:spPr>
      </p:pic>
      <p:sp>
        <p:nvSpPr>
          <p:cNvPr id="1048849" name="Прямоугольник 21"/>
          <p:cNvSpPr/>
          <p:nvPr/>
        </p:nvSpPr>
        <p:spPr>
          <a:xfrm>
            <a:off x="385625" y="660566"/>
            <a:ext cx="85545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Arial" charset="0"/>
              </a:rPr>
              <a:t>Предоставление  поручительств по обязательствам субъектов МСП по кредитным договорам/договорам займа/ договорам банковской гарантии/договорам лизинга</a:t>
            </a:r>
            <a:r>
              <a:rPr lang="ru-RU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Arial" charset="0"/>
              </a:rPr>
              <a:t> </a:t>
            </a:r>
            <a:endParaRPr lang="ru-RU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48850" name="TextBox 22"/>
          <p:cNvSpPr txBox="1"/>
          <p:nvPr/>
        </p:nvSpPr>
        <p:spPr bwMode="auto">
          <a:xfrm>
            <a:off x="251520" y="2143457"/>
            <a:ext cx="4190685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по кредитным договорам/договорам займа:</a:t>
            </a:r>
          </a:p>
          <a:p>
            <a:r>
              <a:rPr lang="en-US" sz="1200" dirty="0">
                <a:latin typeface="Century Gothic" panose="020B0502020202020204" pitchFamily="34" charset="0"/>
                <a:cs typeface="Arial" panose="020B0604020202020204" pitchFamily="34" charset="0"/>
              </a:rPr>
              <a:t>- 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до </a:t>
            </a:r>
            <a:r>
              <a:rPr lang="ru-RU" sz="12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50% 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от суммы кредита;</a:t>
            </a:r>
          </a:p>
          <a:p>
            <a:r>
              <a:rPr lang="en-US" sz="1200" dirty="0">
                <a:latin typeface="Century Gothic" panose="020B0502020202020204" pitchFamily="34" charset="0"/>
                <a:cs typeface="Arial" panose="020B0604020202020204" pitchFamily="34" charset="0"/>
              </a:rPr>
              <a:t>- 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на срок до </a:t>
            </a:r>
            <a:r>
              <a:rPr lang="ru-RU" sz="12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10 </a:t>
            </a:r>
            <a:r>
              <a:rPr lang="ru-RU" sz="12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лет 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(торговля </a:t>
            </a:r>
            <a:r>
              <a:rPr lang="ru-RU" sz="12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18 мес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.);</a:t>
            </a:r>
          </a:p>
          <a:p>
            <a:r>
              <a:rPr lang="en-US" sz="1200" dirty="0">
                <a:latin typeface="Century Gothic" panose="020B0502020202020204" pitchFamily="34" charset="0"/>
                <a:cs typeface="Arial" panose="020B0604020202020204" pitchFamily="34" charset="0"/>
              </a:rPr>
              <a:t>- 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до </a:t>
            </a:r>
            <a:r>
              <a:rPr lang="ru-RU" sz="12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42 млн руб.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;</a:t>
            </a:r>
          </a:p>
          <a:p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- вознаграждение </a:t>
            </a:r>
            <a:r>
              <a:rPr lang="ru-RU" sz="12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Фонда до </a:t>
            </a:r>
            <a:r>
              <a:rPr lang="ru-RU" sz="12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1% </a:t>
            </a:r>
            <a:r>
              <a:rPr lang="ru-RU" sz="12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годовых от суммы 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  поручительства</a:t>
            </a:r>
            <a:endParaRPr lang="ru-RU" sz="1200" b="1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200" b="1" dirty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по банковским гарантиям (44 и 223-ФЗ)</a:t>
            </a:r>
            <a:r>
              <a:rPr lang="en-US" sz="1200" b="1" dirty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:</a:t>
            </a:r>
            <a:endParaRPr lang="ru-RU" sz="1200" b="1" dirty="0">
              <a:solidFill>
                <a:srgbClr val="C0000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en-US" sz="1200" dirty="0">
                <a:latin typeface="Century Gothic" panose="020B0502020202020204" pitchFamily="34" charset="0"/>
                <a:cs typeface="Arial" panose="020B0604020202020204" pitchFamily="34" charset="0"/>
              </a:rPr>
              <a:t>- 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до </a:t>
            </a:r>
            <a:r>
              <a:rPr lang="ru-RU" sz="12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50% 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от суммы гарантии;</a:t>
            </a:r>
          </a:p>
          <a:p>
            <a:r>
              <a:rPr lang="en-US" sz="1200" dirty="0">
                <a:latin typeface="Century Gothic" panose="020B0502020202020204" pitchFamily="34" charset="0"/>
                <a:cs typeface="Arial" panose="020B0604020202020204" pitchFamily="34" charset="0"/>
              </a:rPr>
              <a:t>- 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на срок до </a:t>
            </a:r>
            <a:r>
              <a:rPr lang="ru-RU" sz="12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3 лет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;</a:t>
            </a:r>
          </a:p>
          <a:p>
            <a:r>
              <a:rPr lang="en-US" sz="1200" dirty="0">
                <a:latin typeface="Century Gothic" panose="020B0502020202020204" pitchFamily="34" charset="0"/>
                <a:cs typeface="Arial" panose="020B0604020202020204" pitchFamily="34" charset="0"/>
              </a:rPr>
              <a:t>- 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до </a:t>
            </a:r>
            <a:r>
              <a:rPr lang="ru-RU" sz="12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30 млн руб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.;</a:t>
            </a:r>
          </a:p>
          <a:p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- вознаграждение Фонда </a:t>
            </a:r>
            <a:r>
              <a:rPr lang="ru-RU" sz="12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1% 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годовых</a:t>
            </a:r>
          </a:p>
          <a:p>
            <a:r>
              <a:rPr lang="ru-RU" sz="1200" b="1" dirty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по договорам лизинга</a:t>
            </a:r>
            <a:r>
              <a:rPr lang="en-US" sz="1200" b="1" dirty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:</a:t>
            </a:r>
            <a:endParaRPr lang="ru-RU" sz="1200" b="1" dirty="0">
              <a:solidFill>
                <a:srgbClr val="C0000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en-US" sz="1200" dirty="0">
                <a:latin typeface="Century Gothic" panose="020B0502020202020204" pitchFamily="34" charset="0"/>
                <a:cs typeface="Arial" panose="020B0604020202020204" pitchFamily="34" charset="0"/>
              </a:rPr>
              <a:t>- 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до </a:t>
            </a:r>
            <a:r>
              <a:rPr lang="ru-RU" sz="12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50% 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от суммы лизинга;</a:t>
            </a:r>
          </a:p>
          <a:p>
            <a:r>
              <a:rPr lang="en-US" sz="1200" dirty="0">
                <a:latin typeface="Century Gothic" panose="020B0502020202020204" pitchFamily="34" charset="0"/>
                <a:cs typeface="Arial" panose="020B0604020202020204" pitchFamily="34" charset="0"/>
              </a:rPr>
              <a:t>- 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на срок до </a:t>
            </a:r>
            <a:r>
              <a:rPr lang="ru-RU" sz="12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5 лет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;</a:t>
            </a:r>
          </a:p>
          <a:p>
            <a:r>
              <a:rPr lang="en-US" sz="1200" dirty="0">
                <a:latin typeface="Century Gothic" panose="020B0502020202020204" pitchFamily="34" charset="0"/>
                <a:cs typeface="Arial" panose="020B0604020202020204" pitchFamily="34" charset="0"/>
              </a:rPr>
              <a:t>- 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до </a:t>
            </a:r>
            <a:r>
              <a:rPr lang="ru-RU" sz="12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42 млн руб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.;</a:t>
            </a:r>
          </a:p>
          <a:p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- вознаграждение Фонда </a:t>
            </a:r>
            <a:r>
              <a:rPr lang="ru-RU" sz="12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0,75% 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годовых</a:t>
            </a:r>
          </a:p>
          <a:p>
            <a:pPr marL="171450" indent="-171450">
              <a:buFontTx/>
              <a:buChar char="-"/>
            </a:pPr>
            <a:endParaRPr lang="ru-RU" sz="120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marL="171450" indent="-171450">
              <a:buFontTx/>
              <a:buChar char="-"/>
            </a:pPr>
            <a:endParaRPr lang="ru-RU" sz="1200" dirty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8851" name="TextBox 23"/>
          <p:cNvSpPr txBox="1"/>
          <p:nvPr/>
        </p:nvSpPr>
        <p:spPr bwMode="auto">
          <a:xfrm>
            <a:off x="4679504" y="2305473"/>
            <a:ext cx="4212976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Tx/>
              <a:buChar char="-"/>
            </a:pP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Субъект МСП Московской области</a:t>
            </a:r>
          </a:p>
          <a:p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старше </a:t>
            </a:r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3 мес.;</a:t>
            </a:r>
            <a:endParaRPr lang="ru-RU" sz="1200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- Без долгов по налогам и </a:t>
            </a:r>
            <a:r>
              <a:rPr lang="ru-RU" sz="12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сборам (допускается </a:t>
            </a:r>
            <a:br>
              <a:rPr lang="ru-RU" sz="1200" dirty="0" smtClean="0">
                <a:latin typeface="Century Gothic" panose="020B0502020202020204" pitchFamily="34" charset="0"/>
                <a:cs typeface="Arial" panose="020B0604020202020204" pitchFamily="34" charset="0"/>
              </a:rPr>
            </a:br>
            <a:r>
              <a:rPr lang="ru-RU" sz="12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до 50 000 руб.); </a:t>
            </a:r>
            <a:endParaRPr lang="ru-RU" sz="120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- С собственным залоговым обеспечением в объеме не менее </a:t>
            </a:r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50% 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(не менее </a:t>
            </a:r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30% </a:t>
            </a:r>
            <a:r>
              <a:rPr lang="ru-RU" sz="12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при согарантии</a:t>
            </a: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с АО «Корпорация </a:t>
            </a:r>
            <a:r>
              <a:rPr lang="ru-RU" sz="12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МСП» 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по кредитным договорам)</a:t>
            </a:r>
          </a:p>
          <a:p>
            <a:endParaRPr lang="ru-RU" sz="120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200" b="1" dirty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Поручительства не предоставляются субъектам МСП, занимающимся: </a:t>
            </a:r>
          </a:p>
          <a:p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- Производством и реализацией подакцизных товаров;</a:t>
            </a:r>
          </a:p>
          <a:p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- Игорным бизнесом, ломбардам;</a:t>
            </a:r>
          </a:p>
          <a:p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- Добычей и реализацией полезных ископаемых</a:t>
            </a:r>
          </a:p>
        </p:txBody>
      </p:sp>
      <p:sp>
        <p:nvSpPr>
          <p:cNvPr id="14" name="TextBox 71"/>
          <p:cNvSpPr txBox="1"/>
          <p:nvPr/>
        </p:nvSpPr>
        <p:spPr>
          <a:xfrm>
            <a:off x="35496" y="224654"/>
            <a:ext cx="554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14.5</a:t>
            </a:r>
            <a:endParaRPr lang="ru-RU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969242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4" name="TextBox 58"/>
          <p:cNvSpPr txBox="1"/>
          <p:nvPr/>
        </p:nvSpPr>
        <p:spPr>
          <a:xfrm>
            <a:off x="611560" y="175741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АО «КОРПОРАЦИЯ МСП» </a:t>
            </a:r>
          </a:p>
          <a:p>
            <a:r>
              <a:rPr lang="en-US" sz="10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www.corpmsp.ru</a:t>
            </a:r>
            <a:endParaRPr lang="en-US" sz="100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2097234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856" name="Прямоугольник 6"/>
          <p:cNvSpPr/>
          <p:nvPr/>
        </p:nvSpPr>
        <p:spPr>
          <a:xfrm>
            <a:off x="353972" y="987574"/>
            <a:ext cx="596184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Arial" charset="0"/>
              </a:rPr>
              <a:t>Гарантийная поддержка - </a:t>
            </a:r>
            <a:r>
              <a:rPr lang="ru-RU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Arial" charset="0"/>
              </a:rPr>
              <a:t> предоставление гарантий субъектам МСП в целях обеспечения кредитов (обеспечение требуется для получения гарантии свыше 100 млн рублей)</a:t>
            </a:r>
            <a:endParaRPr lang="ru-RU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Arial" charset="0"/>
            </a:endParaRPr>
          </a:p>
        </p:txBody>
      </p:sp>
      <p:pic>
        <p:nvPicPr>
          <p:cNvPr id="2097235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830" y="1639092"/>
            <a:ext cx="1908720" cy="1145233"/>
          </a:xfrm>
          <a:prstGeom prst="rect">
            <a:avLst/>
          </a:prstGeom>
          <a:noFill/>
        </p:spPr>
      </p:pic>
      <p:sp>
        <p:nvSpPr>
          <p:cNvPr id="1048858" name="TextBox 13"/>
          <p:cNvSpPr txBox="1"/>
          <p:nvPr/>
        </p:nvSpPr>
        <p:spPr bwMode="auto">
          <a:xfrm>
            <a:off x="1030298" y="1956556"/>
            <a:ext cx="4294334" cy="26007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Срок гарантии: </a:t>
            </a:r>
            <a:r>
              <a:rPr lang="ru-RU" sz="1300" b="1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до 15 лет</a:t>
            </a:r>
            <a:endParaRPr lang="ru-RU" sz="1300" b="1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endParaRPr lang="ru-RU" sz="1200" b="1" dirty="0" smtClean="0">
              <a:solidFill>
                <a:srgbClr val="C0000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200" b="1" dirty="0" smtClean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Сумма гарантии:</a:t>
            </a:r>
            <a:endParaRPr lang="ru-RU" altLang="ko-KR" sz="1200" dirty="0" smtClean="0">
              <a:latin typeface="Century Gothic" panose="020B0502020202020204" pitchFamily="34" charset="0"/>
              <a:cs typeface="Arial" pitchFamily="34" charset="0"/>
            </a:endParaRPr>
          </a:p>
          <a:p>
            <a:pPr marL="171450" indent="-171450">
              <a:buFontTx/>
              <a:buChar char="-"/>
            </a:pPr>
            <a:r>
              <a:rPr lang="ru-RU" altLang="ko-KR" sz="1200" b="1" dirty="0">
                <a:latin typeface="Century Gothic" panose="020B0502020202020204" pitchFamily="34" charset="0"/>
                <a:cs typeface="Arial" pitchFamily="34" charset="0"/>
              </a:rPr>
              <a:t>50% </a:t>
            </a:r>
            <a:r>
              <a:rPr lang="ru-RU" altLang="ko-KR" sz="1200" dirty="0">
                <a:latin typeface="Century Gothic" panose="020B0502020202020204" pitchFamily="34" charset="0"/>
                <a:cs typeface="Arial" pitchFamily="34" charset="0"/>
              </a:rPr>
              <a:t>от суммы кредита;</a:t>
            </a:r>
          </a:p>
          <a:p>
            <a:pPr marL="171450" indent="-171450">
              <a:buFontTx/>
              <a:buChar char="-"/>
            </a:pPr>
            <a:r>
              <a:rPr lang="ru-RU" altLang="ko-KR" sz="1200" b="1" dirty="0" smtClean="0">
                <a:latin typeface="Century Gothic" panose="020B0502020202020204" pitchFamily="34" charset="0"/>
                <a:cs typeface="Arial" pitchFamily="34" charset="0"/>
              </a:rPr>
              <a:t>70-75% </a:t>
            </a:r>
            <a:r>
              <a:rPr lang="ru-RU" altLang="ko-KR" sz="1100" dirty="0" smtClean="0">
                <a:latin typeface="Century Gothic" panose="020B0502020202020204" pitchFamily="34" charset="0"/>
                <a:cs typeface="Arial" pitchFamily="34" charset="0"/>
              </a:rPr>
              <a:t>от суммы кредита в рамках ряда специальных продуктов и продуктов «Согарантии»;</a:t>
            </a:r>
          </a:p>
          <a:p>
            <a:pPr marL="171450" indent="-171450">
              <a:buFontTx/>
              <a:buChar char="-"/>
            </a:pPr>
            <a:r>
              <a:rPr lang="ru-RU" altLang="ko-KR" sz="1200" b="1" dirty="0" smtClean="0">
                <a:latin typeface="Century Gothic" panose="020B0502020202020204" pitchFamily="34" charset="0"/>
                <a:cs typeface="Arial" pitchFamily="34" charset="0"/>
              </a:rPr>
              <a:t>до </a:t>
            </a:r>
            <a:r>
              <a:rPr lang="ru-RU" altLang="ko-KR" sz="1200" b="1" dirty="0">
                <a:latin typeface="Century Gothic" panose="020B0502020202020204" pitchFamily="34" charset="0"/>
                <a:cs typeface="Arial" pitchFamily="34" charset="0"/>
              </a:rPr>
              <a:t>85% </a:t>
            </a:r>
            <a:r>
              <a:rPr lang="ru-RU" altLang="ko-KR" sz="1100" dirty="0">
                <a:latin typeface="Century Gothic" panose="020B0502020202020204" pitchFamily="34" charset="0"/>
                <a:cs typeface="Arial" pitchFamily="34" charset="0"/>
              </a:rPr>
              <a:t>в рамках согарантии для возобновления </a:t>
            </a:r>
            <a:r>
              <a:rPr lang="ru-RU" altLang="ko-KR" sz="1100" dirty="0" smtClean="0">
                <a:latin typeface="Century Gothic" panose="020B0502020202020204" pitchFamily="34" charset="0"/>
                <a:cs typeface="Arial" pitchFamily="34" charset="0"/>
              </a:rPr>
              <a:t>деятельности;</a:t>
            </a:r>
          </a:p>
          <a:p>
            <a:pPr marL="171450" indent="-171450">
              <a:buFontTx/>
              <a:buChar char="-"/>
            </a:pPr>
            <a:r>
              <a:rPr lang="ru-RU" altLang="ko-KR" sz="1200" b="1" dirty="0" smtClean="0">
                <a:latin typeface="Century Gothic" panose="020B0502020202020204" pitchFamily="34" charset="0"/>
                <a:cs typeface="Arial" pitchFamily="34" charset="0"/>
              </a:rPr>
              <a:t>до 100% </a:t>
            </a:r>
            <a:r>
              <a:rPr lang="ru-RU" altLang="ko-KR" sz="1100" dirty="0" smtClean="0">
                <a:latin typeface="Century Gothic" panose="020B0502020202020204" pitchFamily="34" charset="0"/>
                <a:cs typeface="Arial" pitchFamily="34" charset="0"/>
              </a:rPr>
              <a:t>от суммы кредита для стартапов, в рамках согарантии для поддержки и сохранения занятости.</a:t>
            </a:r>
          </a:p>
          <a:p>
            <a:r>
              <a:rPr lang="ru-RU" altLang="ko-KR" sz="1100" dirty="0" smtClean="0">
                <a:latin typeface="Century Gothic" panose="020B0502020202020204" pitchFamily="34" charset="0"/>
                <a:cs typeface="Arial" pitchFamily="34" charset="0"/>
              </a:rPr>
              <a:t> </a:t>
            </a:r>
          </a:p>
          <a:p>
            <a:r>
              <a:rPr lang="ru-RU" sz="1200" b="1" dirty="0" smtClean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Обеспечение</a:t>
            </a:r>
            <a:br>
              <a:rPr lang="ru-RU" sz="1200" b="1" dirty="0" smtClean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</a:br>
            <a:r>
              <a:rPr lang="en-US" sz="11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&lt;</a:t>
            </a:r>
            <a:r>
              <a:rPr lang="ru-RU" sz="11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 100 млн рублей – не требуется,</a:t>
            </a:r>
            <a:r>
              <a:rPr lang="en-US" sz="11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/>
            </a:r>
            <a:br>
              <a:rPr lang="en-US" sz="1100" dirty="0" smtClean="0">
                <a:latin typeface="Century Gothic" panose="020B0502020202020204" pitchFamily="34" charset="0"/>
                <a:cs typeface="Arial" panose="020B0604020202020204" pitchFamily="34" charset="0"/>
              </a:rPr>
            </a:br>
            <a:r>
              <a:rPr lang="en-US" sz="11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&gt;</a:t>
            </a:r>
            <a:r>
              <a:rPr lang="ru-RU" sz="11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 100 млн рублей – </a:t>
            </a:r>
            <a:r>
              <a:rPr lang="ru-RU" sz="1100" dirty="0" err="1" smtClean="0">
                <a:latin typeface="Century Gothic" panose="020B0502020202020204" pitchFamily="34" charset="0"/>
                <a:cs typeface="Arial" panose="020B0604020202020204" pitchFamily="34" charset="0"/>
              </a:rPr>
              <a:t>последзалог</a:t>
            </a:r>
            <a:r>
              <a:rPr lang="ru-RU" sz="11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/</a:t>
            </a:r>
            <a:r>
              <a:rPr lang="ru-RU" sz="1100" dirty="0" err="1" smtClean="0">
                <a:latin typeface="Century Gothic" panose="020B0502020202020204" pitchFamily="34" charset="0"/>
                <a:cs typeface="Arial" panose="020B0604020202020204" pitchFamily="34" charset="0"/>
              </a:rPr>
              <a:t>созалог</a:t>
            </a:r>
            <a:r>
              <a:rPr lang="ru-RU" sz="11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/поручительство</a:t>
            </a:r>
            <a:endParaRPr lang="ru-RU" altLang="ko-KR" sz="1100" dirty="0">
              <a:latin typeface="Century Gothic" panose="020B0502020202020204" pitchFamily="34" charset="0"/>
              <a:cs typeface="Arial" pitchFamily="34" charset="0"/>
            </a:endParaRPr>
          </a:p>
        </p:txBody>
      </p:sp>
      <p:pic>
        <p:nvPicPr>
          <p:cNvPr id="2097236" name="Picture 2" descr="C:\Users\DembitskiyMN\Desktop\12312312312312312555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4447" y="1956556"/>
            <a:ext cx="482495" cy="482495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213958"/>
            <a:ext cx="2654130" cy="936104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 bwMode="auto">
          <a:xfrm>
            <a:off x="5580112" y="2108956"/>
            <a:ext cx="3384376" cy="23237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Вознаграждение за гарантию:</a:t>
            </a:r>
            <a:endParaRPr lang="ru-RU" altLang="ko-KR" sz="1200" dirty="0" smtClean="0">
              <a:latin typeface="Century Gothic" panose="020B0502020202020204" pitchFamily="34" charset="0"/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ko-KR" sz="1100" dirty="0" smtClean="0">
                <a:latin typeface="Century Gothic" panose="020B0502020202020204" pitchFamily="34" charset="0"/>
                <a:cs typeface="Arial" pitchFamily="34" charset="0"/>
              </a:rPr>
              <a:t>0,75% годовых;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ko-KR" sz="1100" dirty="0" smtClean="0">
                <a:latin typeface="Century Gothic" panose="020B0502020202020204" pitchFamily="34" charset="0"/>
                <a:cs typeface="Arial" pitchFamily="34" charset="0"/>
              </a:rPr>
              <a:t>0,5% годовых (при сумме гарантии </a:t>
            </a:r>
            <a:br>
              <a:rPr lang="ru-RU" altLang="ko-KR" sz="1100" dirty="0" smtClean="0">
                <a:latin typeface="Century Gothic" panose="020B0502020202020204" pitchFamily="34" charset="0"/>
                <a:cs typeface="Arial" pitchFamily="34" charset="0"/>
              </a:rPr>
            </a:br>
            <a:r>
              <a:rPr lang="ru-RU" altLang="ko-KR" sz="1100" dirty="0" smtClean="0">
                <a:latin typeface="Century Gothic" panose="020B0502020202020204" pitchFamily="34" charset="0"/>
                <a:cs typeface="Arial" pitchFamily="34" charset="0"/>
              </a:rPr>
              <a:t>                                </a:t>
            </a:r>
            <a:r>
              <a:rPr lang="en-US" altLang="ko-KR" sz="1100" dirty="0" smtClean="0">
                <a:latin typeface="Century Gothic" panose="020B0502020202020204" pitchFamily="34" charset="0"/>
                <a:cs typeface="Arial" pitchFamily="34" charset="0"/>
              </a:rPr>
              <a:t>&gt;</a:t>
            </a:r>
            <a:r>
              <a:rPr lang="ru-RU" altLang="ko-KR" sz="1100" dirty="0" smtClean="0">
                <a:latin typeface="Century Gothic" panose="020B0502020202020204" pitchFamily="34" charset="0"/>
                <a:cs typeface="Arial" pitchFamily="34" charset="0"/>
              </a:rPr>
              <a:t>500 млн рублей)</a:t>
            </a:r>
          </a:p>
          <a:p>
            <a:r>
              <a:rPr lang="ru-RU" altLang="ko-KR" sz="1100" dirty="0" smtClean="0">
                <a:latin typeface="Century Gothic" panose="020B0502020202020204" pitchFamily="34" charset="0"/>
                <a:cs typeface="Arial" pitchFamily="34" charset="0"/>
              </a:rPr>
              <a:t> </a:t>
            </a:r>
          </a:p>
          <a:p>
            <a:r>
              <a:rPr lang="ru-RU" sz="1200" b="1" dirty="0" smtClean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Для отдельных гарантийных продуктов: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ko-KR" sz="1100" dirty="0" smtClean="0">
                <a:latin typeface="Century Gothic" panose="020B0502020202020204" pitchFamily="34" charset="0"/>
                <a:cs typeface="Arial" pitchFamily="34" charset="0"/>
              </a:rPr>
              <a:t>0,4% годовых – для застройщиков, применяющих счета </a:t>
            </a:r>
            <a:r>
              <a:rPr lang="ru-RU" altLang="ko-KR" sz="1100" dirty="0" err="1" smtClean="0">
                <a:latin typeface="Century Gothic" panose="020B0502020202020204" pitchFamily="34" charset="0"/>
                <a:cs typeface="Arial" pitchFamily="34" charset="0"/>
              </a:rPr>
              <a:t>эскроу</a:t>
            </a:r>
            <a:r>
              <a:rPr lang="ru-RU" altLang="ko-KR" sz="1100" dirty="0" smtClean="0">
                <a:latin typeface="Century Gothic" panose="020B0502020202020204" pitchFamily="34" charset="0"/>
                <a:cs typeface="Arial" pitchFamily="34" charset="0"/>
              </a:rPr>
              <a:t>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ko-KR" sz="1100" dirty="0" smtClean="0">
                <a:latin typeface="Century Gothic" panose="020B0502020202020204" pitchFamily="34" charset="0"/>
                <a:cs typeface="Arial" pitchFamily="34" charset="0"/>
              </a:rPr>
              <a:t>0,1% годовых для субъектов МСП на возобновление деятельности;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ko-KR" sz="1100" dirty="0" smtClean="0">
                <a:latin typeface="Century Gothic" panose="020B0502020202020204" pitchFamily="34" charset="0"/>
                <a:cs typeface="Arial" pitchFamily="34" charset="0"/>
              </a:rPr>
              <a:t>0% годовых для субъектов МСП на неотложные нужды для поддержки и сохранения занятости.</a:t>
            </a:r>
            <a:endParaRPr lang="ru-RU" altLang="ko-KR" sz="1100" dirty="0"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11" name="TextBox 71"/>
          <p:cNvSpPr txBox="1"/>
          <p:nvPr/>
        </p:nvSpPr>
        <p:spPr>
          <a:xfrm>
            <a:off x="35496" y="224654"/>
            <a:ext cx="554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14.6</a:t>
            </a:r>
            <a:endParaRPr lang="ru-RU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507425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62" name="TextBox 58"/>
          <p:cNvSpPr txBox="1"/>
          <p:nvPr/>
        </p:nvSpPr>
        <p:spPr>
          <a:xfrm>
            <a:off x="611560" y="175741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АО «КОРПОРАЦИЯ МСП» </a:t>
            </a:r>
          </a:p>
          <a:p>
            <a:r>
              <a:rPr lang="en-US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www.corpmsp.ru</a:t>
            </a:r>
          </a:p>
        </p:txBody>
      </p:sp>
      <p:pic>
        <p:nvPicPr>
          <p:cNvPr id="2097238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864" name="Заголовок 1"/>
          <p:cNvSpPr txBox="1"/>
          <p:nvPr/>
        </p:nvSpPr>
        <p:spPr>
          <a:xfrm>
            <a:off x="901947" y="782592"/>
            <a:ext cx="6958630" cy="415899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/>
            <a:r>
              <a:rPr lang="ru-RU" sz="16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j-ea"/>
              </a:rPr>
              <a:t>«Программа стимулирования кредитования субъектов МСП»</a:t>
            </a:r>
            <a:endParaRPr lang="ru-RU" sz="1600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1048872" name="L-Shape 10"/>
          <p:cNvSpPr/>
          <p:nvPr/>
        </p:nvSpPr>
        <p:spPr>
          <a:xfrm rot="13701821">
            <a:off x="728937" y="858955"/>
            <a:ext cx="263175" cy="263175"/>
          </a:xfrm>
          <a:prstGeom prst="corner">
            <a:avLst>
              <a:gd name="adj1" fmla="val 23334"/>
              <a:gd name="adj2" fmla="val 24129"/>
            </a:avLst>
          </a:prstGeom>
          <a:solidFill>
            <a:schemeClr val="bg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399" tIns="27199" rIns="54399" bIns="27199" rtlCol="0" anchor="ctr"/>
          <a:lstStyle/>
          <a:p>
            <a:pPr algn="ctr" defTabSz="544030"/>
            <a:endParaRPr lang="en-US" sz="833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grpSp>
        <p:nvGrpSpPr>
          <p:cNvPr id="162" name="Group 1462"/>
          <p:cNvGrpSpPr/>
          <p:nvPr/>
        </p:nvGrpSpPr>
        <p:grpSpPr>
          <a:xfrm>
            <a:off x="856479" y="1774295"/>
            <a:ext cx="343076" cy="452171"/>
            <a:chOff x="2489201" y="17492663"/>
            <a:chExt cx="379413" cy="500063"/>
          </a:xfrm>
          <a:solidFill>
            <a:schemeClr val="bg2"/>
          </a:solidFill>
        </p:grpSpPr>
        <p:sp>
          <p:nvSpPr>
            <p:cNvPr id="1048873" name="Freeform 584"/>
            <p:cNvSpPr/>
            <p:nvPr/>
          </p:nvSpPr>
          <p:spPr bwMode="auto">
            <a:xfrm>
              <a:off x="2555876" y="17681575"/>
              <a:ext cx="246063" cy="36513"/>
            </a:xfrm>
            <a:custGeom>
              <a:avLst/>
              <a:gdLst>
                <a:gd name="T0" fmla="*/ 78 w 84"/>
                <a:gd name="T1" fmla="*/ 12 h 12"/>
                <a:gd name="T2" fmla="*/ 6 w 84"/>
                <a:gd name="T3" fmla="*/ 12 h 12"/>
                <a:gd name="T4" fmla="*/ 0 w 84"/>
                <a:gd name="T5" fmla="*/ 6 h 12"/>
                <a:gd name="T6" fmla="*/ 6 w 84"/>
                <a:gd name="T7" fmla="*/ 0 h 12"/>
                <a:gd name="T8" fmla="*/ 78 w 84"/>
                <a:gd name="T9" fmla="*/ 0 h 12"/>
                <a:gd name="T10" fmla="*/ 84 w 84"/>
                <a:gd name="T11" fmla="*/ 6 h 12"/>
                <a:gd name="T12" fmla="*/ 78 w 8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2">
                  <a:moveTo>
                    <a:pt x="7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4" y="3"/>
                    <a:pt x="84" y="6"/>
                  </a:cubicBezTo>
                  <a:cubicBezTo>
                    <a:pt x="84" y="10"/>
                    <a:pt x="81" y="12"/>
                    <a:pt x="78" y="12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53295" tIns="26647" rIns="53295" bIns="26647" numCol="1" anchor="t" anchorCtr="0" compatLnSpc="1">
              <a:prstTxWarp prst="textNoShape">
                <a:avLst/>
              </a:prstTxWarp>
            </a:bodyPr>
            <a:lstStyle/>
            <a:p>
              <a:pPr defTabSz="607352"/>
              <a:endParaRPr lang="en-US" sz="1191" dirty="0">
                <a:solidFill>
                  <a:srgbClr val="000000">
                    <a:lumMod val="75000"/>
                    <a:lumOff val="25000"/>
                  </a:srgbClr>
                </a:solidFill>
              </a:endParaRPr>
            </a:p>
          </p:txBody>
        </p:sp>
        <p:sp>
          <p:nvSpPr>
            <p:cNvPr id="1048874" name="Freeform 585"/>
            <p:cNvSpPr/>
            <p:nvPr/>
          </p:nvSpPr>
          <p:spPr bwMode="auto">
            <a:xfrm>
              <a:off x="2555876" y="17740313"/>
              <a:ext cx="246063" cy="34925"/>
            </a:xfrm>
            <a:custGeom>
              <a:avLst/>
              <a:gdLst>
                <a:gd name="T0" fmla="*/ 78 w 84"/>
                <a:gd name="T1" fmla="*/ 12 h 12"/>
                <a:gd name="T2" fmla="*/ 6 w 84"/>
                <a:gd name="T3" fmla="*/ 12 h 12"/>
                <a:gd name="T4" fmla="*/ 0 w 84"/>
                <a:gd name="T5" fmla="*/ 6 h 12"/>
                <a:gd name="T6" fmla="*/ 6 w 84"/>
                <a:gd name="T7" fmla="*/ 0 h 12"/>
                <a:gd name="T8" fmla="*/ 78 w 84"/>
                <a:gd name="T9" fmla="*/ 0 h 12"/>
                <a:gd name="T10" fmla="*/ 84 w 84"/>
                <a:gd name="T11" fmla="*/ 6 h 12"/>
                <a:gd name="T12" fmla="*/ 78 w 8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2">
                  <a:moveTo>
                    <a:pt x="7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4" y="3"/>
                    <a:pt x="84" y="6"/>
                  </a:cubicBezTo>
                  <a:cubicBezTo>
                    <a:pt x="84" y="10"/>
                    <a:pt x="81" y="12"/>
                    <a:pt x="78" y="12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53295" tIns="26647" rIns="53295" bIns="26647" numCol="1" anchor="t" anchorCtr="0" compatLnSpc="1">
              <a:prstTxWarp prst="textNoShape">
                <a:avLst/>
              </a:prstTxWarp>
            </a:bodyPr>
            <a:lstStyle/>
            <a:p>
              <a:pPr defTabSz="607352"/>
              <a:endParaRPr lang="en-US" sz="1191" dirty="0">
                <a:solidFill>
                  <a:srgbClr val="000000">
                    <a:lumMod val="75000"/>
                    <a:lumOff val="25000"/>
                  </a:srgbClr>
                </a:solidFill>
              </a:endParaRPr>
            </a:p>
          </p:txBody>
        </p:sp>
        <p:sp>
          <p:nvSpPr>
            <p:cNvPr id="1048875" name="Freeform 586"/>
            <p:cNvSpPr/>
            <p:nvPr/>
          </p:nvSpPr>
          <p:spPr bwMode="auto">
            <a:xfrm>
              <a:off x="2555876" y="17799050"/>
              <a:ext cx="246063" cy="34925"/>
            </a:xfrm>
            <a:custGeom>
              <a:avLst/>
              <a:gdLst>
                <a:gd name="T0" fmla="*/ 78 w 84"/>
                <a:gd name="T1" fmla="*/ 12 h 12"/>
                <a:gd name="T2" fmla="*/ 6 w 84"/>
                <a:gd name="T3" fmla="*/ 12 h 12"/>
                <a:gd name="T4" fmla="*/ 0 w 84"/>
                <a:gd name="T5" fmla="*/ 6 h 12"/>
                <a:gd name="T6" fmla="*/ 6 w 84"/>
                <a:gd name="T7" fmla="*/ 0 h 12"/>
                <a:gd name="T8" fmla="*/ 78 w 84"/>
                <a:gd name="T9" fmla="*/ 0 h 12"/>
                <a:gd name="T10" fmla="*/ 84 w 84"/>
                <a:gd name="T11" fmla="*/ 6 h 12"/>
                <a:gd name="T12" fmla="*/ 78 w 8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2">
                  <a:moveTo>
                    <a:pt x="7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4" y="3"/>
                    <a:pt x="84" y="6"/>
                  </a:cubicBezTo>
                  <a:cubicBezTo>
                    <a:pt x="84" y="10"/>
                    <a:pt x="81" y="12"/>
                    <a:pt x="78" y="12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53295" tIns="26647" rIns="53295" bIns="26647" numCol="1" anchor="t" anchorCtr="0" compatLnSpc="1">
              <a:prstTxWarp prst="textNoShape">
                <a:avLst/>
              </a:prstTxWarp>
            </a:bodyPr>
            <a:lstStyle/>
            <a:p>
              <a:pPr defTabSz="607352"/>
              <a:endParaRPr lang="en-US" sz="1191" dirty="0">
                <a:solidFill>
                  <a:srgbClr val="000000">
                    <a:lumMod val="75000"/>
                    <a:lumOff val="25000"/>
                  </a:srgbClr>
                </a:solidFill>
              </a:endParaRPr>
            </a:p>
          </p:txBody>
        </p:sp>
        <p:sp>
          <p:nvSpPr>
            <p:cNvPr id="1048876" name="Freeform 587"/>
            <p:cNvSpPr/>
            <p:nvPr/>
          </p:nvSpPr>
          <p:spPr bwMode="auto">
            <a:xfrm>
              <a:off x="2555876" y="17860963"/>
              <a:ext cx="141288" cy="34925"/>
            </a:xfrm>
            <a:custGeom>
              <a:avLst/>
              <a:gdLst>
                <a:gd name="T0" fmla="*/ 42 w 48"/>
                <a:gd name="T1" fmla="*/ 12 h 12"/>
                <a:gd name="T2" fmla="*/ 6 w 48"/>
                <a:gd name="T3" fmla="*/ 12 h 12"/>
                <a:gd name="T4" fmla="*/ 0 w 48"/>
                <a:gd name="T5" fmla="*/ 6 h 12"/>
                <a:gd name="T6" fmla="*/ 6 w 48"/>
                <a:gd name="T7" fmla="*/ 0 h 12"/>
                <a:gd name="T8" fmla="*/ 42 w 48"/>
                <a:gd name="T9" fmla="*/ 0 h 12"/>
                <a:gd name="T10" fmla="*/ 48 w 48"/>
                <a:gd name="T11" fmla="*/ 6 h 12"/>
                <a:gd name="T12" fmla="*/ 42 w 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2">
                  <a:moveTo>
                    <a:pt x="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5" y="0"/>
                    <a:pt x="48" y="2"/>
                    <a:pt x="48" y="6"/>
                  </a:cubicBezTo>
                  <a:cubicBezTo>
                    <a:pt x="48" y="9"/>
                    <a:pt x="45" y="12"/>
                    <a:pt x="42" y="12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53295" tIns="26647" rIns="53295" bIns="26647" numCol="1" anchor="t" anchorCtr="0" compatLnSpc="1">
              <a:prstTxWarp prst="textNoShape">
                <a:avLst/>
              </a:prstTxWarp>
            </a:bodyPr>
            <a:lstStyle/>
            <a:p>
              <a:pPr defTabSz="607352"/>
              <a:endParaRPr lang="en-US" sz="1191" dirty="0">
                <a:solidFill>
                  <a:srgbClr val="000000">
                    <a:lumMod val="75000"/>
                    <a:lumOff val="25000"/>
                  </a:srgbClr>
                </a:solidFill>
              </a:endParaRPr>
            </a:p>
          </p:txBody>
        </p:sp>
        <p:sp>
          <p:nvSpPr>
            <p:cNvPr id="1048877" name="Freeform 588"/>
            <p:cNvSpPr/>
            <p:nvPr/>
          </p:nvSpPr>
          <p:spPr bwMode="auto">
            <a:xfrm>
              <a:off x="2489201" y="17492663"/>
              <a:ext cx="379413" cy="500063"/>
            </a:xfrm>
            <a:custGeom>
              <a:avLst/>
              <a:gdLst>
                <a:gd name="T0" fmla="*/ 112 w 130"/>
                <a:gd name="T1" fmla="*/ 171 h 171"/>
                <a:gd name="T2" fmla="*/ 17 w 130"/>
                <a:gd name="T3" fmla="*/ 171 h 171"/>
                <a:gd name="T4" fmla="*/ 0 w 130"/>
                <a:gd name="T5" fmla="*/ 153 h 171"/>
                <a:gd name="T6" fmla="*/ 0 w 130"/>
                <a:gd name="T7" fmla="*/ 18 h 171"/>
                <a:gd name="T8" fmla="*/ 17 w 130"/>
                <a:gd name="T9" fmla="*/ 0 h 171"/>
                <a:gd name="T10" fmla="*/ 23 w 130"/>
                <a:gd name="T11" fmla="*/ 6 h 171"/>
                <a:gd name="T12" fmla="*/ 17 w 130"/>
                <a:gd name="T13" fmla="*/ 12 h 171"/>
                <a:gd name="T14" fmla="*/ 12 w 130"/>
                <a:gd name="T15" fmla="*/ 18 h 171"/>
                <a:gd name="T16" fmla="*/ 12 w 130"/>
                <a:gd name="T17" fmla="*/ 153 h 171"/>
                <a:gd name="T18" fmla="*/ 17 w 130"/>
                <a:gd name="T19" fmla="*/ 159 h 171"/>
                <a:gd name="T20" fmla="*/ 112 w 130"/>
                <a:gd name="T21" fmla="*/ 159 h 171"/>
                <a:gd name="T22" fmla="*/ 118 w 130"/>
                <a:gd name="T23" fmla="*/ 153 h 171"/>
                <a:gd name="T24" fmla="*/ 118 w 130"/>
                <a:gd name="T25" fmla="*/ 18 h 171"/>
                <a:gd name="T26" fmla="*/ 112 w 130"/>
                <a:gd name="T27" fmla="*/ 12 h 171"/>
                <a:gd name="T28" fmla="*/ 89 w 130"/>
                <a:gd name="T29" fmla="*/ 12 h 171"/>
                <a:gd name="T30" fmla="*/ 83 w 130"/>
                <a:gd name="T31" fmla="*/ 6 h 171"/>
                <a:gd name="T32" fmla="*/ 89 w 130"/>
                <a:gd name="T33" fmla="*/ 0 h 171"/>
                <a:gd name="T34" fmla="*/ 112 w 130"/>
                <a:gd name="T35" fmla="*/ 0 h 171"/>
                <a:gd name="T36" fmla="*/ 130 w 130"/>
                <a:gd name="T37" fmla="*/ 18 h 171"/>
                <a:gd name="T38" fmla="*/ 130 w 130"/>
                <a:gd name="T39" fmla="*/ 153 h 171"/>
                <a:gd name="T40" fmla="*/ 112 w 130"/>
                <a:gd name="T41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0" h="171">
                  <a:moveTo>
                    <a:pt x="112" y="171"/>
                  </a:moveTo>
                  <a:cubicBezTo>
                    <a:pt x="17" y="171"/>
                    <a:pt x="17" y="171"/>
                    <a:pt x="17" y="171"/>
                  </a:cubicBezTo>
                  <a:cubicBezTo>
                    <a:pt x="8" y="171"/>
                    <a:pt x="0" y="163"/>
                    <a:pt x="0" y="15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1" y="0"/>
                    <a:pt x="23" y="3"/>
                    <a:pt x="23" y="6"/>
                  </a:cubicBezTo>
                  <a:cubicBezTo>
                    <a:pt x="23" y="9"/>
                    <a:pt x="21" y="12"/>
                    <a:pt x="17" y="12"/>
                  </a:cubicBezTo>
                  <a:cubicBezTo>
                    <a:pt x="14" y="12"/>
                    <a:pt x="12" y="14"/>
                    <a:pt x="12" y="18"/>
                  </a:cubicBezTo>
                  <a:cubicBezTo>
                    <a:pt x="12" y="153"/>
                    <a:pt x="12" y="153"/>
                    <a:pt x="12" y="153"/>
                  </a:cubicBezTo>
                  <a:cubicBezTo>
                    <a:pt x="12" y="156"/>
                    <a:pt x="14" y="159"/>
                    <a:pt x="17" y="159"/>
                  </a:cubicBezTo>
                  <a:cubicBezTo>
                    <a:pt x="112" y="159"/>
                    <a:pt x="112" y="159"/>
                    <a:pt x="112" y="159"/>
                  </a:cubicBezTo>
                  <a:cubicBezTo>
                    <a:pt x="116" y="159"/>
                    <a:pt x="118" y="156"/>
                    <a:pt x="118" y="153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8" y="14"/>
                    <a:pt x="116" y="12"/>
                    <a:pt x="112" y="12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86" y="12"/>
                    <a:pt x="83" y="9"/>
                    <a:pt x="83" y="6"/>
                  </a:cubicBezTo>
                  <a:cubicBezTo>
                    <a:pt x="83" y="3"/>
                    <a:pt x="86" y="0"/>
                    <a:pt x="89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2" y="0"/>
                    <a:pt x="130" y="8"/>
                    <a:pt x="130" y="18"/>
                  </a:cubicBezTo>
                  <a:cubicBezTo>
                    <a:pt x="130" y="153"/>
                    <a:pt x="130" y="153"/>
                    <a:pt x="130" y="153"/>
                  </a:cubicBezTo>
                  <a:cubicBezTo>
                    <a:pt x="130" y="163"/>
                    <a:pt x="122" y="171"/>
                    <a:pt x="112" y="171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53295" tIns="26647" rIns="53295" bIns="26647" numCol="1" anchor="t" anchorCtr="0" compatLnSpc="1">
              <a:prstTxWarp prst="textNoShape">
                <a:avLst/>
              </a:prstTxWarp>
            </a:bodyPr>
            <a:lstStyle/>
            <a:p>
              <a:pPr defTabSz="607352"/>
              <a:endParaRPr lang="en-US" sz="1191" dirty="0">
                <a:solidFill>
                  <a:srgbClr val="000000">
                    <a:lumMod val="75000"/>
                    <a:lumOff val="25000"/>
                  </a:srgbClr>
                </a:solidFill>
              </a:endParaRPr>
            </a:p>
          </p:txBody>
        </p:sp>
      </p:grpSp>
      <p:cxnSp>
        <p:nvCxnSpPr>
          <p:cNvPr id="3145728" name="Прямая соединительная линия 32"/>
          <p:cNvCxnSpPr>
            <a:cxnSpLocks/>
          </p:cNvCxnSpPr>
          <p:nvPr/>
        </p:nvCxnSpPr>
        <p:spPr>
          <a:xfrm>
            <a:off x="674752" y="1347614"/>
            <a:ext cx="71237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13"/>
          <p:cNvSpPr txBox="1"/>
          <p:nvPr/>
        </p:nvSpPr>
        <p:spPr bwMode="auto">
          <a:xfrm>
            <a:off x="1351284" y="1772306"/>
            <a:ext cx="5446462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От 3 млн рублей до 1 млрд рублей по ставке 8,5% годовых</a:t>
            </a:r>
          </a:p>
          <a:p>
            <a:r>
              <a:rPr lang="ru-RU" sz="1200" b="1" dirty="0" smtClean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(до 0,5 млн рублей для ИП и самозанятых)</a:t>
            </a:r>
            <a:endParaRPr lang="ru-RU" sz="1300" b="1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endParaRPr lang="ru-RU" sz="1200" b="1" dirty="0" smtClean="0">
              <a:solidFill>
                <a:srgbClr val="C0000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200" b="1" dirty="0" smtClean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Срок финансирования</a:t>
            </a:r>
            <a:endParaRPr lang="ru-RU" altLang="ko-KR" sz="1200" dirty="0" smtClean="0">
              <a:latin typeface="Century Gothic" panose="020B0502020202020204" pitchFamily="34" charset="0"/>
              <a:cs typeface="Arial" pitchFamily="34" charset="0"/>
            </a:endParaRPr>
          </a:p>
          <a:p>
            <a:r>
              <a:rPr lang="ru-RU" altLang="ko-KR" sz="1100" dirty="0" smtClean="0">
                <a:latin typeface="Century Gothic" panose="020B0502020202020204" pitchFamily="34" charset="0"/>
                <a:cs typeface="Arial" pitchFamily="34" charset="0"/>
              </a:rPr>
              <a:t>До 3 лет</a:t>
            </a:r>
          </a:p>
          <a:p>
            <a:endParaRPr lang="ru-RU" altLang="ko-KR" sz="1100" dirty="0">
              <a:latin typeface="Century Gothic" panose="020B0502020202020204" pitchFamily="34" charset="0"/>
              <a:cs typeface="Arial" pitchFamily="34" charset="0"/>
            </a:endParaRPr>
          </a:p>
          <a:p>
            <a:r>
              <a:rPr lang="ru-RU" altLang="ko-KR" sz="1100" dirty="0" smtClean="0">
                <a:latin typeface="Century Gothic" panose="020B0502020202020204" pitchFamily="34" charset="0"/>
                <a:cs typeface="Arial" pitchFamily="34" charset="0"/>
              </a:rPr>
              <a:t> </a:t>
            </a:r>
          </a:p>
          <a:p>
            <a:r>
              <a:rPr lang="ru-RU" sz="1200" b="1" dirty="0" smtClean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Ограничения по сумме кредита</a:t>
            </a:r>
            <a:br>
              <a:rPr lang="ru-RU" sz="1200" b="1" dirty="0" smtClean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</a:br>
            <a:r>
              <a:rPr lang="ru-RU" sz="11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не более 4 млрд рублей на 1 заемщика</a:t>
            </a:r>
            <a:r>
              <a:rPr lang="en-US" sz="11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/>
            </a:r>
            <a:br>
              <a:rPr lang="en-US" sz="1100" dirty="0" smtClean="0">
                <a:latin typeface="Century Gothic" panose="020B0502020202020204" pitchFamily="34" charset="0"/>
                <a:cs typeface="Arial" panose="020B0604020202020204" pitchFamily="34" charset="0"/>
              </a:rPr>
            </a:br>
            <a:endParaRPr lang="ru-RU" altLang="ko-KR" sz="1100" dirty="0"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15" name="TextBox 71"/>
          <p:cNvSpPr txBox="1"/>
          <p:nvPr/>
        </p:nvSpPr>
        <p:spPr>
          <a:xfrm>
            <a:off x="35496" y="224654"/>
            <a:ext cx="554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14.7</a:t>
            </a:r>
            <a:endParaRPr lang="ru-RU" dirty="0">
              <a:latin typeface="Century Gothic" panose="020B0502020202020204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2931790"/>
            <a:ext cx="2654130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2584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6" name="TextBox 1"/>
          <p:cNvSpPr txBox="1"/>
          <p:nvPr/>
        </p:nvSpPr>
        <p:spPr>
          <a:xfrm>
            <a:off x="611560" y="175741"/>
            <a:ext cx="4824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МИНПРОМТОРГ РОССИИ</a:t>
            </a:r>
            <a:endParaRPr lang="en-US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  <a:p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ПП РФ – Постановление Правительства Российской Федерации</a:t>
            </a:r>
          </a:p>
        </p:txBody>
      </p:sp>
      <p:pic>
        <p:nvPicPr>
          <p:cNvPr id="2097171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649" name="TextBox 3"/>
          <p:cNvSpPr txBox="1"/>
          <p:nvPr/>
        </p:nvSpPr>
        <p:spPr>
          <a:xfrm>
            <a:off x="86321" y="22465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2.3</a:t>
            </a:r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18" name="TextBox 14"/>
          <p:cNvSpPr txBox="1"/>
          <p:nvPr/>
        </p:nvSpPr>
        <p:spPr>
          <a:xfrm>
            <a:off x="290962" y="753558"/>
            <a:ext cx="1472726" cy="10156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651</a:t>
            </a:r>
            <a:endParaRPr lang="ru-RU" sz="6000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Прямоугольник 4"/>
          <p:cNvSpPr/>
          <p:nvPr/>
        </p:nvSpPr>
        <p:spPr>
          <a:xfrm>
            <a:off x="1763688" y="648664"/>
            <a:ext cx="727280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ПП РФ от </a:t>
            </a:r>
            <a:r>
              <a:rPr lang="ru-RU" b="1" i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sym typeface="Roboto"/>
              </a:rPr>
              <a:t>10</a:t>
            </a:r>
            <a:r>
              <a:rPr lang="ru-RU" b="1" i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.05.2020 </a:t>
            </a:r>
            <a:r>
              <a:rPr lang="ru-RU" b="1" i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№</a:t>
            </a:r>
            <a:r>
              <a:rPr lang="ru-RU" b="1" i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  <a:sym typeface="Roboto"/>
              </a:rPr>
              <a:t>651 – </a:t>
            </a:r>
            <a:r>
              <a:rPr lang="ru-RU" b="1" i="1" dirty="0" smtClean="0">
                <a:latin typeface="Century Gothic" panose="020B0502020202020204" pitchFamily="34" charset="0"/>
              </a:rPr>
              <a:t>Поддержка </a:t>
            </a:r>
            <a:r>
              <a:rPr lang="ru-RU" b="1" i="1" dirty="0">
                <a:latin typeface="Century Gothic" panose="020B0502020202020204" pitchFamily="34" charset="0"/>
              </a:rPr>
              <a:t>системообразующих </a:t>
            </a:r>
            <a:r>
              <a:rPr lang="ru-RU" b="1" i="1" dirty="0" smtClean="0">
                <a:latin typeface="Century Gothic" panose="020B0502020202020204" pitchFamily="34" charset="0"/>
              </a:rPr>
              <a:t>компаний</a:t>
            </a:r>
          </a:p>
          <a:p>
            <a:r>
              <a:rPr lang="ru-RU" sz="1000" dirty="0">
                <a:latin typeface="Century Gothic" panose="020B0502020202020204" pitchFamily="34" charset="0"/>
              </a:rPr>
              <a:t>Компании, включённые в перечень системообразующих предприятий, могут претендовать на дополнительные меры поддержки: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latin typeface="Century Gothic" panose="020B0502020202020204" pitchFamily="34" charset="0"/>
              </a:rPr>
              <a:t>субсидии на возмещение затрат на производство, выполнение работ и предоставление услуг;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latin typeface="Century Gothic" panose="020B0502020202020204" pitchFamily="34" charset="0"/>
              </a:rPr>
              <a:t>отсрочка (рассрочка) по уплате налогов, авансовых платежей со сроками уплаты в 2020 году, кроме НДПИ и акцизов в случае снижения доходов на 10% и более. При падении выручки более чем на 50% компаниям может быть предоставлена рассрочка на срок до 5 лет;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latin typeface="Century Gothic" panose="020B0502020202020204" pitchFamily="34" charset="0"/>
              </a:rPr>
              <a:t>Государственные гарантии по кредитам или облигационным займам, привлекаемым системообразующими организациями на цели, устанавливаемые Правительством в рамках мер, направленных на решение неотложных задач по обеспечению устойчивости экономического развития, предусмотрены постановлением Правительства от 10 мая 2017 года №549</a:t>
            </a:r>
            <a:r>
              <a:rPr lang="ru-RU" sz="1000" dirty="0" smtClean="0">
                <a:latin typeface="Century Gothic" panose="020B0502020202020204" pitchFamily="34" charset="0"/>
              </a:rPr>
              <a:t>.</a:t>
            </a:r>
            <a:endParaRPr lang="ru-RU" sz="1000" dirty="0" smtClean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  <a:sym typeface="Roboto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95636" y="2569548"/>
            <a:ext cx="3852428" cy="244682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dirty="0">
                <a:solidFill>
                  <a:srgbClr val="000000"/>
                </a:solidFill>
              </a:rPr>
              <a:t>Включение в перечень системообразующих компаний.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dirty="0">
                <a:solidFill>
                  <a:srgbClr val="000000"/>
                </a:solidFill>
              </a:rPr>
              <a:t>Системообразующее предприятие не должно являться иностранным юридическим лицом, доля иностранного участия в уставном (складочном) капитале не должна превышать 50% (исключение может быть сделано по решению Правительственной комиссии по повышению устойчивости развития российской экономики).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dirty="0">
                <a:solidFill>
                  <a:srgbClr val="000000"/>
                </a:solidFill>
              </a:rPr>
              <a:t>Должен быть проведён предварительный анализ финансово-хозяйственной деятельности организации и выполнена оценка её финансовой устойчивости (стресс-тест) в соответствии с порядком, утверждаемым Минэкономразвития.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dirty="0">
                <a:solidFill>
                  <a:srgbClr val="000000"/>
                </a:solidFill>
              </a:rPr>
              <a:t>На дату подачи заявления о предоставлении мер поддержки у компании не должно быть недоимки по налогам, сборам, задолженности по иным обязательным платежам в бюджеты бюджетной системы Российской Федерации на сумму более 10 тыс. рублей, а также просроченной задолженности по возврату в федеральный бюджет прежде полученных субсидий</a:t>
            </a:r>
            <a:r>
              <a:rPr lang="ru-RU" sz="900" dirty="0" smtClean="0">
                <a:solidFill>
                  <a:srgbClr val="000000"/>
                </a:solidFill>
              </a:rPr>
              <a:t>.</a:t>
            </a:r>
            <a:endParaRPr lang="ru-RU" sz="900" dirty="0">
              <a:solidFill>
                <a:srgbClr val="0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5953" y="2572100"/>
            <a:ext cx="1159825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rgbClr val="F46524"/>
                </a:solidFill>
              </a:rPr>
              <a:t>ТРЕБОВАНИЯ</a:t>
            </a:r>
            <a:br>
              <a:rPr lang="ru-RU" sz="1000" b="1" dirty="0" smtClean="0">
                <a:solidFill>
                  <a:srgbClr val="F46524"/>
                </a:solidFill>
              </a:rPr>
            </a:br>
            <a:r>
              <a:rPr lang="ru-RU" sz="1000" b="1" dirty="0" smtClean="0">
                <a:solidFill>
                  <a:srgbClr val="F46524"/>
                </a:solidFill>
              </a:rPr>
              <a:t>К ЗАЯВИТЕЛЮ</a:t>
            </a:r>
            <a:endParaRPr lang="ru-RU" sz="1000" b="1" dirty="0">
              <a:solidFill>
                <a:srgbClr val="F46524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20072" y="2572624"/>
            <a:ext cx="2196244" cy="24622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000" b="1" dirty="0">
                <a:solidFill>
                  <a:srgbClr val="F46524"/>
                </a:solidFill>
              </a:rPr>
              <a:t>Дополнительная информация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220072" y="2794665"/>
            <a:ext cx="3653484" cy="106182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900" dirty="0" smtClean="0">
                <a:solidFill>
                  <a:srgbClr val="000000"/>
                </a:solidFill>
              </a:rPr>
              <a:t>Кредиты </a:t>
            </a:r>
            <a:r>
              <a:rPr lang="ru-RU" sz="900" dirty="0">
                <a:solidFill>
                  <a:srgbClr val="000000"/>
                </a:solidFill>
              </a:rPr>
              <a:t>по льготной ставке могут получить дочерние общества системообразующих организаций, так же как и их материнские компании. </a:t>
            </a:r>
            <a:r>
              <a:rPr lang="ru-RU" sz="900" dirty="0" smtClean="0">
                <a:solidFill>
                  <a:srgbClr val="000000"/>
                </a:solidFill>
              </a:rPr>
              <a:t/>
            </a:r>
            <a:br>
              <a:rPr lang="ru-RU" sz="900" dirty="0" smtClean="0">
                <a:solidFill>
                  <a:srgbClr val="000000"/>
                </a:solidFill>
              </a:rPr>
            </a:br>
            <a:r>
              <a:rPr lang="ru-RU" sz="900" b="1" dirty="0" smtClean="0">
                <a:solidFill>
                  <a:srgbClr val="000000"/>
                </a:solidFill>
              </a:rPr>
              <a:t>Суммарный </a:t>
            </a:r>
            <a:r>
              <a:rPr lang="ru-RU" sz="900" b="1" dirty="0">
                <a:solidFill>
                  <a:srgbClr val="000000"/>
                </a:solidFill>
              </a:rPr>
              <a:t>объём кредита, выданный группе компаний, не должен превышать 3 млрд рублей, а ставка – 5% годовых. </a:t>
            </a:r>
            <a:r>
              <a:rPr lang="ru-RU" sz="900" dirty="0">
                <a:solidFill>
                  <a:srgbClr val="000000"/>
                </a:solidFill>
              </a:rPr>
              <a:t>Период субсидирования ставки – </a:t>
            </a:r>
            <a:r>
              <a:rPr lang="ru-RU" sz="900" b="1" dirty="0">
                <a:solidFill>
                  <a:srgbClr val="000000"/>
                </a:solidFill>
              </a:rPr>
              <a:t>1 год </a:t>
            </a:r>
            <a:r>
              <a:rPr lang="ru-RU" sz="900" dirty="0">
                <a:solidFill>
                  <a:srgbClr val="000000"/>
                </a:solidFill>
              </a:rPr>
              <a:t>со дня заключения кредитного договора.</a:t>
            </a:r>
            <a:endParaRPr lang="ru-RU" sz="900" dirty="0">
              <a:solidFill>
                <a:srgbClr val="000000"/>
              </a:solidFill>
              <a:latin typeface="Century Gothic" panose="020B0502020202020204" pitchFamily="34" charset="0"/>
              <a:ea typeface="Roboto"/>
              <a:cs typeface="Roboto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20072" y="3939902"/>
            <a:ext cx="2196244" cy="24622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rgbClr val="F46524"/>
                </a:solidFill>
              </a:rPr>
              <a:t>Размер предприятия</a:t>
            </a:r>
            <a:endParaRPr lang="ru-RU" sz="1000" b="1" dirty="0">
              <a:solidFill>
                <a:srgbClr val="F46524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220072" y="4186123"/>
            <a:ext cx="3653484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Среднее (100-250 человек)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dirty="0" smtClean="0">
                <a:solidFill>
                  <a:srgbClr val="000000"/>
                </a:solidFill>
                <a:latin typeface="Century Gothic" panose="020B0502020202020204" pitchFamily="34" charset="0"/>
                <a:ea typeface="Roboto"/>
                <a:cs typeface="Roboto"/>
              </a:rPr>
              <a:t>Крупное (от 250 человек)</a:t>
            </a:r>
            <a:endParaRPr lang="ru-RU" sz="900" dirty="0">
              <a:solidFill>
                <a:srgbClr val="000000"/>
              </a:solidFill>
              <a:latin typeface="Century Gothic" panose="020B0502020202020204" pitchFamily="34" charset="0"/>
              <a:ea typeface="Roboto"/>
              <a:cs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387073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62" name="TextBox 58"/>
          <p:cNvSpPr txBox="1"/>
          <p:nvPr/>
        </p:nvSpPr>
        <p:spPr>
          <a:xfrm>
            <a:off x="611560" y="175741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АО «КОРПОРАЦИЯ МСП» </a:t>
            </a:r>
          </a:p>
          <a:p>
            <a:r>
              <a:rPr lang="en-US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www.corpmsp.ru</a:t>
            </a:r>
          </a:p>
        </p:txBody>
      </p:sp>
      <p:pic>
        <p:nvPicPr>
          <p:cNvPr id="2097238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864" name="Заголовок 1"/>
          <p:cNvSpPr txBox="1"/>
          <p:nvPr/>
        </p:nvSpPr>
        <p:spPr>
          <a:xfrm>
            <a:off x="901947" y="782592"/>
            <a:ext cx="6958630" cy="415899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/>
            <a:r>
              <a:rPr lang="ru-RU" sz="16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j-ea"/>
              </a:rPr>
              <a:t>«Программа субсидирования кредитования субъектов МСП»</a:t>
            </a:r>
            <a:endParaRPr lang="ru-RU" sz="1600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1048872" name="L-Shape 10"/>
          <p:cNvSpPr/>
          <p:nvPr/>
        </p:nvSpPr>
        <p:spPr>
          <a:xfrm rot="13701821">
            <a:off x="728937" y="858955"/>
            <a:ext cx="263175" cy="263175"/>
          </a:xfrm>
          <a:prstGeom prst="corner">
            <a:avLst>
              <a:gd name="adj1" fmla="val 23334"/>
              <a:gd name="adj2" fmla="val 24129"/>
            </a:avLst>
          </a:prstGeom>
          <a:solidFill>
            <a:schemeClr val="bg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399" tIns="27199" rIns="54399" bIns="27199" rtlCol="0" anchor="ctr"/>
          <a:lstStyle/>
          <a:p>
            <a:pPr algn="ctr" defTabSz="544030"/>
            <a:endParaRPr lang="en-US" sz="833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grpSp>
        <p:nvGrpSpPr>
          <p:cNvPr id="162" name="Group 1462"/>
          <p:cNvGrpSpPr/>
          <p:nvPr/>
        </p:nvGrpSpPr>
        <p:grpSpPr>
          <a:xfrm>
            <a:off x="703221" y="1667872"/>
            <a:ext cx="343076" cy="452171"/>
            <a:chOff x="2489201" y="17492663"/>
            <a:chExt cx="379413" cy="500063"/>
          </a:xfrm>
          <a:solidFill>
            <a:schemeClr val="bg2"/>
          </a:solidFill>
        </p:grpSpPr>
        <p:sp>
          <p:nvSpPr>
            <p:cNvPr id="1048873" name="Freeform 584"/>
            <p:cNvSpPr/>
            <p:nvPr/>
          </p:nvSpPr>
          <p:spPr bwMode="auto">
            <a:xfrm>
              <a:off x="2555876" y="17681575"/>
              <a:ext cx="246063" cy="36513"/>
            </a:xfrm>
            <a:custGeom>
              <a:avLst/>
              <a:gdLst>
                <a:gd name="T0" fmla="*/ 78 w 84"/>
                <a:gd name="T1" fmla="*/ 12 h 12"/>
                <a:gd name="T2" fmla="*/ 6 w 84"/>
                <a:gd name="T3" fmla="*/ 12 h 12"/>
                <a:gd name="T4" fmla="*/ 0 w 84"/>
                <a:gd name="T5" fmla="*/ 6 h 12"/>
                <a:gd name="T6" fmla="*/ 6 w 84"/>
                <a:gd name="T7" fmla="*/ 0 h 12"/>
                <a:gd name="T8" fmla="*/ 78 w 84"/>
                <a:gd name="T9" fmla="*/ 0 h 12"/>
                <a:gd name="T10" fmla="*/ 84 w 84"/>
                <a:gd name="T11" fmla="*/ 6 h 12"/>
                <a:gd name="T12" fmla="*/ 78 w 8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2">
                  <a:moveTo>
                    <a:pt x="7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4" y="3"/>
                    <a:pt x="84" y="6"/>
                  </a:cubicBezTo>
                  <a:cubicBezTo>
                    <a:pt x="84" y="10"/>
                    <a:pt x="81" y="12"/>
                    <a:pt x="78" y="12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53295" tIns="26647" rIns="53295" bIns="26647" numCol="1" anchor="t" anchorCtr="0" compatLnSpc="1">
              <a:prstTxWarp prst="textNoShape">
                <a:avLst/>
              </a:prstTxWarp>
            </a:bodyPr>
            <a:lstStyle/>
            <a:p>
              <a:pPr defTabSz="607352"/>
              <a:endParaRPr lang="en-US" sz="1191" dirty="0">
                <a:solidFill>
                  <a:srgbClr val="000000">
                    <a:lumMod val="75000"/>
                    <a:lumOff val="25000"/>
                  </a:srgbClr>
                </a:solidFill>
              </a:endParaRPr>
            </a:p>
          </p:txBody>
        </p:sp>
        <p:sp>
          <p:nvSpPr>
            <p:cNvPr id="1048874" name="Freeform 585"/>
            <p:cNvSpPr/>
            <p:nvPr/>
          </p:nvSpPr>
          <p:spPr bwMode="auto">
            <a:xfrm>
              <a:off x="2555876" y="17740313"/>
              <a:ext cx="246063" cy="34925"/>
            </a:xfrm>
            <a:custGeom>
              <a:avLst/>
              <a:gdLst>
                <a:gd name="T0" fmla="*/ 78 w 84"/>
                <a:gd name="T1" fmla="*/ 12 h 12"/>
                <a:gd name="T2" fmla="*/ 6 w 84"/>
                <a:gd name="T3" fmla="*/ 12 h 12"/>
                <a:gd name="T4" fmla="*/ 0 w 84"/>
                <a:gd name="T5" fmla="*/ 6 h 12"/>
                <a:gd name="T6" fmla="*/ 6 w 84"/>
                <a:gd name="T7" fmla="*/ 0 h 12"/>
                <a:gd name="T8" fmla="*/ 78 w 84"/>
                <a:gd name="T9" fmla="*/ 0 h 12"/>
                <a:gd name="T10" fmla="*/ 84 w 84"/>
                <a:gd name="T11" fmla="*/ 6 h 12"/>
                <a:gd name="T12" fmla="*/ 78 w 8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2">
                  <a:moveTo>
                    <a:pt x="7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4" y="3"/>
                    <a:pt x="84" y="6"/>
                  </a:cubicBezTo>
                  <a:cubicBezTo>
                    <a:pt x="84" y="10"/>
                    <a:pt x="81" y="12"/>
                    <a:pt x="78" y="12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53295" tIns="26647" rIns="53295" bIns="26647" numCol="1" anchor="t" anchorCtr="0" compatLnSpc="1">
              <a:prstTxWarp prst="textNoShape">
                <a:avLst/>
              </a:prstTxWarp>
            </a:bodyPr>
            <a:lstStyle/>
            <a:p>
              <a:pPr defTabSz="607352"/>
              <a:endParaRPr lang="en-US" sz="1191" dirty="0">
                <a:solidFill>
                  <a:srgbClr val="000000">
                    <a:lumMod val="75000"/>
                    <a:lumOff val="25000"/>
                  </a:srgbClr>
                </a:solidFill>
              </a:endParaRPr>
            </a:p>
          </p:txBody>
        </p:sp>
        <p:sp>
          <p:nvSpPr>
            <p:cNvPr id="1048875" name="Freeform 586"/>
            <p:cNvSpPr/>
            <p:nvPr/>
          </p:nvSpPr>
          <p:spPr bwMode="auto">
            <a:xfrm>
              <a:off x="2555876" y="17799050"/>
              <a:ext cx="246063" cy="34925"/>
            </a:xfrm>
            <a:custGeom>
              <a:avLst/>
              <a:gdLst>
                <a:gd name="T0" fmla="*/ 78 w 84"/>
                <a:gd name="T1" fmla="*/ 12 h 12"/>
                <a:gd name="T2" fmla="*/ 6 w 84"/>
                <a:gd name="T3" fmla="*/ 12 h 12"/>
                <a:gd name="T4" fmla="*/ 0 w 84"/>
                <a:gd name="T5" fmla="*/ 6 h 12"/>
                <a:gd name="T6" fmla="*/ 6 w 84"/>
                <a:gd name="T7" fmla="*/ 0 h 12"/>
                <a:gd name="T8" fmla="*/ 78 w 84"/>
                <a:gd name="T9" fmla="*/ 0 h 12"/>
                <a:gd name="T10" fmla="*/ 84 w 84"/>
                <a:gd name="T11" fmla="*/ 6 h 12"/>
                <a:gd name="T12" fmla="*/ 78 w 8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2">
                  <a:moveTo>
                    <a:pt x="7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4" y="3"/>
                    <a:pt x="84" y="6"/>
                  </a:cubicBezTo>
                  <a:cubicBezTo>
                    <a:pt x="84" y="10"/>
                    <a:pt x="81" y="12"/>
                    <a:pt x="78" y="12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53295" tIns="26647" rIns="53295" bIns="26647" numCol="1" anchor="t" anchorCtr="0" compatLnSpc="1">
              <a:prstTxWarp prst="textNoShape">
                <a:avLst/>
              </a:prstTxWarp>
            </a:bodyPr>
            <a:lstStyle/>
            <a:p>
              <a:pPr defTabSz="607352"/>
              <a:endParaRPr lang="en-US" sz="1191" dirty="0">
                <a:solidFill>
                  <a:srgbClr val="000000">
                    <a:lumMod val="75000"/>
                    <a:lumOff val="25000"/>
                  </a:srgbClr>
                </a:solidFill>
              </a:endParaRPr>
            </a:p>
          </p:txBody>
        </p:sp>
        <p:sp>
          <p:nvSpPr>
            <p:cNvPr id="1048876" name="Freeform 587"/>
            <p:cNvSpPr/>
            <p:nvPr/>
          </p:nvSpPr>
          <p:spPr bwMode="auto">
            <a:xfrm>
              <a:off x="2555876" y="17860963"/>
              <a:ext cx="141288" cy="34925"/>
            </a:xfrm>
            <a:custGeom>
              <a:avLst/>
              <a:gdLst>
                <a:gd name="T0" fmla="*/ 42 w 48"/>
                <a:gd name="T1" fmla="*/ 12 h 12"/>
                <a:gd name="T2" fmla="*/ 6 w 48"/>
                <a:gd name="T3" fmla="*/ 12 h 12"/>
                <a:gd name="T4" fmla="*/ 0 w 48"/>
                <a:gd name="T5" fmla="*/ 6 h 12"/>
                <a:gd name="T6" fmla="*/ 6 w 48"/>
                <a:gd name="T7" fmla="*/ 0 h 12"/>
                <a:gd name="T8" fmla="*/ 42 w 48"/>
                <a:gd name="T9" fmla="*/ 0 h 12"/>
                <a:gd name="T10" fmla="*/ 48 w 48"/>
                <a:gd name="T11" fmla="*/ 6 h 12"/>
                <a:gd name="T12" fmla="*/ 42 w 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2">
                  <a:moveTo>
                    <a:pt x="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5" y="0"/>
                    <a:pt x="48" y="2"/>
                    <a:pt x="48" y="6"/>
                  </a:cubicBezTo>
                  <a:cubicBezTo>
                    <a:pt x="48" y="9"/>
                    <a:pt x="45" y="12"/>
                    <a:pt x="42" y="12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53295" tIns="26647" rIns="53295" bIns="26647" numCol="1" anchor="t" anchorCtr="0" compatLnSpc="1">
              <a:prstTxWarp prst="textNoShape">
                <a:avLst/>
              </a:prstTxWarp>
            </a:bodyPr>
            <a:lstStyle/>
            <a:p>
              <a:pPr defTabSz="607352"/>
              <a:endParaRPr lang="en-US" sz="1191" dirty="0">
                <a:solidFill>
                  <a:srgbClr val="000000">
                    <a:lumMod val="75000"/>
                    <a:lumOff val="25000"/>
                  </a:srgbClr>
                </a:solidFill>
              </a:endParaRPr>
            </a:p>
          </p:txBody>
        </p:sp>
        <p:sp>
          <p:nvSpPr>
            <p:cNvPr id="1048877" name="Freeform 588"/>
            <p:cNvSpPr/>
            <p:nvPr/>
          </p:nvSpPr>
          <p:spPr bwMode="auto">
            <a:xfrm>
              <a:off x="2489201" y="17492663"/>
              <a:ext cx="379413" cy="500063"/>
            </a:xfrm>
            <a:custGeom>
              <a:avLst/>
              <a:gdLst>
                <a:gd name="T0" fmla="*/ 112 w 130"/>
                <a:gd name="T1" fmla="*/ 171 h 171"/>
                <a:gd name="T2" fmla="*/ 17 w 130"/>
                <a:gd name="T3" fmla="*/ 171 h 171"/>
                <a:gd name="T4" fmla="*/ 0 w 130"/>
                <a:gd name="T5" fmla="*/ 153 h 171"/>
                <a:gd name="T6" fmla="*/ 0 w 130"/>
                <a:gd name="T7" fmla="*/ 18 h 171"/>
                <a:gd name="T8" fmla="*/ 17 w 130"/>
                <a:gd name="T9" fmla="*/ 0 h 171"/>
                <a:gd name="T10" fmla="*/ 23 w 130"/>
                <a:gd name="T11" fmla="*/ 6 h 171"/>
                <a:gd name="T12" fmla="*/ 17 w 130"/>
                <a:gd name="T13" fmla="*/ 12 h 171"/>
                <a:gd name="T14" fmla="*/ 12 w 130"/>
                <a:gd name="T15" fmla="*/ 18 h 171"/>
                <a:gd name="T16" fmla="*/ 12 w 130"/>
                <a:gd name="T17" fmla="*/ 153 h 171"/>
                <a:gd name="T18" fmla="*/ 17 w 130"/>
                <a:gd name="T19" fmla="*/ 159 h 171"/>
                <a:gd name="T20" fmla="*/ 112 w 130"/>
                <a:gd name="T21" fmla="*/ 159 h 171"/>
                <a:gd name="T22" fmla="*/ 118 w 130"/>
                <a:gd name="T23" fmla="*/ 153 h 171"/>
                <a:gd name="T24" fmla="*/ 118 w 130"/>
                <a:gd name="T25" fmla="*/ 18 h 171"/>
                <a:gd name="T26" fmla="*/ 112 w 130"/>
                <a:gd name="T27" fmla="*/ 12 h 171"/>
                <a:gd name="T28" fmla="*/ 89 w 130"/>
                <a:gd name="T29" fmla="*/ 12 h 171"/>
                <a:gd name="T30" fmla="*/ 83 w 130"/>
                <a:gd name="T31" fmla="*/ 6 h 171"/>
                <a:gd name="T32" fmla="*/ 89 w 130"/>
                <a:gd name="T33" fmla="*/ 0 h 171"/>
                <a:gd name="T34" fmla="*/ 112 w 130"/>
                <a:gd name="T35" fmla="*/ 0 h 171"/>
                <a:gd name="T36" fmla="*/ 130 w 130"/>
                <a:gd name="T37" fmla="*/ 18 h 171"/>
                <a:gd name="T38" fmla="*/ 130 w 130"/>
                <a:gd name="T39" fmla="*/ 153 h 171"/>
                <a:gd name="T40" fmla="*/ 112 w 130"/>
                <a:gd name="T41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0" h="171">
                  <a:moveTo>
                    <a:pt x="112" y="171"/>
                  </a:moveTo>
                  <a:cubicBezTo>
                    <a:pt x="17" y="171"/>
                    <a:pt x="17" y="171"/>
                    <a:pt x="17" y="171"/>
                  </a:cubicBezTo>
                  <a:cubicBezTo>
                    <a:pt x="8" y="171"/>
                    <a:pt x="0" y="163"/>
                    <a:pt x="0" y="15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1" y="0"/>
                    <a:pt x="23" y="3"/>
                    <a:pt x="23" y="6"/>
                  </a:cubicBezTo>
                  <a:cubicBezTo>
                    <a:pt x="23" y="9"/>
                    <a:pt x="21" y="12"/>
                    <a:pt x="17" y="12"/>
                  </a:cubicBezTo>
                  <a:cubicBezTo>
                    <a:pt x="14" y="12"/>
                    <a:pt x="12" y="14"/>
                    <a:pt x="12" y="18"/>
                  </a:cubicBezTo>
                  <a:cubicBezTo>
                    <a:pt x="12" y="153"/>
                    <a:pt x="12" y="153"/>
                    <a:pt x="12" y="153"/>
                  </a:cubicBezTo>
                  <a:cubicBezTo>
                    <a:pt x="12" y="156"/>
                    <a:pt x="14" y="159"/>
                    <a:pt x="17" y="159"/>
                  </a:cubicBezTo>
                  <a:cubicBezTo>
                    <a:pt x="112" y="159"/>
                    <a:pt x="112" y="159"/>
                    <a:pt x="112" y="159"/>
                  </a:cubicBezTo>
                  <a:cubicBezTo>
                    <a:pt x="116" y="159"/>
                    <a:pt x="118" y="156"/>
                    <a:pt x="118" y="153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8" y="14"/>
                    <a:pt x="116" y="12"/>
                    <a:pt x="112" y="12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86" y="12"/>
                    <a:pt x="83" y="9"/>
                    <a:pt x="83" y="6"/>
                  </a:cubicBezTo>
                  <a:cubicBezTo>
                    <a:pt x="83" y="3"/>
                    <a:pt x="86" y="0"/>
                    <a:pt x="89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2" y="0"/>
                    <a:pt x="130" y="8"/>
                    <a:pt x="130" y="18"/>
                  </a:cubicBezTo>
                  <a:cubicBezTo>
                    <a:pt x="130" y="153"/>
                    <a:pt x="130" y="153"/>
                    <a:pt x="130" y="153"/>
                  </a:cubicBezTo>
                  <a:cubicBezTo>
                    <a:pt x="130" y="163"/>
                    <a:pt x="122" y="171"/>
                    <a:pt x="112" y="171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53295" tIns="26647" rIns="53295" bIns="26647" numCol="1" anchor="t" anchorCtr="0" compatLnSpc="1">
              <a:prstTxWarp prst="textNoShape">
                <a:avLst/>
              </a:prstTxWarp>
            </a:bodyPr>
            <a:lstStyle/>
            <a:p>
              <a:pPr defTabSz="607352"/>
              <a:endParaRPr lang="en-US" sz="1191" dirty="0">
                <a:solidFill>
                  <a:srgbClr val="000000">
                    <a:lumMod val="75000"/>
                    <a:lumOff val="25000"/>
                  </a:srgbClr>
                </a:solidFill>
              </a:endParaRPr>
            </a:p>
          </p:txBody>
        </p:sp>
      </p:grpSp>
      <p:cxnSp>
        <p:nvCxnSpPr>
          <p:cNvPr id="3145728" name="Прямая соединительная линия 32"/>
          <p:cNvCxnSpPr>
            <a:cxnSpLocks/>
          </p:cNvCxnSpPr>
          <p:nvPr/>
        </p:nvCxnSpPr>
        <p:spPr>
          <a:xfrm>
            <a:off x="736877" y="1377117"/>
            <a:ext cx="71237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13"/>
          <p:cNvSpPr txBox="1"/>
          <p:nvPr/>
        </p:nvSpPr>
        <p:spPr bwMode="auto">
          <a:xfrm>
            <a:off x="1289590" y="1667872"/>
            <a:ext cx="5446462" cy="29700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От 0,5 млн рублей до 2 млрд рублей по ставке 8,5% годовых</a:t>
            </a:r>
          </a:p>
          <a:p>
            <a:endParaRPr lang="ru-RU" sz="1200" b="1" dirty="0" smtClean="0">
              <a:solidFill>
                <a:srgbClr val="C0000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200" b="1" dirty="0" smtClean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Срок финансирования</a:t>
            </a:r>
            <a:endParaRPr lang="ru-RU" altLang="ko-KR" sz="1200" dirty="0" smtClean="0">
              <a:latin typeface="Century Gothic" panose="020B0502020202020204" pitchFamily="34" charset="0"/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ko-KR" sz="1100" dirty="0" smtClean="0">
                <a:latin typeface="Century Gothic" panose="020B0502020202020204" pitchFamily="34" charset="0"/>
                <a:cs typeface="Arial" pitchFamily="34" charset="0"/>
              </a:rPr>
              <a:t>Инвестиционные цели – до 10 лет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ko-KR" sz="1100" dirty="0" smtClean="0">
                <a:latin typeface="Century Gothic" panose="020B0502020202020204" pitchFamily="34" charset="0"/>
                <a:cs typeface="Arial" pitchFamily="34" charset="0"/>
              </a:rPr>
              <a:t>Оборотные цели – до 3 лет</a:t>
            </a:r>
          </a:p>
          <a:p>
            <a:endParaRPr lang="ru-RU" altLang="ko-KR" sz="1100" dirty="0">
              <a:latin typeface="Century Gothic" panose="020B0502020202020204" pitchFamily="34" charset="0"/>
              <a:cs typeface="Arial" pitchFamily="34" charset="0"/>
            </a:endParaRPr>
          </a:p>
          <a:p>
            <a:r>
              <a:rPr lang="ru-RU" altLang="ko-KR" sz="1100" dirty="0" smtClean="0">
                <a:latin typeface="Century Gothic" panose="020B0502020202020204" pitchFamily="34" charset="0"/>
                <a:cs typeface="Arial" pitchFamily="34" charset="0"/>
              </a:rPr>
              <a:t> </a:t>
            </a:r>
            <a:r>
              <a:rPr lang="ru-RU" sz="1200" b="1" dirty="0" smtClean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Сумма финансирования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ko-KR" sz="1200" dirty="0">
                <a:latin typeface="Century Gothic" panose="020B0502020202020204" pitchFamily="34" charset="0"/>
                <a:cs typeface="Arial" pitchFamily="34" charset="0"/>
              </a:rPr>
              <a:t>Инвестиционные цели – </a:t>
            </a:r>
            <a:r>
              <a:rPr lang="ru-RU" altLang="ko-KR" sz="1200" dirty="0" smtClean="0">
                <a:latin typeface="Century Gothic" panose="020B0502020202020204" pitchFamily="34" charset="0"/>
                <a:cs typeface="Arial" pitchFamily="34" charset="0"/>
              </a:rPr>
              <a:t>от 0,5 млн до 2 млрд рублей</a:t>
            </a:r>
            <a:endParaRPr lang="ru-RU" altLang="ko-KR" sz="1200" dirty="0">
              <a:latin typeface="Century Gothic" panose="020B0502020202020204" pitchFamily="34" charset="0"/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ko-KR" sz="1200" dirty="0">
                <a:latin typeface="Century Gothic" panose="020B0502020202020204" pitchFamily="34" charset="0"/>
                <a:cs typeface="Arial" pitchFamily="34" charset="0"/>
              </a:rPr>
              <a:t>Оборотные цели – </a:t>
            </a:r>
            <a:r>
              <a:rPr lang="ru-RU" altLang="ko-KR" sz="1200" dirty="0" smtClean="0">
                <a:latin typeface="Century Gothic" panose="020B0502020202020204" pitchFamily="34" charset="0"/>
                <a:cs typeface="Arial" pitchFamily="34" charset="0"/>
              </a:rPr>
              <a:t>от 0,5 млн до 500 млн рублей</a:t>
            </a:r>
            <a:endParaRPr lang="ru-RU" altLang="ko-KR" sz="1200" dirty="0">
              <a:latin typeface="Century Gothic" panose="020B0502020202020204" pitchFamily="34" charset="0"/>
              <a:cs typeface="Arial" pitchFamily="34" charset="0"/>
            </a:endParaRPr>
          </a:p>
          <a:p>
            <a:endParaRPr lang="ru-RU" altLang="ko-KR" sz="1200" dirty="0">
              <a:latin typeface="Century Gothic" panose="020B0502020202020204" pitchFamily="34" charset="0"/>
              <a:cs typeface="Arial" pitchFamily="34" charset="0"/>
            </a:endParaRPr>
          </a:p>
          <a:p>
            <a:endParaRPr lang="ru-RU" altLang="ko-KR" sz="1100" dirty="0" smtClean="0">
              <a:latin typeface="Century Gothic" panose="020B0502020202020204" pitchFamily="34" charset="0"/>
              <a:cs typeface="Arial" pitchFamily="34" charset="0"/>
            </a:endParaRPr>
          </a:p>
          <a:p>
            <a:r>
              <a:rPr lang="ru-RU" sz="1200" b="1" dirty="0" smtClean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Специальные условия</a:t>
            </a:r>
          </a:p>
          <a:p>
            <a:r>
              <a:rPr lang="ru-RU" sz="12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До 10 млн рублей на срок до 5 лет под 9,95% годовых для ИП и самозанятых по кредитам на развитие предпринимательской деятельности</a:t>
            </a:r>
            <a:r>
              <a:rPr lang="en-US" sz="11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/>
            </a:r>
            <a:br>
              <a:rPr lang="en-US" sz="1100" dirty="0" smtClean="0">
                <a:latin typeface="Century Gothic" panose="020B0502020202020204" pitchFamily="34" charset="0"/>
                <a:cs typeface="Arial" panose="020B0604020202020204" pitchFamily="34" charset="0"/>
              </a:rPr>
            </a:br>
            <a:endParaRPr lang="ru-RU" altLang="ko-KR" sz="1100" dirty="0"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15" name="TextBox 71"/>
          <p:cNvSpPr txBox="1"/>
          <p:nvPr/>
        </p:nvSpPr>
        <p:spPr>
          <a:xfrm>
            <a:off x="35496" y="224654"/>
            <a:ext cx="554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14.8</a:t>
            </a:r>
            <a:endParaRPr lang="ru-RU" dirty="0">
              <a:latin typeface="Century Gothic" panose="020B0502020202020204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216790"/>
            <a:ext cx="2654130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06513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39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pic>
        <p:nvPicPr>
          <p:cNvPr id="2097240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85574" y="806380"/>
            <a:ext cx="1908720" cy="1145233"/>
          </a:xfrm>
          <a:prstGeom prst="rect">
            <a:avLst/>
          </a:prstGeom>
          <a:noFill/>
        </p:spPr>
      </p:pic>
      <p:sp>
        <p:nvSpPr>
          <p:cNvPr id="1048882" name="TextBox 36"/>
          <p:cNvSpPr txBox="1"/>
          <p:nvPr/>
        </p:nvSpPr>
        <p:spPr>
          <a:xfrm>
            <a:off x="5472100" y="1225107"/>
            <a:ext cx="20882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УСЛОВИЯ</a:t>
            </a:r>
          </a:p>
        </p:txBody>
      </p:sp>
      <p:pic>
        <p:nvPicPr>
          <p:cNvPr id="2097241" name="Picture 2" descr="C:\Users\DembitskiyMN\Desktop\12312312312312312555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88929" y="1150230"/>
            <a:ext cx="482495" cy="482495"/>
          </a:xfrm>
          <a:prstGeom prst="rect">
            <a:avLst/>
          </a:prstGeom>
          <a:noFill/>
        </p:spPr>
      </p:pic>
      <p:sp>
        <p:nvSpPr>
          <p:cNvPr id="1048883" name="Прямоугольник 38"/>
          <p:cNvSpPr/>
          <p:nvPr/>
        </p:nvSpPr>
        <p:spPr>
          <a:xfrm>
            <a:off x="179512" y="144923"/>
            <a:ext cx="88781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Предоставление малым и средним предприятиям Московской области льготного кредитования (Постановление Правительства РФ от 30.12.2018г. №1764)</a:t>
            </a:r>
          </a:p>
        </p:txBody>
      </p:sp>
      <p:sp>
        <p:nvSpPr>
          <p:cNvPr id="1048884" name="Прямоугольник 39"/>
          <p:cNvSpPr/>
          <p:nvPr/>
        </p:nvSpPr>
        <p:spPr>
          <a:xfrm>
            <a:off x="60607" y="806380"/>
            <a:ext cx="4248472" cy="766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Деятельность в одной или нескольких приоритетных отраслях экономики:</a:t>
            </a:r>
          </a:p>
        </p:txBody>
      </p:sp>
      <p:sp>
        <p:nvSpPr>
          <p:cNvPr id="1048885" name="TextBox 40"/>
          <p:cNvSpPr txBox="1"/>
          <p:nvPr/>
        </p:nvSpPr>
        <p:spPr bwMode="auto">
          <a:xfrm>
            <a:off x="4268158" y="1779662"/>
            <a:ext cx="4875842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Ставка </a:t>
            </a:r>
            <a:r>
              <a:rPr lang="ru-RU" sz="1200" b="1" dirty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не выше 8,5%</a:t>
            </a:r>
          </a:p>
          <a:p>
            <a:endParaRPr lang="ru-RU" sz="1200" dirty="0">
              <a:solidFill>
                <a:srgbClr val="C0000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200" dirty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Сумма кредита – </a:t>
            </a:r>
            <a:r>
              <a:rPr lang="ru-RU" sz="1200" b="1" dirty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от </a:t>
            </a:r>
            <a:r>
              <a:rPr lang="ru-RU" sz="1200" b="1" dirty="0" smtClean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500 тыс. руб. </a:t>
            </a:r>
            <a:r>
              <a:rPr lang="ru-RU" sz="1200" b="1" dirty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до </a:t>
            </a:r>
            <a:r>
              <a:rPr lang="ru-RU" sz="1200" b="1" dirty="0" smtClean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500 </a:t>
            </a:r>
            <a:r>
              <a:rPr lang="ru-RU" sz="1200" b="1" dirty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млн. руб.</a:t>
            </a:r>
          </a:p>
          <a:p>
            <a:r>
              <a:rPr lang="ru-RU" sz="1200" dirty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Срок кредита – </a:t>
            </a:r>
            <a:r>
              <a:rPr lang="ru-RU" sz="1200" b="1" dirty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до 3 лет</a:t>
            </a:r>
          </a:p>
          <a:p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(на пополнение оборотных средств)</a:t>
            </a:r>
          </a:p>
          <a:p>
            <a:endParaRPr lang="ru-RU" sz="120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200" dirty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Сумма кредита – </a:t>
            </a:r>
            <a:r>
              <a:rPr lang="ru-RU" sz="1200" b="1" dirty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от 500 тыс. руб. до 1 млрд. </a:t>
            </a:r>
            <a:r>
              <a:rPr lang="ru-RU" sz="1200" b="1" dirty="0" smtClean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руб.</a:t>
            </a:r>
          </a:p>
          <a:p>
            <a:pPr indent="1341438"/>
            <a:r>
              <a:rPr lang="ru-RU" sz="1200" b="1" dirty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smtClean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от </a:t>
            </a:r>
            <a:r>
              <a:rPr lang="ru-RU" sz="1200" b="1" dirty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500 тыс. руб. до </a:t>
            </a:r>
            <a:r>
              <a:rPr lang="ru-RU" sz="1200" b="1" dirty="0" smtClean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2 </a:t>
            </a:r>
            <a:r>
              <a:rPr lang="ru-RU" sz="1200" b="1" dirty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млрд. </a:t>
            </a:r>
            <a:r>
              <a:rPr lang="ru-RU" sz="1200" b="1" dirty="0" smtClean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руб. 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(для отраслей: туризм, гостиничный бизнес, предприятия общепита (кроме ресторанов))</a:t>
            </a:r>
          </a:p>
          <a:p>
            <a:r>
              <a:rPr lang="ru-RU" sz="1200" dirty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Срок кредита – </a:t>
            </a:r>
            <a:r>
              <a:rPr lang="ru-RU" sz="1200" b="1" dirty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до 10 лет</a:t>
            </a:r>
          </a:p>
          <a:p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(на инвестиционные цели )</a:t>
            </a:r>
          </a:p>
          <a:p>
            <a:endParaRPr lang="ru-RU" sz="120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200" dirty="0" smtClean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Обеспечение</a:t>
            </a:r>
            <a:r>
              <a:rPr lang="ru-RU" sz="1200" dirty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Залог недвижимости, </a:t>
            </a:r>
            <a:r>
              <a:rPr lang="ru-RU" sz="12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приобретаемой техники/оборудования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, поручительство собственников, иное имущество заемщика, гарантийные инструменты господдержки МСП</a:t>
            </a:r>
            <a:endParaRPr lang="ru-RU" sz="1100" dirty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194314" name="Таблица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299621"/>
              </p:ext>
            </p:extLst>
          </p:nvPr>
        </p:nvGraphicFramePr>
        <p:xfrm>
          <a:off x="66278" y="1423932"/>
          <a:ext cx="4222322" cy="2743199"/>
        </p:xfrm>
        <a:graphic>
          <a:graphicData uri="http://schemas.openxmlformats.org/drawingml/2006/table">
            <a:tbl>
              <a:tblPr firstRow="1" firstCol="1" bandRow="1">
                <a:tableStyleId>{5AE28499-1008-4CD6-BAF8-A3FD045BFF2D}</a:tableStyleId>
              </a:tblPr>
              <a:tblGrid>
                <a:gridCol w="20220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0031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743199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"/>
                      </a:pPr>
                      <a:r>
                        <a:rPr lang="ru-RU" sz="1100" dirty="0" smtClean="0">
                          <a:solidFill>
                            <a:schemeClr val="bg2"/>
                          </a:solidFill>
                          <a:effectLst/>
                          <a:latin typeface="Century Gothic" panose="020B0502020202020204" pitchFamily="34" charset="0"/>
                        </a:rPr>
                        <a:t>сельское хозяйство; </a:t>
                      </a:r>
                    </a:p>
                    <a:p>
                      <a:pPr marL="342900" lvl="0" indent="-3429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"/>
                      </a:pPr>
                      <a:r>
                        <a:rPr lang="ru-RU" sz="1100" dirty="0" smtClean="0">
                          <a:solidFill>
                            <a:schemeClr val="bg2"/>
                          </a:solidFill>
                          <a:effectLst/>
                          <a:latin typeface="Century Gothic" panose="020B0502020202020204" pitchFamily="34" charset="0"/>
                        </a:rPr>
                        <a:t>обрабатывающее производство; </a:t>
                      </a:r>
                    </a:p>
                    <a:p>
                      <a:pPr marL="342900" lvl="0" indent="-3429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"/>
                      </a:pPr>
                      <a:r>
                        <a:rPr lang="ru-RU" sz="1100" dirty="0" smtClean="0">
                          <a:solidFill>
                            <a:schemeClr val="bg2"/>
                          </a:solidFill>
                          <a:effectLst/>
                          <a:latin typeface="Century Gothic" panose="020B0502020202020204" pitchFamily="34" charset="0"/>
                        </a:rPr>
                        <a:t>производство и распределение электроэнергии, газа и воды; </a:t>
                      </a:r>
                    </a:p>
                    <a:p>
                      <a:pPr marL="342900" lvl="0" indent="-3429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"/>
                      </a:pPr>
                      <a:r>
                        <a:rPr lang="ru-RU" sz="1100" dirty="0" smtClean="0">
                          <a:solidFill>
                            <a:schemeClr val="bg2"/>
                          </a:solidFill>
                          <a:effectLst/>
                          <a:latin typeface="Century Gothic" panose="020B0502020202020204" pitchFamily="34" charset="0"/>
                        </a:rPr>
                        <a:t>строительство; </a:t>
                      </a:r>
                    </a:p>
                    <a:p>
                      <a:pPr marL="342900" lvl="0" indent="-3429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"/>
                      </a:pPr>
                      <a:r>
                        <a:rPr lang="ru-RU" sz="1100" dirty="0" smtClean="0">
                          <a:solidFill>
                            <a:schemeClr val="bg2"/>
                          </a:solidFill>
                          <a:effectLst/>
                          <a:latin typeface="Century Gothic" panose="020B0502020202020204" pitchFamily="34" charset="0"/>
                        </a:rPr>
                        <a:t>деятельность в сфере туризма; </a:t>
                      </a:r>
                    </a:p>
                    <a:p>
                      <a:pPr marL="342900" lvl="0" indent="-3429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"/>
                      </a:pPr>
                      <a:r>
                        <a:rPr lang="ru-RU" sz="1100" dirty="0" smtClean="0">
                          <a:solidFill>
                            <a:schemeClr val="bg2"/>
                          </a:solidFill>
                          <a:effectLst/>
                          <a:latin typeface="Century Gothic" panose="020B0502020202020204" pitchFamily="34" charset="0"/>
                        </a:rPr>
                        <a:t>деятельность в области информации и связи; </a:t>
                      </a:r>
                    </a:p>
                  </a:txBody>
                  <a:tcPr marL="67349" marR="67349" marT="0" marB="0">
                    <a:lnL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"/>
                      </a:pPr>
                      <a:r>
                        <a:rPr lang="ru-RU" sz="1100" dirty="0" smtClean="0">
                          <a:solidFill>
                            <a:schemeClr val="bg2"/>
                          </a:solidFill>
                          <a:effectLst/>
                          <a:latin typeface="Century Gothic" panose="020B0502020202020204" pitchFamily="34" charset="0"/>
                        </a:rPr>
                        <a:t>здравоохранение; </a:t>
                      </a:r>
                    </a:p>
                    <a:p>
                      <a:pPr marL="342900" lvl="0" indent="-3429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"/>
                      </a:pPr>
                      <a:r>
                        <a:rPr lang="ru-RU" sz="1100" dirty="0" smtClean="0">
                          <a:solidFill>
                            <a:schemeClr val="bg2"/>
                          </a:solidFill>
                          <a:effectLst/>
                          <a:latin typeface="Century Gothic" panose="020B0502020202020204" pitchFamily="34" charset="0"/>
                        </a:rPr>
                        <a:t>образование; </a:t>
                      </a:r>
                    </a:p>
                    <a:p>
                      <a:pPr marL="342900" lvl="0" indent="-3429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"/>
                      </a:pPr>
                      <a:r>
                        <a:rPr lang="ru-RU" sz="1100" dirty="0" smtClean="0">
                          <a:solidFill>
                            <a:schemeClr val="bg2"/>
                          </a:solidFill>
                          <a:effectLst/>
                          <a:latin typeface="Century Gothic" panose="020B0502020202020204" pitchFamily="34" charset="0"/>
                        </a:rPr>
                        <a:t>водоснабжение; </a:t>
                      </a:r>
                    </a:p>
                    <a:p>
                      <a:pPr marL="342900" lvl="0" indent="-3429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"/>
                      </a:pPr>
                      <a:r>
                        <a:rPr lang="ru-RU" sz="1100" dirty="0" smtClean="0">
                          <a:solidFill>
                            <a:schemeClr val="bg2"/>
                          </a:solidFill>
                          <a:effectLst/>
                          <a:latin typeface="Century Gothic" panose="020B0502020202020204" pitchFamily="34" charset="0"/>
                        </a:rPr>
                        <a:t>деятельность гостиниц; </a:t>
                      </a:r>
                    </a:p>
                    <a:p>
                      <a:pPr marL="342900" lvl="0" indent="-3429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"/>
                      </a:pPr>
                      <a:r>
                        <a:rPr lang="ru-RU" sz="1100" dirty="0" smtClean="0">
                          <a:solidFill>
                            <a:schemeClr val="bg2"/>
                          </a:solidFill>
                          <a:effectLst/>
                          <a:latin typeface="Century Gothic" panose="020B0502020202020204" pitchFamily="34" charset="0"/>
                        </a:rPr>
                        <a:t>деятельность в области культуры; </a:t>
                      </a:r>
                    </a:p>
                    <a:p>
                      <a:pPr marL="342900" lvl="0" indent="-3429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"/>
                      </a:pPr>
                      <a:r>
                        <a:rPr lang="ru-RU" sz="1100" dirty="0" smtClean="0">
                          <a:solidFill>
                            <a:schemeClr val="bg2"/>
                          </a:solidFill>
                          <a:effectLst/>
                          <a:latin typeface="Century Gothic" panose="020B0502020202020204" pitchFamily="34" charset="0"/>
                        </a:rPr>
                        <a:t>наука и техника; </a:t>
                      </a:r>
                    </a:p>
                    <a:p>
                      <a:pPr marL="342900" lvl="0" indent="-3429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"/>
                      </a:pPr>
                      <a:r>
                        <a:rPr lang="ru-RU" sz="1100" dirty="0" smtClean="0">
                          <a:solidFill>
                            <a:schemeClr val="bg2"/>
                          </a:solidFill>
                          <a:effectLst/>
                          <a:latin typeface="Century Gothic" panose="020B0502020202020204" pitchFamily="34" charset="0"/>
                        </a:rPr>
                        <a:t>прочие услуги; </a:t>
                      </a:r>
                    </a:p>
                    <a:p>
                      <a:pPr marL="342900" lvl="0" indent="-3429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"/>
                      </a:pPr>
                      <a:r>
                        <a:rPr lang="ru-RU" sz="1100" dirty="0" smtClean="0">
                          <a:solidFill>
                            <a:schemeClr val="bg2"/>
                          </a:solidFill>
                          <a:effectLst/>
                          <a:latin typeface="Century Gothic" panose="020B0502020202020204" pitchFamily="34" charset="0"/>
                        </a:rPr>
                        <a:t>торговля (только при реализации инвестиционных проектов);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/>
                        <a:buChar char=""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bg2"/>
                          </a:solidFill>
                          <a:effectLst/>
                          <a:latin typeface="Century Gothic" panose="020B0502020202020204" pitchFamily="34" charset="0"/>
                        </a:rPr>
                        <a:t>транспортировка и хранение</a:t>
                      </a:r>
                      <a:r>
                        <a:rPr lang="ru-RU" sz="1100" dirty="0">
                          <a:solidFill>
                            <a:schemeClr val="bg2"/>
                          </a:solidFill>
                          <a:effectLst/>
                          <a:latin typeface="Century Gothic" panose="020B0502020202020204" pitchFamily="34" charset="0"/>
                        </a:rPr>
                        <a:t>.</a:t>
                      </a:r>
                      <a:endParaRPr lang="ru-RU" sz="1100" dirty="0" smtClean="0">
                        <a:solidFill>
                          <a:schemeClr val="bg2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7349" marR="67349" marT="0" marB="0">
                    <a:lnL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cxnSp>
        <p:nvCxnSpPr>
          <p:cNvPr id="3145729" name="Прямая соединительная линия 42"/>
          <p:cNvCxnSpPr>
            <a:cxnSpLocks/>
          </p:cNvCxnSpPr>
          <p:nvPr/>
        </p:nvCxnSpPr>
        <p:spPr>
          <a:xfrm>
            <a:off x="4427984" y="4155926"/>
            <a:ext cx="4176464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886" name="Прямоугольник 43"/>
          <p:cNvSpPr/>
          <p:nvPr/>
        </p:nvSpPr>
        <p:spPr>
          <a:xfrm>
            <a:off x="-43899" y="3939902"/>
            <a:ext cx="4457483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u="sng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Список уполномоченных банков:</a:t>
            </a:r>
          </a:p>
          <a:p>
            <a:pPr algn="ctr"/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/>
            </a:r>
            <a:b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</a:br>
            <a:r>
              <a:rPr lang="en-US" sz="1100" b="1" dirty="0">
                <a:solidFill>
                  <a:srgbClr val="FF0000"/>
                </a:solidFill>
                <a:latin typeface="Century Gothic" panose="020B0502020202020204" pitchFamily="34" charset="0"/>
                <a:hlinkClick r:id="rId6"/>
              </a:rPr>
              <a:t>http://economy.gov.ru/minec/press/news/2019022501</a:t>
            </a:r>
            <a:endParaRPr lang="ru-RU" sz="11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TextBox 71"/>
          <p:cNvSpPr txBox="1"/>
          <p:nvPr/>
        </p:nvSpPr>
        <p:spPr>
          <a:xfrm>
            <a:off x="35496" y="224654"/>
            <a:ext cx="554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14.9</a:t>
            </a:r>
            <a:endParaRPr lang="ru-RU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156046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45" name="TextBox 58"/>
          <p:cNvSpPr txBox="1"/>
          <p:nvPr/>
        </p:nvSpPr>
        <p:spPr>
          <a:xfrm>
            <a:off x="1708213" y="274002"/>
            <a:ext cx="60289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Центры «Мой бизнес» в Подмосковье</a:t>
            </a:r>
            <a:endParaRPr lang="en-US" sz="90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2097229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497" y="3459"/>
            <a:ext cx="1250282" cy="750170"/>
          </a:xfrm>
          <a:prstGeom prst="rect">
            <a:avLst/>
          </a:prstGeom>
          <a:noFill/>
        </p:spPr>
      </p:pic>
      <p:sp>
        <p:nvSpPr>
          <p:cNvPr id="1048847" name="TextBox 16"/>
          <p:cNvSpPr txBox="1"/>
          <p:nvPr/>
        </p:nvSpPr>
        <p:spPr>
          <a:xfrm>
            <a:off x="1553778" y="1167612"/>
            <a:ext cx="21602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УСЛУГИ</a:t>
            </a:r>
          </a:p>
        </p:txBody>
      </p:sp>
      <p:sp>
        <p:nvSpPr>
          <p:cNvPr id="1048848" name="TextBox 18"/>
          <p:cNvSpPr txBox="1"/>
          <p:nvPr/>
        </p:nvSpPr>
        <p:spPr>
          <a:xfrm>
            <a:off x="4212444" y="1096960"/>
            <a:ext cx="446441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Преимущества </a:t>
            </a:r>
          </a:p>
          <a:p>
            <a:pPr algn="ctr"/>
            <a:r>
              <a:rPr lang="ru-RU" sz="15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Центров «Мой бизнес»</a:t>
            </a:r>
          </a:p>
        </p:txBody>
      </p:sp>
      <p:sp>
        <p:nvSpPr>
          <p:cNvPr id="1048849" name="Прямоугольник 21"/>
          <p:cNvSpPr/>
          <p:nvPr/>
        </p:nvSpPr>
        <p:spPr>
          <a:xfrm>
            <a:off x="707296" y="724641"/>
            <a:ext cx="6404152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Arial" charset="0"/>
              </a:rPr>
              <a:t>Открыто 12 центров по оказанию услуг предпринимателям</a:t>
            </a:r>
            <a:endParaRPr lang="ru-RU" sz="1500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48851" name="TextBox 23"/>
          <p:cNvSpPr txBox="1"/>
          <p:nvPr/>
        </p:nvSpPr>
        <p:spPr bwMode="auto">
          <a:xfrm>
            <a:off x="5247861" y="1704742"/>
            <a:ext cx="3861352" cy="1020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индивидуальный подход</a:t>
            </a:r>
          </a:p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принцип «одного окна»</a:t>
            </a:r>
          </a:p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все услуги оказываются бесплатно</a:t>
            </a:r>
          </a:p>
        </p:txBody>
      </p:sp>
      <p:sp>
        <p:nvSpPr>
          <p:cNvPr id="15" name="Прямоугольник 3"/>
          <p:cNvSpPr>
            <a:spLocks noChangeArrowheads="1"/>
          </p:cNvSpPr>
          <p:nvPr/>
        </p:nvSpPr>
        <p:spPr bwMode="auto">
          <a:xfrm>
            <a:off x="554234" y="1615213"/>
            <a:ext cx="3639824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консультирование по всем вопросам бизнеса;</a:t>
            </a:r>
          </a:p>
          <a:p>
            <a:pPr indent="-214313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ru-RU" sz="120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помощь в оформлении документов </a:t>
            </a:r>
          </a:p>
          <a:p>
            <a:pPr indent="-214313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ru-RU" sz="120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содействие в подключении к инженерным сетям, подборе помещений и земельных участков для ведения бизнеса </a:t>
            </a:r>
          </a:p>
          <a:p>
            <a:pPr indent="-214313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ru-RU" sz="120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Помощь в получении мер государственной поддержки, в том числе финансовой </a:t>
            </a:r>
          </a:p>
          <a:p>
            <a:pPr indent="-214313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ru-RU" sz="120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помощь в получении услуг Центра поддержки предпринимательства</a:t>
            </a:r>
          </a:p>
          <a:p>
            <a:pPr indent="-214313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ru-RU" sz="120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помощь в получении услуг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Регионального центра инжиниринга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65024" y="4490402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endParaRPr lang="ru-RU" sz="1050" i="1" dirty="0">
              <a:solidFill>
                <a:srgbClr val="4818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 descr="мой бизнес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7601" y="210556"/>
            <a:ext cx="903295" cy="470903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16" name="TextBox 23"/>
          <p:cNvSpPr txBox="1"/>
          <p:nvPr/>
        </p:nvSpPr>
        <p:spPr bwMode="auto">
          <a:xfrm>
            <a:off x="7171802" y="4144546"/>
            <a:ext cx="202792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Мойбизнес50.рф</a:t>
            </a:r>
          </a:p>
        </p:txBody>
      </p:sp>
      <p:sp>
        <p:nvSpPr>
          <p:cNvPr id="17" name="TextBox 18"/>
          <p:cNvSpPr txBox="1"/>
          <p:nvPr/>
        </p:nvSpPr>
        <p:spPr>
          <a:xfrm>
            <a:off x="4212444" y="2837256"/>
            <a:ext cx="446441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Контакты</a:t>
            </a:r>
          </a:p>
        </p:txBody>
      </p:sp>
      <p:sp>
        <p:nvSpPr>
          <p:cNvPr id="18" name="TextBox 23"/>
          <p:cNvSpPr txBox="1"/>
          <p:nvPr/>
        </p:nvSpPr>
        <p:spPr bwMode="auto">
          <a:xfrm>
            <a:off x="4718256" y="4161248"/>
            <a:ext cx="165521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+7 (495) 109-07-07</a:t>
            </a:r>
          </a:p>
        </p:txBody>
      </p:sp>
      <p:sp>
        <p:nvSpPr>
          <p:cNvPr id="19" name="TextBox 23"/>
          <p:cNvSpPr txBox="1"/>
          <p:nvPr/>
        </p:nvSpPr>
        <p:spPr bwMode="auto">
          <a:xfrm>
            <a:off x="4813683" y="3209299"/>
            <a:ext cx="3430406" cy="7104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450"/>
              </a:spcAft>
            </a:pP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Центральный офис «Мой бизнес» </a:t>
            </a:r>
          </a:p>
          <a:p>
            <a:pPr algn="ctr"/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143407, Московская область, </a:t>
            </a:r>
            <a:r>
              <a:rPr lang="ru-RU" sz="1200" dirty="0" err="1">
                <a:latin typeface="Century Gothic" panose="020B0502020202020204" pitchFamily="34" charset="0"/>
                <a:cs typeface="Arial" panose="020B0604020202020204" pitchFamily="34" charset="0"/>
              </a:rPr>
              <a:t>г.Красногорск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, бульвар Строителей, д.2</a:t>
            </a:r>
          </a:p>
        </p:txBody>
      </p:sp>
      <p:sp>
        <p:nvSpPr>
          <p:cNvPr id="20" name="TextBox 23"/>
          <p:cNvSpPr txBox="1"/>
          <p:nvPr/>
        </p:nvSpPr>
        <p:spPr bwMode="auto">
          <a:xfrm>
            <a:off x="4525525" y="4550993"/>
            <a:ext cx="403164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Century Gothic" panose="020B0502020202020204" pitchFamily="34" charset="0"/>
                <a:cs typeface="Arial" panose="020B0604020202020204" pitchFamily="34" charset="0"/>
              </a:rPr>
              <a:t>info@airmo.ru</a:t>
            </a:r>
            <a:endParaRPr lang="ru-RU" sz="1200" dirty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8" name="Picture 4" descr="ÐÐ°ÑÑÐ¸Ð½ÐºÐ¸ Ð¿Ð¾ Ð·Ð°Ð¿ÑÐ¾ÑÑ Ð¸ÐºÐ¾Ð½ÐºÐ° Ð¾ÑÐ¾ÑÐ¼Ð»ÐµÐ½Ð¸Ðµ Ð´Ð¾ÐºÑÐ¼ÐµÐ½ÑÐ¾Ð²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135" y="2142559"/>
            <a:ext cx="378000" cy="37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ÐÐ°ÑÑÐ¸Ð½ÐºÐ¸ Ð¿Ð¾ Ð·Ð°Ð¿ÑÐ¾ÑÑ Ð¸ÐºÐ¾Ð½ÐºÐ° Ð°Ð´ÑÐµÑ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274" y="3364094"/>
            <a:ext cx="450000" cy="27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ÐÐ°ÑÑÐ¸Ð½ÐºÐ¸ Ð¿Ð¾ Ð·Ð°Ð¿ÑÐ¾ÑÑ Ð¸ÐºÐ¾Ð½ÐºÐ° ÑÐµÐ»ÐµÑÐ¾Ð½Ð°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8516" y="4152334"/>
            <a:ext cx="199875" cy="27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6" name="Picture 42" descr="ÐÐ°ÑÑÐ¸Ð½ÐºÐ¸ Ð¿Ð¾ Ð·Ð°Ð¿ÑÐ¾ÑÑ Ð¸ÐºÐ¾Ð½ÐºÐ° ÑÐ»ÐµÐºÑÑÐ¾Ð½Ð½Ð¾Ð¹ Ð¿Ð¾ÑÑÑ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2483" y="4137425"/>
            <a:ext cx="270000" cy="27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8"/>
          <p:cNvSpPr txBox="1"/>
          <p:nvPr/>
        </p:nvSpPr>
        <p:spPr>
          <a:xfrm>
            <a:off x="4753133" y="1654778"/>
            <a:ext cx="378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dirty="0">
                <a:solidFill>
                  <a:srgbClr val="C00000"/>
                </a:solidFill>
              </a:rPr>
              <a:t>✔</a:t>
            </a:r>
            <a:endParaRPr lang="ru-RU" sz="27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7" name="Picture 7" descr="C:\Users\DembitskiyMN\Desktop\knopka_na_glavnuyu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25203" y="2658613"/>
            <a:ext cx="426292" cy="378000"/>
          </a:xfrm>
          <a:prstGeom prst="rect">
            <a:avLst/>
          </a:prstGeom>
          <a:noFill/>
        </p:spPr>
      </p:pic>
      <p:pic>
        <p:nvPicPr>
          <p:cNvPr id="28" name="Picture 2" descr="C:\Users\DembitskiyMN\Desktop\regnum_picture_14538226742391_normal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79838" y="3299127"/>
            <a:ext cx="378000" cy="378000"/>
          </a:xfrm>
          <a:prstGeom prst="rect">
            <a:avLst/>
          </a:prstGeom>
          <a:noFill/>
        </p:spPr>
      </p:pic>
      <p:pic>
        <p:nvPicPr>
          <p:cNvPr id="2" name="Picture 2" descr="ÐÐ°ÑÑÐ¸Ð½ÐºÐ¸ Ð¿Ð¾ Ð·Ð°Ð¿ÑÐ¾ÑÑ Ð¸ÐºÐ¾Ð½ÐºÐ¸ Ð¾Ð±ÑÑÐµÐ½Ð¸Ðµ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849" y="3827675"/>
            <a:ext cx="377999" cy="37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ÐÐ°ÑÑÐ¸Ð½ÐºÐ¸ Ð¿Ð¾ Ð·Ð°Ð¿ÑÐ¾ÑÑ Ð¸ÐºÐ¾Ð½ÐºÐ° Ð¼ÐµÑÐ°Ð½Ð¸Ð·Ð¼Ñ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839" y="4331235"/>
            <a:ext cx="377999" cy="37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ÐÐ°ÑÑÐ¸Ð½ÐºÐ¸ Ð¿Ð¾ Ð·Ð°Ð¿ÑÐ¾ÑÑ Ð¸ÐºÐ¾Ð½ÐºÐ° ÐºÐ¾Ð½ÑÑÐ»ÑÑÐ¸ÑÐ¾Ð²Ð°Ð½Ð¸Ðµ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710" y="1647942"/>
            <a:ext cx="378000" cy="37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8"/>
          <p:cNvSpPr txBox="1"/>
          <p:nvPr/>
        </p:nvSpPr>
        <p:spPr>
          <a:xfrm>
            <a:off x="4753133" y="1944604"/>
            <a:ext cx="378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dirty="0">
                <a:solidFill>
                  <a:srgbClr val="C00000"/>
                </a:solidFill>
              </a:rPr>
              <a:t>✔</a:t>
            </a:r>
            <a:endParaRPr lang="ru-RU" sz="27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4753133" y="2273159"/>
            <a:ext cx="378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dirty="0">
                <a:solidFill>
                  <a:srgbClr val="C00000"/>
                </a:solidFill>
              </a:rPr>
              <a:t>✔</a:t>
            </a:r>
            <a:endParaRPr lang="ru-RU" sz="27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032" name="Picture 8" descr="ÐÐ°ÑÑÐ¸Ð½ÐºÐ¸ Ð¿Ð¾ Ð·Ð°Ð¿ÑÐ¾ÑÑ Ð¸ÐºÐ¾Ð½ÐºÐ°  ÑÐµÑÐ½Ð°Ñ ÑÑÑÐµÐ»ÐºÐ¸ Ñ Ð½Ð°ÐºÐ»Ð¾Ð½Ð¾Ð¼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6843" y="4536118"/>
            <a:ext cx="253706" cy="27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71"/>
          <p:cNvSpPr txBox="1"/>
          <p:nvPr/>
        </p:nvSpPr>
        <p:spPr>
          <a:xfrm>
            <a:off x="23709" y="239502"/>
            <a:ext cx="6462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14.10</a:t>
            </a:r>
            <a:endParaRPr lang="ru-RU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8845861"/>
      </p:ext>
    </p:extLst>
  </p:cSld>
  <p:clrMapOvr>
    <a:overrideClrMapping bg1="lt1" tx1="dk1" bg2="dk2" tx2="lt2" accent1="accent1" accent2="accent2" accent3="accent3" accent4="accent4" accent5="accent5" accent6="accent6" hlink="hlink" folHlink="folHlink"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45" name="TextBox 58"/>
          <p:cNvSpPr txBox="1"/>
          <p:nvPr/>
        </p:nvSpPr>
        <p:spPr>
          <a:xfrm>
            <a:off x="730828" y="773011"/>
            <a:ext cx="79928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ЦЕНТР ПОДДЕРЖКИ ПРЕДПРИНИМАТЕЛЬСТВА</a:t>
            </a:r>
            <a:endParaRPr lang="en-US" sz="825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2097229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497" y="3460"/>
            <a:ext cx="1250282" cy="750170"/>
          </a:xfrm>
          <a:prstGeom prst="rect">
            <a:avLst/>
          </a:prstGeom>
          <a:noFill/>
        </p:spPr>
      </p:pic>
      <p:sp>
        <p:nvSpPr>
          <p:cNvPr id="1048847" name="TextBox 16"/>
          <p:cNvSpPr txBox="1"/>
          <p:nvPr/>
        </p:nvSpPr>
        <p:spPr>
          <a:xfrm>
            <a:off x="462169" y="1331679"/>
            <a:ext cx="327245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УСЛУГИ</a:t>
            </a:r>
          </a:p>
        </p:txBody>
      </p:sp>
      <p:sp>
        <p:nvSpPr>
          <p:cNvPr id="15" name="Прямоугольник 3"/>
          <p:cNvSpPr>
            <a:spLocks noChangeArrowheads="1"/>
          </p:cNvSpPr>
          <p:nvPr/>
        </p:nvSpPr>
        <p:spPr bwMode="auto">
          <a:xfrm>
            <a:off x="627650" y="1936052"/>
            <a:ext cx="3867321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</a:pPr>
            <a:r>
              <a:rPr lang="ru-RU" sz="1200" b="1" dirty="0">
                <a:latin typeface="Century Gothic" panose="020B0502020202020204" pitchFamily="34" charset="0"/>
                <a:cs typeface="Arial" panose="020B0604020202020204" pitchFamily="34" charset="0"/>
              </a:rPr>
              <a:t>консультирование 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(по вопросам начала собственного дела, финансового планирования, маркетинга, применения трудового законодательства, лицензирования и патентования, правовым вопросам и др.)</a:t>
            </a:r>
          </a:p>
          <a:p>
            <a:pPr fontAlgn="base">
              <a:spcBef>
                <a:spcPct val="0"/>
              </a:spcBef>
            </a:pPr>
            <a:endParaRPr lang="ru-RU" sz="1200" b="1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</a:pPr>
            <a:r>
              <a:rPr lang="ru-RU" sz="1200" b="1" dirty="0">
                <a:latin typeface="Century Gothic" panose="020B0502020202020204" pitchFamily="34" charset="0"/>
                <a:cs typeface="Arial" panose="020B0604020202020204" pitchFamily="34" charset="0"/>
              </a:rPr>
              <a:t>обучение 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(семинары, круглые столы, конференции, форумы, тренинги)</a:t>
            </a:r>
          </a:p>
          <a:p>
            <a:pPr fontAlgn="base">
              <a:spcBef>
                <a:spcPct val="0"/>
              </a:spcBef>
            </a:pPr>
            <a:endParaRPr lang="ru-RU" sz="1200" b="1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</a:pPr>
            <a:r>
              <a:rPr lang="ru-RU" sz="1200" b="1" dirty="0">
                <a:latin typeface="Century Gothic" panose="020B0502020202020204" pitchFamily="34" charset="0"/>
                <a:cs typeface="Arial" panose="020B0604020202020204" pitchFamily="34" charset="0"/>
              </a:rPr>
              <a:t>участие в </a:t>
            </a:r>
            <a:r>
              <a:rPr lang="ru-RU" sz="1200" b="1" dirty="0" err="1">
                <a:latin typeface="Century Gothic" panose="020B0502020202020204" pitchFamily="34" charset="0"/>
                <a:cs typeface="Arial" panose="020B0604020202020204" pitchFamily="34" charset="0"/>
              </a:rPr>
              <a:t>выставочно</a:t>
            </a:r>
            <a:r>
              <a:rPr lang="ru-RU" sz="1200" b="1" dirty="0">
                <a:latin typeface="Century Gothic" panose="020B0502020202020204" pitchFamily="34" charset="0"/>
                <a:cs typeface="Arial" panose="020B0604020202020204" pitchFamily="34" charset="0"/>
              </a:rPr>
              <a:t>-ярмарочных мероприятиях</a:t>
            </a:r>
          </a:p>
          <a:p>
            <a:pPr fontAlgn="base">
              <a:spcBef>
                <a:spcPct val="0"/>
              </a:spcBef>
            </a:pPr>
            <a:endParaRPr lang="ru-RU" sz="1200" b="1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</a:pPr>
            <a:r>
              <a:rPr lang="ru-RU" sz="1200" b="1" dirty="0">
                <a:latin typeface="Century Gothic" panose="020B0502020202020204" pitchFamily="34" charset="0"/>
                <a:cs typeface="Arial" panose="020B0604020202020204" pitchFamily="34" charset="0"/>
              </a:rPr>
              <a:t>содействие в популяризации продукции субъектов МСП.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65024" y="4490403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endParaRPr lang="ru-RU" sz="1050" i="1" dirty="0">
              <a:solidFill>
                <a:srgbClr val="4818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58"/>
          <p:cNvSpPr txBox="1"/>
          <p:nvPr/>
        </p:nvSpPr>
        <p:spPr>
          <a:xfrm>
            <a:off x="1708213" y="259094"/>
            <a:ext cx="60289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Центры «Мой бизнес» в Подмосковье</a:t>
            </a:r>
            <a:endParaRPr lang="en-US" sz="90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4" name="Рисунок 13" descr="мой бизнес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7601" y="210556"/>
            <a:ext cx="903295" cy="470903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16" name="TextBox 18"/>
          <p:cNvSpPr txBox="1"/>
          <p:nvPr/>
        </p:nvSpPr>
        <p:spPr>
          <a:xfrm>
            <a:off x="4436072" y="1104415"/>
            <a:ext cx="446441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Преимущества </a:t>
            </a:r>
          </a:p>
          <a:p>
            <a:pPr algn="ctr"/>
            <a:r>
              <a:rPr lang="ru-RU" sz="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Центра поддержки предпринимателей</a:t>
            </a:r>
          </a:p>
        </p:txBody>
      </p:sp>
      <p:sp>
        <p:nvSpPr>
          <p:cNvPr id="17" name="TextBox 23"/>
          <p:cNvSpPr txBox="1"/>
          <p:nvPr/>
        </p:nvSpPr>
        <p:spPr bwMode="auto">
          <a:xfrm>
            <a:off x="4936263" y="1719656"/>
            <a:ext cx="4023863" cy="18004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получить услуги Центра может любой субъект малого и среднего предпринимательства в любой сфере бизнеса (производство, торговля, услуги)</a:t>
            </a:r>
          </a:p>
          <a:p>
            <a:endParaRPr lang="ru-RU" sz="75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все услуги оказываются бесплатно</a:t>
            </a:r>
          </a:p>
          <a:p>
            <a:endParaRPr lang="ru-RU" sz="75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помощь в оформлении услуг Центра поддержки предпринимательства можно получить в любом Центре «Мой бизнес»</a:t>
            </a:r>
          </a:p>
        </p:txBody>
      </p:sp>
      <p:sp>
        <p:nvSpPr>
          <p:cNvPr id="18" name="TextBox 8"/>
          <p:cNvSpPr txBox="1"/>
          <p:nvPr/>
        </p:nvSpPr>
        <p:spPr>
          <a:xfrm>
            <a:off x="199469" y="1936053"/>
            <a:ext cx="378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dirty="0">
                <a:solidFill>
                  <a:srgbClr val="C00000"/>
                </a:solidFill>
              </a:rPr>
              <a:t>✔</a:t>
            </a:r>
            <a:endParaRPr lang="ru-RU" sz="27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199469" y="2951434"/>
            <a:ext cx="378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dirty="0">
                <a:solidFill>
                  <a:srgbClr val="C00000"/>
                </a:solidFill>
              </a:rPr>
              <a:t>✔</a:t>
            </a:r>
            <a:endParaRPr lang="ru-RU" sz="27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0" name="TextBox 8"/>
          <p:cNvSpPr txBox="1"/>
          <p:nvPr/>
        </p:nvSpPr>
        <p:spPr>
          <a:xfrm>
            <a:off x="202248" y="4103047"/>
            <a:ext cx="378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dirty="0">
                <a:solidFill>
                  <a:srgbClr val="C00000"/>
                </a:solidFill>
              </a:rPr>
              <a:t>✔</a:t>
            </a:r>
            <a:endParaRPr lang="ru-RU" sz="27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Прямоугольник 3"/>
          <p:cNvSpPr>
            <a:spLocks noChangeArrowheads="1"/>
          </p:cNvSpPr>
          <p:nvPr/>
        </p:nvSpPr>
        <p:spPr bwMode="auto">
          <a:xfrm>
            <a:off x="4462993" y="4103047"/>
            <a:ext cx="135885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</a:pPr>
            <a:r>
              <a:rPr lang="ru-RU" sz="1200" dirty="0" err="1">
                <a:latin typeface="Century Gothic" panose="020B0502020202020204" pitchFamily="34" charset="0"/>
                <a:cs typeface="Arial" panose="020B0604020202020204" pitchFamily="34" charset="0"/>
              </a:rPr>
              <a:t>г.Волоколамск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</a:p>
          <a:p>
            <a:pPr fontAlgn="base">
              <a:spcBef>
                <a:spcPct val="0"/>
              </a:spcBef>
            </a:pPr>
            <a:r>
              <a:rPr lang="ru-RU" sz="1200" dirty="0" err="1">
                <a:latin typeface="Century Gothic" panose="020B0502020202020204" pitchFamily="34" charset="0"/>
                <a:cs typeface="Arial" panose="020B0604020202020204" pitchFamily="34" charset="0"/>
              </a:rPr>
              <a:t>г.Дмитров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</a:p>
          <a:p>
            <a:pPr fontAlgn="base">
              <a:spcBef>
                <a:spcPct val="0"/>
              </a:spcBef>
            </a:pPr>
            <a:r>
              <a:rPr lang="ru-RU" sz="1200" dirty="0" err="1">
                <a:latin typeface="Century Gothic" panose="020B0502020202020204" pitchFamily="34" charset="0"/>
                <a:cs typeface="Arial" panose="020B0604020202020204" pitchFamily="34" charset="0"/>
              </a:rPr>
              <a:t>г.Истра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</a:p>
          <a:p>
            <a:pPr fontAlgn="base">
              <a:spcBef>
                <a:spcPct val="0"/>
              </a:spcBef>
            </a:pPr>
            <a:r>
              <a:rPr lang="ru-RU" sz="1200" dirty="0" err="1">
                <a:latin typeface="Century Gothic" panose="020B0502020202020204" pitchFamily="34" charset="0"/>
                <a:cs typeface="Arial" panose="020B0604020202020204" pitchFamily="34" charset="0"/>
              </a:rPr>
              <a:t>г.Коломна</a:t>
            </a:r>
            <a:endParaRPr lang="ru-RU" sz="1200" dirty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3"/>
          <p:cNvSpPr>
            <a:spLocks noChangeArrowheads="1"/>
          </p:cNvSpPr>
          <p:nvPr/>
        </p:nvSpPr>
        <p:spPr bwMode="auto">
          <a:xfrm>
            <a:off x="7430985" y="4070652"/>
            <a:ext cx="152914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</a:pPr>
            <a:r>
              <a:rPr lang="ru-RU" sz="1200" dirty="0" err="1">
                <a:latin typeface="Century Gothic" panose="020B0502020202020204" pitchFamily="34" charset="0"/>
                <a:cs typeface="Arial" panose="020B0604020202020204" pitchFamily="34" charset="0"/>
              </a:rPr>
              <a:t>г.Ногинск</a:t>
            </a:r>
            <a:endParaRPr lang="ru-RU" sz="120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</a:pPr>
            <a:r>
              <a:rPr lang="ru-RU" sz="1200" dirty="0" err="1">
                <a:latin typeface="Century Gothic" panose="020B0502020202020204" pitchFamily="34" charset="0"/>
                <a:cs typeface="Arial" panose="020B0604020202020204" pitchFamily="34" charset="0"/>
              </a:rPr>
              <a:t>г.Орехово-Зуево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>
                <a:latin typeface="Century Gothic" panose="020B0502020202020204" pitchFamily="34" charset="0"/>
                <a:cs typeface="Arial" panose="020B0604020202020204" pitchFamily="34" charset="0"/>
              </a:rPr>
              <a:t>г.Солнечногорск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</a:p>
          <a:p>
            <a:pPr fontAlgn="base">
              <a:spcBef>
                <a:spcPct val="0"/>
              </a:spcBef>
            </a:pPr>
            <a:r>
              <a:rPr lang="ru-RU" sz="1200" dirty="0" err="1">
                <a:latin typeface="Century Gothic" panose="020B0502020202020204" pitchFamily="34" charset="0"/>
                <a:cs typeface="Arial" panose="020B0604020202020204" pitchFamily="34" charset="0"/>
              </a:rPr>
              <a:t>г.Реутов</a:t>
            </a:r>
            <a:endParaRPr lang="ru-RU" sz="1200" dirty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3"/>
          <p:cNvSpPr>
            <a:spLocks noChangeArrowheads="1"/>
          </p:cNvSpPr>
          <p:nvPr/>
        </p:nvSpPr>
        <p:spPr bwMode="auto">
          <a:xfrm>
            <a:off x="5003002" y="3690072"/>
            <a:ext cx="367385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</a:pPr>
            <a:r>
              <a:rPr lang="ru-RU" b="1" dirty="0">
                <a:latin typeface="Century Gothic" panose="020B0502020202020204" pitchFamily="34" charset="0"/>
                <a:cs typeface="Arial" panose="020B0604020202020204" pitchFamily="34" charset="0"/>
              </a:rPr>
              <a:t>Центры «Мой бизнес» в Подмосковье:</a:t>
            </a:r>
          </a:p>
        </p:txBody>
      </p:sp>
      <p:sp>
        <p:nvSpPr>
          <p:cNvPr id="24" name="Прямоугольник 3"/>
          <p:cNvSpPr>
            <a:spLocks noChangeArrowheads="1"/>
          </p:cNvSpPr>
          <p:nvPr/>
        </p:nvSpPr>
        <p:spPr bwMode="auto">
          <a:xfrm>
            <a:off x="5946989" y="4086447"/>
            <a:ext cx="135885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</a:pPr>
            <a:r>
              <a:rPr lang="ru-RU" sz="1200" dirty="0" err="1">
                <a:latin typeface="Century Gothic" panose="020B0502020202020204" pitchFamily="34" charset="0"/>
                <a:cs typeface="Arial" panose="020B0604020202020204" pitchFamily="34" charset="0"/>
              </a:rPr>
              <a:t>г.Королев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</a:p>
          <a:p>
            <a:pPr fontAlgn="base">
              <a:spcBef>
                <a:spcPct val="0"/>
              </a:spcBef>
            </a:pPr>
            <a:r>
              <a:rPr lang="ru-RU" sz="1200" dirty="0" err="1">
                <a:latin typeface="Century Gothic" panose="020B0502020202020204" pitchFamily="34" charset="0"/>
                <a:cs typeface="Arial" panose="020B0604020202020204" pitchFamily="34" charset="0"/>
              </a:rPr>
              <a:t>г.Красногорск</a:t>
            </a:r>
            <a:endParaRPr lang="ru-RU" sz="120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</a:pPr>
            <a:r>
              <a:rPr lang="ru-RU" sz="1200" dirty="0" err="1">
                <a:latin typeface="Century Gothic" panose="020B0502020202020204" pitchFamily="34" charset="0"/>
                <a:cs typeface="Arial" panose="020B0604020202020204" pitchFamily="34" charset="0"/>
              </a:rPr>
              <a:t>г.Люберцы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</a:p>
          <a:p>
            <a:pPr fontAlgn="base">
              <a:spcBef>
                <a:spcPct val="0"/>
              </a:spcBef>
            </a:pPr>
            <a:r>
              <a:rPr lang="ru-RU" sz="1200" dirty="0" err="1">
                <a:latin typeface="Century Gothic" panose="020B0502020202020204" pitchFamily="34" charset="0"/>
                <a:cs typeface="Arial" panose="020B0604020202020204" pitchFamily="34" charset="0"/>
              </a:rPr>
              <a:t>г.Можайск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5" name="TextBox 8"/>
          <p:cNvSpPr txBox="1"/>
          <p:nvPr/>
        </p:nvSpPr>
        <p:spPr>
          <a:xfrm>
            <a:off x="199469" y="3530652"/>
            <a:ext cx="378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dirty="0">
                <a:solidFill>
                  <a:srgbClr val="C00000"/>
                </a:solidFill>
              </a:rPr>
              <a:t>✔</a:t>
            </a:r>
            <a:endParaRPr lang="ru-RU" sz="27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6" name="TextBox 8"/>
          <p:cNvSpPr txBox="1"/>
          <p:nvPr/>
        </p:nvSpPr>
        <p:spPr>
          <a:xfrm>
            <a:off x="4542332" y="1703221"/>
            <a:ext cx="378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dirty="0">
                <a:solidFill>
                  <a:srgbClr val="C00000"/>
                </a:solidFill>
              </a:rPr>
              <a:t>✔</a:t>
            </a:r>
            <a:endParaRPr lang="ru-RU" sz="27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TextBox 8"/>
          <p:cNvSpPr txBox="1"/>
          <p:nvPr/>
        </p:nvSpPr>
        <p:spPr>
          <a:xfrm>
            <a:off x="4542332" y="2493665"/>
            <a:ext cx="378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dirty="0">
                <a:solidFill>
                  <a:srgbClr val="C00000"/>
                </a:solidFill>
              </a:rPr>
              <a:t>✔</a:t>
            </a:r>
            <a:endParaRPr lang="ru-RU" sz="27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4558220" y="2861406"/>
            <a:ext cx="378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dirty="0">
                <a:solidFill>
                  <a:srgbClr val="C00000"/>
                </a:solidFill>
              </a:rPr>
              <a:t>✔</a:t>
            </a:r>
            <a:endParaRPr lang="ru-RU" sz="27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TextBox 71"/>
          <p:cNvSpPr txBox="1"/>
          <p:nvPr/>
        </p:nvSpPr>
        <p:spPr>
          <a:xfrm>
            <a:off x="23709" y="239502"/>
            <a:ext cx="6462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14.11</a:t>
            </a:r>
            <a:endParaRPr lang="ru-RU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347321"/>
      </p:ext>
    </p:extLst>
  </p:cSld>
  <p:clrMapOvr>
    <a:overrideClrMapping bg1="lt1" tx1="dk1" bg2="dk2" tx2="lt2" accent1="accent1" accent2="accent2" accent3="accent3" accent4="accent4" accent5="accent5" accent6="accent6" hlink="hlink" folHlink="folHlink"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45" name="TextBox 58"/>
          <p:cNvSpPr txBox="1"/>
          <p:nvPr/>
        </p:nvSpPr>
        <p:spPr>
          <a:xfrm>
            <a:off x="723374" y="758103"/>
            <a:ext cx="79928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РЕГИОНАЛЬНЫЙ ЦЕНТР ИНЖИНИРИНГА</a:t>
            </a:r>
            <a:endParaRPr lang="en-US" sz="825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2097229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497" y="3459"/>
            <a:ext cx="1250282" cy="750170"/>
          </a:xfrm>
          <a:prstGeom prst="rect">
            <a:avLst/>
          </a:prstGeom>
          <a:noFill/>
        </p:spPr>
      </p:pic>
      <p:sp>
        <p:nvSpPr>
          <p:cNvPr id="1048847" name="TextBox 16"/>
          <p:cNvSpPr txBox="1"/>
          <p:nvPr/>
        </p:nvSpPr>
        <p:spPr>
          <a:xfrm>
            <a:off x="1568687" y="1221783"/>
            <a:ext cx="21602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УСЛУГИ</a:t>
            </a:r>
          </a:p>
        </p:txBody>
      </p:sp>
      <p:sp>
        <p:nvSpPr>
          <p:cNvPr id="1048848" name="TextBox 18"/>
          <p:cNvSpPr txBox="1"/>
          <p:nvPr/>
        </p:nvSpPr>
        <p:spPr>
          <a:xfrm>
            <a:off x="5270224" y="1094727"/>
            <a:ext cx="27252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Кому предоставляются</a:t>
            </a:r>
          </a:p>
        </p:txBody>
      </p:sp>
      <p:sp>
        <p:nvSpPr>
          <p:cNvPr id="1048851" name="TextBox 23"/>
          <p:cNvSpPr txBox="1"/>
          <p:nvPr/>
        </p:nvSpPr>
        <p:spPr bwMode="auto">
          <a:xfrm>
            <a:off x="4211707" y="3411946"/>
            <a:ext cx="219157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Услуги предоставляются </a:t>
            </a:r>
          </a:p>
          <a:p>
            <a:r>
              <a:rPr lang="ru-RU" sz="1200" b="1" dirty="0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на условиях </a:t>
            </a:r>
            <a:r>
              <a:rPr lang="ru-RU" sz="1200" b="1" dirty="0" err="1">
                <a:solidFill>
                  <a:srgbClr val="C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софинансирования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5" name="Прямоугольник 3"/>
          <p:cNvSpPr>
            <a:spLocks noChangeArrowheads="1"/>
          </p:cNvSpPr>
          <p:nvPr/>
        </p:nvSpPr>
        <p:spPr bwMode="auto">
          <a:xfrm>
            <a:off x="648928" y="1648869"/>
            <a:ext cx="3639824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latin typeface="Century Gothic" panose="020B0502020202020204" pitchFamily="34" charset="0"/>
                <a:cs typeface="Arial" panose="020B0604020202020204" pitchFamily="34" charset="0"/>
              </a:rPr>
              <a:t>разработка программ модернизации, бизнес-планов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200" b="1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latin typeface="Century Gothic" panose="020B0502020202020204" pitchFamily="34" charset="0"/>
                <a:cs typeface="Arial" panose="020B0604020202020204" pitchFamily="34" charset="0"/>
              </a:rPr>
              <a:t>проведение аудитов 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(технические, финансовые, управленческие)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 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latin typeface="Century Gothic" panose="020B0502020202020204" pitchFamily="34" charset="0"/>
                <a:cs typeface="Arial" panose="020B0604020202020204" pitchFamily="34" charset="0"/>
              </a:rPr>
              <a:t>маркетинговые услуги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latin typeface="Century Gothic" panose="020B0502020202020204" pitchFamily="34" charset="0"/>
                <a:cs typeface="Arial" panose="020B0604020202020204" pitchFamily="34" charset="0"/>
              </a:rPr>
              <a:t> 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latin typeface="Century Gothic" panose="020B0502020202020204" pitchFamily="34" charset="0"/>
                <a:cs typeface="Arial" panose="020B0604020202020204" pitchFamily="34" charset="0"/>
              </a:rPr>
              <a:t>сертификация и патентование 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200" b="1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latin typeface="Century Gothic" panose="020B0502020202020204" pitchFamily="34" charset="0"/>
                <a:cs typeface="Arial" panose="020B0604020202020204" pitchFamily="34" charset="0"/>
              </a:rPr>
              <a:t>проектно-конструкторские и расчетно-аналитические услуги 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(связанные с созданием или совершенствованием продукции)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latin typeface="Century Gothic" panose="020B0502020202020204" pitchFamily="34" charset="0"/>
                <a:cs typeface="Arial" panose="020B0604020202020204" pitchFamily="34" charset="0"/>
              </a:rPr>
              <a:t>формирование конструкторской и технологической документации.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65024" y="4490402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endParaRPr lang="ru-RU" sz="1050" i="1" dirty="0">
              <a:solidFill>
                <a:srgbClr val="4818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 descr="мой бизнес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7601" y="210556"/>
            <a:ext cx="903295" cy="470903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14" name="TextBox 58"/>
          <p:cNvSpPr txBox="1"/>
          <p:nvPr/>
        </p:nvSpPr>
        <p:spPr>
          <a:xfrm>
            <a:off x="1708213" y="259094"/>
            <a:ext cx="60289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Центры «Мой бизнес» в Подмосковье</a:t>
            </a:r>
            <a:endParaRPr lang="en-US" sz="90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TextBox 23"/>
          <p:cNvSpPr txBox="1"/>
          <p:nvPr/>
        </p:nvSpPr>
        <p:spPr bwMode="auto">
          <a:xfrm>
            <a:off x="4780588" y="1462530"/>
            <a:ext cx="3955907" cy="16158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производственное предприятие - субъект МСП </a:t>
            </a:r>
          </a:p>
          <a:p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Московской области</a:t>
            </a:r>
          </a:p>
          <a:p>
            <a:endParaRPr lang="ru-RU" sz="750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отсутствуют долги по налогам и сборам </a:t>
            </a:r>
          </a:p>
          <a:p>
            <a:endParaRPr lang="ru-RU" sz="75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не находится в стадии реорганизации, ликвидации или банкротства </a:t>
            </a:r>
          </a:p>
          <a:p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</a:p>
          <a:p>
            <a:endParaRPr lang="ru-RU" sz="1200" dirty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8"/>
          <p:cNvSpPr txBox="1"/>
          <p:nvPr/>
        </p:nvSpPr>
        <p:spPr>
          <a:xfrm>
            <a:off x="6018492" y="2764837"/>
            <a:ext cx="27252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Условия</a:t>
            </a:r>
          </a:p>
        </p:txBody>
      </p:sp>
      <p:sp>
        <p:nvSpPr>
          <p:cNvPr id="18" name="TextBox 8"/>
          <p:cNvSpPr txBox="1"/>
          <p:nvPr/>
        </p:nvSpPr>
        <p:spPr>
          <a:xfrm>
            <a:off x="270886" y="1603216"/>
            <a:ext cx="378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dirty="0">
                <a:solidFill>
                  <a:srgbClr val="C00000"/>
                </a:solidFill>
              </a:rPr>
              <a:t>✔</a:t>
            </a:r>
            <a:endParaRPr lang="ru-RU" sz="27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270886" y="2142042"/>
            <a:ext cx="378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dirty="0">
                <a:solidFill>
                  <a:srgbClr val="C00000"/>
                </a:solidFill>
              </a:rPr>
              <a:t>✔</a:t>
            </a:r>
            <a:endParaRPr lang="ru-RU" sz="27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0" name="TextBox 8"/>
          <p:cNvSpPr txBox="1"/>
          <p:nvPr/>
        </p:nvSpPr>
        <p:spPr>
          <a:xfrm>
            <a:off x="291360" y="2675037"/>
            <a:ext cx="378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dirty="0">
                <a:solidFill>
                  <a:srgbClr val="C00000"/>
                </a:solidFill>
              </a:rPr>
              <a:t>✔</a:t>
            </a:r>
            <a:endParaRPr lang="ru-RU" sz="27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TextBox 8"/>
          <p:cNvSpPr txBox="1"/>
          <p:nvPr/>
        </p:nvSpPr>
        <p:spPr>
          <a:xfrm>
            <a:off x="291360" y="3050220"/>
            <a:ext cx="378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dirty="0">
                <a:solidFill>
                  <a:srgbClr val="C00000"/>
                </a:solidFill>
              </a:rPr>
              <a:t>✔</a:t>
            </a:r>
            <a:endParaRPr lang="ru-RU" sz="27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264845" y="4325131"/>
            <a:ext cx="378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dirty="0">
                <a:solidFill>
                  <a:srgbClr val="C00000"/>
                </a:solidFill>
              </a:rPr>
              <a:t>✔</a:t>
            </a:r>
            <a:endParaRPr lang="ru-RU" sz="27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264916" y="3428142"/>
            <a:ext cx="378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dirty="0">
                <a:solidFill>
                  <a:srgbClr val="C00000"/>
                </a:solidFill>
              </a:rPr>
              <a:t>✔</a:t>
            </a:r>
            <a:endParaRPr lang="ru-RU" sz="27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4402546" y="1420430"/>
            <a:ext cx="378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dirty="0">
                <a:solidFill>
                  <a:srgbClr val="C00000"/>
                </a:solidFill>
              </a:rPr>
              <a:t>✔</a:t>
            </a:r>
            <a:endParaRPr lang="ru-RU" sz="27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5" name="TextBox 8"/>
          <p:cNvSpPr txBox="1"/>
          <p:nvPr/>
        </p:nvSpPr>
        <p:spPr>
          <a:xfrm>
            <a:off x="4402917" y="1881908"/>
            <a:ext cx="378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dirty="0">
                <a:solidFill>
                  <a:srgbClr val="C00000"/>
                </a:solidFill>
              </a:rPr>
              <a:t>✔</a:t>
            </a:r>
            <a:endParaRPr lang="ru-RU" sz="27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6" name="TextBox 8"/>
          <p:cNvSpPr txBox="1"/>
          <p:nvPr/>
        </p:nvSpPr>
        <p:spPr>
          <a:xfrm>
            <a:off x="4395278" y="2207388"/>
            <a:ext cx="378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dirty="0">
                <a:solidFill>
                  <a:srgbClr val="C00000"/>
                </a:solidFill>
              </a:rPr>
              <a:t>✔</a:t>
            </a:r>
            <a:endParaRPr lang="ru-RU" sz="27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TextBox 23"/>
          <p:cNvSpPr txBox="1"/>
          <p:nvPr/>
        </p:nvSpPr>
        <p:spPr bwMode="auto">
          <a:xfrm>
            <a:off x="6403285" y="3170145"/>
            <a:ext cx="2710880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Arial" panose="020B0604020202020204" pitchFamily="34" charset="0"/>
              </a:rPr>
              <a:t>5 %</a:t>
            </a:r>
            <a:r>
              <a:rPr lang="ru-RU" dirty="0"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стоимости услуги оплачивает Заявитель</a:t>
            </a:r>
          </a:p>
          <a:p>
            <a:pPr>
              <a:defRPr/>
            </a:pPr>
            <a:endParaRPr lang="ru-RU" sz="60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Arial" panose="020B0604020202020204" pitchFamily="34" charset="0"/>
              </a:rPr>
              <a:t>95 %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стоимости услуги оплачивает Региональный центр инжиниринга за счет субсидии </a:t>
            </a:r>
          </a:p>
        </p:txBody>
      </p:sp>
      <p:sp>
        <p:nvSpPr>
          <p:cNvPr id="28" name="TextBox 23"/>
          <p:cNvSpPr txBox="1"/>
          <p:nvPr/>
        </p:nvSpPr>
        <p:spPr bwMode="auto">
          <a:xfrm>
            <a:off x="4770658" y="4394906"/>
            <a:ext cx="44056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latin typeface="Century Gothic" panose="020B0502020202020204" pitchFamily="34" charset="0"/>
                <a:cs typeface="Arial" panose="020B0604020202020204" pitchFamily="34" charset="0"/>
              </a:rPr>
              <a:t>Помощь в оформлении инжиниринговых услуг </a:t>
            </a:r>
          </a:p>
          <a:p>
            <a:r>
              <a:rPr lang="ru-RU" sz="1200" b="1" dirty="0">
                <a:latin typeface="Century Gothic" panose="020B0502020202020204" pitchFamily="34" charset="0"/>
                <a:cs typeface="Arial" panose="020B0604020202020204" pitchFamily="34" charset="0"/>
              </a:rPr>
              <a:t>можно получить в любом Центре «Мой бизнес»</a:t>
            </a:r>
          </a:p>
        </p:txBody>
      </p:sp>
      <p:sp>
        <p:nvSpPr>
          <p:cNvPr id="29" name="TextBox 71"/>
          <p:cNvSpPr txBox="1"/>
          <p:nvPr/>
        </p:nvSpPr>
        <p:spPr>
          <a:xfrm>
            <a:off x="23709" y="239502"/>
            <a:ext cx="6462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14.12</a:t>
            </a:r>
            <a:endParaRPr lang="ru-RU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497053"/>
      </p:ext>
    </p:extLst>
  </p:cSld>
  <p:clrMapOvr>
    <a:overrideClrMapping bg1="lt1" tx1="dk1" bg2="dk2" tx2="lt2" accent1="accent1" accent2="accent2" accent3="accent3" accent4="accent4" accent5="accent5" accent6="accent6" hlink="hlink" folHlink="folHlink"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89" name="TextBox 58"/>
          <p:cNvSpPr txBox="1"/>
          <p:nvPr/>
        </p:nvSpPr>
        <p:spPr>
          <a:xfrm>
            <a:off x="611560" y="175741"/>
            <a:ext cx="799288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Century Gothic" panose="020B0502020202020204" pitchFamily="34" charset="0"/>
              </a:rPr>
              <a:t>УПРАВЛЕНИЕ </a:t>
            </a:r>
            <a:r>
              <a:rPr lang="ru-RU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НАУКИ И ИННОВАЦИЙ</a:t>
            </a:r>
            <a:endParaRPr lang="ru-RU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r>
              <a:rPr lang="ru-RU" sz="1000" dirty="0">
                <a:solidFill>
                  <a:schemeClr val="bg1"/>
                </a:solidFill>
                <a:latin typeface="Century Gothic" panose="020B0502020202020204" pitchFamily="34" charset="0"/>
              </a:rPr>
              <a:t>Начальник Управления – Антонова Александра Владимировна,</a:t>
            </a:r>
          </a:p>
          <a:p>
            <a:r>
              <a:rPr lang="ru-RU" sz="1000" dirty="0">
                <a:solidFill>
                  <a:schemeClr val="bg1"/>
                </a:solidFill>
                <a:latin typeface="Century Gothic" panose="020B0502020202020204" pitchFamily="34" charset="0"/>
              </a:rPr>
              <a:t>+7(498) 602-06-04, доб. </a:t>
            </a:r>
            <a:r>
              <a:rPr lang="ru-RU" sz="1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4-08-13</a:t>
            </a:r>
            <a:endParaRPr lang="ru-RU" sz="1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097242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>
            <a:biLevel thresh="25000"/>
          </a:blip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890" name="TextBox 71"/>
          <p:cNvSpPr txBox="1"/>
          <p:nvPr/>
        </p:nvSpPr>
        <p:spPr>
          <a:xfrm>
            <a:off x="86321" y="22465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15</a:t>
            </a:r>
            <a:endParaRPr lang="ru-RU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48891" name="TextBox 5"/>
          <p:cNvSpPr txBox="1"/>
          <p:nvPr/>
        </p:nvSpPr>
        <p:spPr>
          <a:xfrm>
            <a:off x="1369870" y="1347614"/>
            <a:ext cx="64807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chemeClr val="bg1"/>
                </a:solidFill>
                <a:latin typeface="Century Gothic" panose="020B0502020202020204" pitchFamily="34" charset="0"/>
              </a:rPr>
              <a:t>Социальная </a:t>
            </a:r>
            <a:r>
              <a:rPr lang="ru-RU" sz="18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ипотека</a:t>
            </a:r>
          </a:p>
          <a:p>
            <a:endParaRPr lang="ru-RU" sz="18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r>
              <a:rPr lang="ru-RU" sz="18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Технопарки в сфере высоких технологий</a:t>
            </a:r>
          </a:p>
          <a:p>
            <a:endParaRPr lang="ru-RU" sz="1800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r>
              <a:rPr lang="ru-RU" sz="1800" dirty="0" err="1" smtClean="0">
                <a:solidFill>
                  <a:schemeClr val="bg1"/>
                </a:solidFill>
                <a:latin typeface="Century Gothic" panose="020B0502020202020204" pitchFamily="34" charset="0"/>
              </a:rPr>
              <a:t>Наукограды</a:t>
            </a:r>
            <a:r>
              <a:rPr lang="ru-RU" sz="18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ru-RU" sz="1800" dirty="0">
                <a:solidFill>
                  <a:schemeClr val="bg1"/>
                </a:solidFill>
                <a:latin typeface="Century Gothic" panose="020B0502020202020204" pitchFamily="34" charset="0"/>
              </a:rPr>
              <a:t>Московской области</a:t>
            </a:r>
          </a:p>
          <a:p>
            <a:endParaRPr lang="ru-RU" sz="1800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r>
              <a:rPr lang="ru-RU" sz="1800" dirty="0">
                <a:solidFill>
                  <a:schemeClr val="bg1"/>
                </a:solidFill>
                <a:latin typeface="Century Gothic" panose="020B0502020202020204" pitchFamily="34" charset="0"/>
              </a:rPr>
              <a:t>Центры молодежного инновационного творчества</a:t>
            </a:r>
          </a:p>
          <a:p>
            <a:endParaRPr lang="ru-RU" sz="18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r>
              <a:rPr lang="ru-RU" sz="1800" dirty="0">
                <a:solidFill>
                  <a:schemeClr val="bg1"/>
                </a:solidFill>
                <a:latin typeface="Century Gothic" panose="020B0502020202020204" pitchFamily="34" charset="0"/>
              </a:rPr>
              <a:t>Гранты и Ежегодные премии </a:t>
            </a:r>
          </a:p>
          <a:p>
            <a:endParaRPr lang="ru-RU" sz="18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r>
              <a:rPr lang="ru-RU" sz="1800" dirty="0">
                <a:solidFill>
                  <a:schemeClr val="bg1"/>
                </a:solidFill>
                <a:latin typeface="Century Gothic" panose="020B0502020202020204" pitchFamily="34" charset="0"/>
              </a:rPr>
              <a:t>Реестр инновационной продукции</a:t>
            </a:r>
          </a:p>
          <a:p>
            <a:endParaRPr lang="ru-RU" sz="18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94" name="TextBox 58"/>
          <p:cNvSpPr txBox="1"/>
          <p:nvPr/>
        </p:nvSpPr>
        <p:spPr>
          <a:xfrm>
            <a:off x="590377" y="173405"/>
            <a:ext cx="590465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СОЦИАЛЬНАЯ ИПОТЕКА</a:t>
            </a:r>
          </a:p>
          <a:p>
            <a:r>
              <a:rPr lang="ru-RU" sz="1000" dirty="0">
                <a:latin typeface="Century Gothic" panose="020B0502020202020204" pitchFamily="34" charset="0"/>
              </a:rPr>
              <a:t>РАСПОРЯЖЕНИЕ МИНИНИСТЕРСТВА ИНВЕСТИЦИЙ И ИННОВАЦИЙ МОСКОВСКОЙ ОБЛАСТИ ОТ 12.02.2016 № 3-</a:t>
            </a:r>
            <a:r>
              <a:rPr lang="en-US" sz="1000" dirty="0">
                <a:latin typeface="Century Gothic" panose="020B0502020202020204" pitchFamily="34" charset="0"/>
              </a:rPr>
              <a:t>P</a:t>
            </a:r>
          </a:p>
        </p:txBody>
      </p:sp>
      <p:pic>
        <p:nvPicPr>
          <p:cNvPr id="2097243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895" name="TextBox 71"/>
          <p:cNvSpPr txBox="1"/>
          <p:nvPr/>
        </p:nvSpPr>
        <p:spPr>
          <a:xfrm>
            <a:off x="35496" y="224654"/>
            <a:ext cx="554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15.1</a:t>
            </a:r>
            <a:endParaRPr lang="ru-RU" dirty="0">
              <a:latin typeface="Century Gothic" panose="020B0502020202020204" pitchFamily="34" charset="0"/>
            </a:endParaRPr>
          </a:p>
        </p:txBody>
      </p:sp>
      <p:pic>
        <p:nvPicPr>
          <p:cNvPr id="1026" name="Picture 2" descr="https://i.ya-webdesign.com/images/street-view-png-1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4855" y="876762"/>
            <a:ext cx="551681" cy="561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11"/>
          <p:cNvSpPr/>
          <p:nvPr/>
        </p:nvSpPr>
        <p:spPr>
          <a:xfrm>
            <a:off x="6193943" y="647400"/>
            <a:ext cx="2915816" cy="27699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200" b="1" dirty="0">
                <a:latin typeface="Century Gothic" panose="020B0502020202020204" pitchFamily="34" charset="0"/>
              </a:rPr>
              <a:t>Как принять участие в программе:</a:t>
            </a:r>
          </a:p>
        </p:txBody>
      </p:sp>
      <p:sp>
        <p:nvSpPr>
          <p:cNvPr id="27" name="TextBox 2"/>
          <p:cNvSpPr txBox="1"/>
          <p:nvPr/>
        </p:nvSpPr>
        <p:spPr>
          <a:xfrm>
            <a:off x="5999822" y="944294"/>
            <a:ext cx="3144177" cy="754049"/>
          </a:xfrm>
          <a:prstGeom prst="rect">
            <a:avLst/>
          </a:prstGeom>
          <a:ln w="12700">
            <a:miter lim="400000"/>
          </a:ln>
        </p:spPr>
        <p:txBody>
          <a:bodyPr wrap="square" lIns="45718" tIns="45718" rIns="45718" bIns="45718">
            <a:spAutoFit/>
          </a:bodyPr>
          <a:lstStyle/>
          <a:p>
            <a:pPr algn="ctr">
              <a:defRPr sz="2400" b="1">
                <a:solidFill>
                  <a:srgbClr val="2A2A2A"/>
                </a:solidFill>
                <a:latin typeface="+mj-lt"/>
                <a:ea typeface="+mj-ea"/>
                <a:cs typeface="+mj-cs"/>
                <a:sym typeface="Arial"/>
              </a:defRPr>
            </a:pPr>
            <a:r>
              <a:rPr lang="ru-RU" sz="1600" b="1" dirty="0" smtClean="0">
                <a:solidFill>
                  <a:srgbClr val="2A2A2A"/>
                </a:solidFill>
                <a:latin typeface="Century Gothic" panose="020B0502020202020204" pitchFamily="34" charset="0"/>
                <a:ea typeface="+mj-ea"/>
              </a:rPr>
              <a:t>Шаг 1</a:t>
            </a:r>
            <a:endParaRPr sz="1600" b="1" dirty="0">
              <a:solidFill>
                <a:srgbClr val="F46524"/>
              </a:solidFill>
              <a:latin typeface="Century Gothic" panose="020B0502020202020204" pitchFamily="34" charset="0"/>
              <a:ea typeface="+mj-ea"/>
            </a:endParaRPr>
          </a:p>
          <a:p>
            <a:pPr algn="ctr">
              <a:defRPr sz="2400">
                <a:solidFill>
                  <a:srgbClr val="2A2A2A"/>
                </a:solidFill>
                <a:latin typeface="+mj-lt"/>
                <a:ea typeface="+mj-ea"/>
                <a:cs typeface="+mj-cs"/>
                <a:sym typeface="Arial"/>
              </a:defRPr>
            </a:pPr>
            <a:r>
              <a:rPr lang="ru-RU" sz="900" dirty="0" smtClean="0">
                <a:solidFill>
                  <a:srgbClr val="2A2A2A"/>
                </a:solidFill>
                <a:latin typeface="Century Gothic" panose="020B0502020202020204" pitchFamily="34" charset="0"/>
                <a:ea typeface="+mj-ea"/>
              </a:rPr>
              <a:t>Подать пакет документов в Министерство инвестиции и инноваций МО </a:t>
            </a:r>
          </a:p>
          <a:p>
            <a:pPr algn="ctr">
              <a:defRPr sz="2400">
                <a:solidFill>
                  <a:srgbClr val="2A2A2A"/>
                </a:solidFill>
                <a:latin typeface="+mj-lt"/>
                <a:ea typeface="+mj-ea"/>
                <a:cs typeface="+mj-cs"/>
                <a:sym typeface="Arial"/>
              </a:defRPr>
            </a:pPr>
            <a:r>
              <a:rPr lang="ru-RU" sz="900" dirty="0" smtClean="0">
                <a:solidFill>
                  <a:srgbClr val="2A2A2A"/>
                </a:solidFill>
                <a:latin typeface="Century Gothic" panose="020B0502020202020204" pitchFamily="34" charset="0"/>
                <a:ea typeface="+mj-ea"/>
              </a:rPr>
              <a:t>(январь - февраль)</a:t>
            </a:r>
            <a:endParaRPr sz="900" dirty="0">
              <a:solidFill>
                <a:srgbClr val="2A2A2A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28" name="TextBox 2"/>
          <p:cNvSpPr txBox="1"/>
          <p:nvPr/>
        </p:nvSpPr>
        <p:spPr>
          <a:xfrm>
            <a:off x="5999823" y="1653874"/>
            <a:ext cx="3104374" cy="892548"/>
          </a:xfrm>
          <a:prstGeom prst="rect">
            <a:avLst/>
          </a:prstGeom>
          <a:ln w="12700">
            <a:miter lim="400000"/>
          </a:ln>
        </p:spPr>
        <p:txBody>
          <a:bodyPr wrap="square" lIns="45718" tIns="45718" rIns="45718" bIns="45718">
            <a:spAutoFit/>
          </a:bodyPr>
          <a:lstStyle/>
          <a:p>
            <a:pPr algn="ctr">
              <a:defRPr sz="2400" b="1">
                <a:solidFill>
                  <a:srgbClr val="2A2A2A"/>
                </a:solidFill>
                <a:latin typeface="+mj-lt"/>
                <a:ea typeface="+mj-ea"/>
                <a:cs typeface="+mj-cs"/>
                <a:sym typeface="Arial"/>
              </a:defRPr>
            </a:pPr>
            <a:r>
              <a:rPr lang="ru-RU" sz="1600" b="1" dirty="0" smtClean="0">
                <a:solidFill>
                  <a:srgbClr val="2A2A2A"/>
                </a:solidFill>
                <a:latin typeface="Century Gothic" panose="020B0502020202020204" pitchFamily="34" charset="0"/>
                <a:ea typeface="+mj-ea"/>
              </a:rPr>
              <a:t>Шаг 2</a:t>
            </a:r>
            <a:endParaRPr sz="1600" b="1" dirty="0">
              <a:solidFill>
                <a:srgbClr val="F46524"/>
              </a:solidFill>
              <a:latin typeface="Century Gothic" panose="020B0502020202020204" pitchFamily="34" charset="0"/>
              <a:ea typeface="+mj-ea"/>
            </a:endParaRPr>
          </a:p>
          <a:p>
            <a:pPr algn="ctr">
              <a:defRPr sz="2400">
                <a:solidFill>
                  <a:srgbClr val="2A2A2A"/>
                </a:solidFill>
                <a:latin typeface="+mj-lt"/>
                <a:ea typeface="+mj-ea"/>
                <a:cs typeface="+mj-cs"/>
                <a:sym typeface="Arial"/>
              </a:defRPr>
            </a:pPr>
            <a:r>
              <a:rPr lang="ru-RU" sz="900" dirty="0" smtClean="0">
                <a:solidFill>
                  <a:srgbClr val="2A2A2A"/>
                </a:solidFill>
                <a:latin typeface="Century Gothic" panose="020B0502020202020204" pitchFamily="34" charset="0"/>
                <a:ea typeface="+mj-ea"/>
              </a:rPr>
              <a:t>Проверка заявителя и получение заключений </a:t>
            </a:r>
            <a:br>
              <a:rPr lang="ru-RU" sz="900" dirty="0" smtClean="0">
                <a:solidFill>
                  <a:srgbClr val="2A2A2A"/>
                </a:solidFill>
                <a:latin typeface="Century Gothic" panose="020B0502020202020204" pitchFamily="34" charset="0"/>
                <a:ea typeface="+mj-ea"/>
              </a:rPr>
            </a:br>
            <a:r>
              <a:rPr lang="ru-RU" sz="900" dirty="0" smtClean="0">
                <a:solidFill>
                  <a:srgbClr val="2A2A2A"/>
                </a:solidFill>
                <a:latin typeface="Century Gothic" panose="020B0502020202020204" pitchFamily="34" charset="0"/>
                <a:ea typeface="+mj-ea"/>
              </a:rPr>
              <a:t>об отсутствии существенных ограничений, влияющих на возможность участия в программе</a:t>
            </a:r>
          </a:p>
          <a:p>
            <a:pPr algn="ctr">
              <a:defRPr sz="2400">
                <a:solidFill>
                  <a:srgbClr val="2A2A2A"/>
                </a:solidFill>
                <a:latin typeface="+mj-lt"/>
                <a:ea typeface="+mj-ea"/>
                <a:cs typeface="+mj-cs"/>
                <a:sym typeface="Arial"/>
              </a:defRPr>
            </a:pPr>
            <a:r>
              <a:rPr lang="ru-RU" sz="900" dirty="0" smtClean="0">
                <a:solidFill>
                  <a:srgbClr val="2A2A2A"/>
                </a:solidFill>
                <a:latin typeface="Century Gothic" panose="020B0502020202020204" pitchFamily="34" charset="0"/>
                <a:ea typeface="+mj-ea"/>
              </a:rPr>
              <a:t>(март - апрель)</a:t>
            </a:r>
            <a:endParaRPr lang="ru-RU" sz="900" dirty="0">
              <a:solidFill>
                <a:srgbClr val="2A2A2A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30" name="TextBox 2"/>
          <p:cNvSpPr txBox="1"/>
          <p:nvPr/>
        </p:nvSpPr>
        <p:spPr>
          <a:xfrm>
            <a:off x="6228184" y="4388933"/>
            <a:ext cx="2847334" cy="754049"/>
          </a:xfrm>
          <a:prstGeom prst="rect">
            <a:avLst/>
          </a:prstGeom>
          <a:ln w="12700">
            <a:miter lim="400000"/>
          </a:ln>
        </p:spPr>
        <p:txBody>
          <a:bodyPr wrap="square" lIns="45718" tIns="45718" rIns="45718" bIns="45718">
            <a:spAutoFit/>
          </a:bodyPr>
          <a:lstStyle/>
          <a:p>
            <a:pPr algn="ctr">
              <a:defRPr sz="2400" b="1">
                <a:solidFill>
                  <a:srgbClr val="2A2A2A"/>
                </a:solidFill>
                <a:latin typeface="+mj-lt"/>
                <a:ea typeface="+mj-ea"/>
                <a:cs typeface="+mj-cs"/>
                <a:sym typeface="Arial"/>
              </a:defRPr>
            </a:pPr>
            <a:r>
              <a:rPr lang="ru-RU" sz="1600" b="1" dirty="0" smtClean="0">
                <a:solidFill>
                  <a:srgbClr val="2A2A2A"/>
                </a:solidFill>
                <a:latin typeface="Century Gothic" panose="020B0502020202020204" pitchFamily="34" charset="0"/>
                <a:ea typeface="+mj-ea"/>
              </a:rPr>
              <a:t>Шаг 5</a:t>
            </a:r>
            <a:endParaRPr sz="1600" b="1" dirty="0">
              <a:solidFill>
                <a:srgbClr val="F46524"/>
              </a:solidFill>
              <a:latin typeface="Century Gothic" panose="020B0502020202020204" pitchFamily="34" charset="0"/>
              <a:ea typeface="+mj-ea"/>
            </a:endParaRPr>
          </a:p>
          <a:p>
            <a:pPr algn="ctr">
              <a:defRPr sz="2400">
                <a:solidFill>
                  <a:srgbClr val="2A2A2A"/>
                </a:solidFill>
                <a:latin typeface="+mj-lt"/>
                <a:ea typeface="+mj-ea"/>
                <a:cs typeface="+mj-cs"/>
                <a:sym typeface="Arial"/>
              </a:defRPr>
            </a:pPr>
            <a:r>
              <a:rPr lang="ru-RU" sz="900" dirty="0" smtClean="0">
                <a:solidFill>
                  <a:srgbClr val="2A2A2A"/>
                </a:solidFill>
                <a:latin typeface="Century Gothic" panose="020B0502020202020204" pitchFamily="34" charset="0"/>
                <a:ea typeface="+mj-ea"/>
              </a:rPr>
              <a:t>Выбор жилья и оформление </a:t>
            </a:r>
            <a:r>
              <a:rPr lang="ru-RU" sz="900" dirty="0">
                <a:solidFill>
                  <a:srgbClr val="2A2A2A"/>
                </a:solidFill>
                <a:latin typeface="Century Gothic" panose="020B0502020202020204" pitchFamily="34" charset="0"/>
                <a:ea typeface="+mj-ea"/>
              </a:rPr>
              <a:t>договоров ипотечного </a:t>
            </a:r>
            <a:r>
              <a:rPr lang="ru-RU" sz="900" dirty="0" smtClean="0">
                <a:solidFill>
                  <a:srgbClr val="2A2A2A"/>
                </a:solidFill>
                <a:latin typeface="Century Gothic" panose="020B0502020202020204" pitchFamily="34" charset="0"/>
                <a:ea typeface="+mj-ea"/>
              </a:rPr>
              <a:t>кредитования</a:t>
            </a:r>
            <a:endParaRPr lang="ru-RU" sz="900" dirty="0">
              <a:solidFill>
                <a:srgbClr val="2A2A2A"/>
              </a:solidFill>
              <a:latin typeface="Century Gothic" panose="020B0502020202020204" pitchFamily="34" charset="0"/>
              <a:ea typeface="+mj-ea"/>
            </a:endParaRPr>
          </a:p>
          <a:p>
            <a:pPr algn="ctr">
              <a:defRPr sz="2400">
                <a:solidFill>
                  <a:srgbClr val="2A2A2A"/>
                </a:solidFill>
                <a:latin typeface="+mj-lt"/>
                <a:ea typeface="+mj-ea"/>
                <a:cs typeface="+mj-cs"/>
                <a:sym typeface="Arial"/>
              </a:defRPr>
            </a:pPr>
            <a:r>
              <a:rPr lang="ru-RU" sz="900" dirty="0" smtClean="0">
                <a:solidFill>
                  <a:srgbClr val="2A2A2A"/>
                </a:solidFill>
                <a:latin typeface="Century Gothic" panose="020B0502020202020204" pitchFamily="34" charset="0"/>
                <a:ea typeface="+mj-ea"/>
              </a:rPr>
              <a:t> (октябрь)</a:t>
            </a:r>
          </a:p>
        </p:txBody>
      </p:sp>
      <p:sp>
        <p:nvSpPr>
          <p:cNvPr id="31" name="TextBox 2"/>
          <p:cNvSpPr txBox="1"/>
          <p:nvPr/>
        </p:nvSpPr>
        <p:spPr>
          <a:xfrm>
            <a:off x="5999823" y="2537164"/>
            <a:ext cx="3104374" cy="1169547"/>
          </a:xfrm>
          <a:prstGeom prst="rect">
            <a:avLst/>
          </a:prstGeom>
          <a:ln w="12700">
            <a:miter lim="400000"/>
          </a:ln>
        </p:spPr>
        <p:txBody>
          <a:bodyPr wrap="square" lIns="45718" tIns="45718" rIns="45718" bIns="45718">
            <a:spAutoFit/>
          </a:bodyPr>
          <a:lstStyle/>
          <a:p>
            <a:pPr algn="ctr">
              <a:defRPr sz="2400" b="1">
                <a:solidFill>
                  <a:srgbClr val="2A2A2A"/>
                </a:solidFill>
                <a:latin typeface="+mj-lt"/>
                <a:ea typeface="+mj-ea"/>
                <a:cs typeface="+mj-cs"/>
                <a:sym typeface="Arial"/>
              </a:defRPr>
            </a:pPr>
            <a:r>
              <a:rPr lang="ru-RU" sz="1600" b="1" dirty="0" smtClean="0">
                <a:solidFill>
                  <a:srgbClr val="2A2A2A"/>
                </a:solidFill>
                <a:latin typeface="Century Gothic" panose="020B0502020202020204" pitchFamily="34" charset="0"/>
                <a:ea typeface="+mj-ea"/>
              </a:rPr>
              <a:t>Шаг 3</a:t>
            </a:r>
            <a:endParaRPr lang="ru-RU" sz="600" b="1" dirty="0" smtClean="0">
              <a:solidFill>
                <a:srgbClr val="2A2A2A"/>
              </a:solidFill>
              <a:latin typeface="Century Gothic" panose="020B0502020202020204" pitchFamily="34" charset="0"/>
              <a:ea typeface="+mj-ea"/>
            </a:endParaRPr>
          </a:p>
          <a:p>
            <a:pPr algn="ctr">
              <a:defRPr sz="2400">
                <a:solidFill>
                  <a:srgbClr val="2A2A2A"/>
                </a:solidFill>
                <a:latin typeface="+mj-lt"/>
                <a:ea typeface="+mj-ea"/>
                <a:cs typeface="+mj-cs"/>
                <a:sym typeface="Arial"/>
              </a:defRPr>
            </a:pPr>
            <a:r>
              <a:rPr lang="ru-RU" sz="900" dirty="0" smtClean="0">
                <a:solidFill>
                  <a:srgbClr val="2A2A2A"/>
                </a:solidFill>
                <a:latin typeface="Century Gothic" panose="020B0502020202020204" pitchFamily="34" charset="0"/>
                <a:ea typeface="+mj-ea"/>
              </a:rPr>
              <a:t>Одобрение на: </a:t>
            </a:r>
          </a:p>
          <a:p>
            <a:pPr algn="ctr">
              <a:defRPr sz="2400">
                <a:solidFill>
                  <a:srgbClr val="2A2A2A"/>
                </a:solidFill>
                <a:latin typeface="+mj-lt"/>
                <a:ea typeface="+mj-ea"/>
                <a:cs typeface="+mj-cs"/>
                <a:sym typeface="Arial"/>
              </a:defRPr>
            </a:pPr>
            <a:r>
              <a:rPr lang="ru-RU" sz="900" dirty="0" smtClean="0">
                <a:solidFill>
                  <a:srgbClr val="2A2A2A"/>
                </a:solidFill>
                <a:latin typeface="Century Gothic" panose="020B0502020202020204" pitchFamily="34" charset="0"/>
                <a:ea typeface="+mj-ea"/>
              </a:rPr>
              <a:t>Совете директоров организаций ОПК МО/ </a:t>
            </a:r>
            <a:br>
              <a:rPr lang="ru-RU" sz="900" dirty="0" smtClean="0">
                <a:solidFill>
                  <a:srgbClr val="2A2A2A"/>
                </a:solidFill>
                <a:latin typeface="Century Gothic" panose="020B0502020202020204" pitchFamily="34" charset="0"/>
                <a:ea typeface="+mj-ea"/>
              </a:rPr>
            </a:br>
            <a:r>
              <a:rPr lang="ru-RU" sz="900" dirty="0" smtClean="0">
                <a:solidFill>
                  <a:srgbClr val="2A2A2A"/>
                </a:solidFill>
                <a:latin typeface="Century Gothic" panose="020B0502020202020204" pitchFamily="34" charset="0"/>
                <a:ea typeface="+mj-ea"/>
              </a:rPr>
              <a:t>Научно-техническом совете МО</a:t>
            </a:r>
          </a:p>
          <a:p>
            <a:pPr algn="ctr">
              <a:defRPr sz="2400">
                <a:solidFill>
                  <a:srgbClr val="2A2A2A"/>
                </a:solidFill>
                <a:latin typeface="+mj-lt"/>
                <a:ea typeface="+mj-ea"/>
                <a:cs typeface="+mj-cs"/>
                <a:sym typeface="Arial"/>
              </a:defRPr>
            </a:pPr>
            <a:r>
              <a:rPr lang="ru-RU" sz="900" dirty="0" smtClean="0">
                <a:solidFill>
                  <a:srgbClr val="2A2A2A"/>
                </a:solidFill>
                <a:latin typeface="Century Gothic" panose="020B0502020202020204" pitchFamily="34" charset="0"/>
                <a:ea typeface="+mj-ea"/>
              </a:rPr>
              <a:t>Утверждение списка одобренных участников Комиссией </a:t>
            </a:r>
            <a:r>
              <a:rPr lang="ru-RU" sz="900" dirty="0" err="1" smtClean="0">
                <a:solidFill>
                  <a:srgbClr val="2A2A2A"/>
                </a:solidFill>
                <a:latin typeface="Century Gothic" panose="020B0502020202020204" pitchFamily="34" charset="0"/>
                <a:ea typeface="+mj-ea"/>
              </a:rPr>
              <a:t>Мининвеста</a:t>
            </a:r>
            <a:r>
              <a:rPr lang="ru-RU" sz="900" dirty="0" smtClean="0">
                <a:solidFill>
                  <a:srgbClr val="2A2A2A"/>
                </a:solidFill>
                <a:latin typeface="Century Gothic" panose="020B0502020202020204" pitchFamily="34" charset="0"/>
                <a:ea typeface="+mj-ea"/>
              </a:rPr>
              <a:t> МО </a:t>
            </a:r>
          </a:p>
          <a:p>
            <a:pPr algn="ctr">
              <a:defRPr sz="2400">
                <a:solidFill>
                  <a:srgbClr val="2A2A2A"/>
                </a:solidFill>
                <a:latin typeface="+mj-lt"/>
                <a:ea typeface="+mj-ea"/>
                <a:cs typeface="+mj-cs"/>
                <a:sym typeface="Arial"/>
              </a:defRPr>
            </a:pPr>
            <a:r>
              <a:rPr lang="ru-RU" sz="900" dirty="0" smtClean="0">
                <a:solidFill>
                  <a:srgbClr val="2A2A2A"/>
                </a:solidFill>
                <a:latin typeface="Century Gothic" panose="020B0502020202020204" pitchFamily="34" charset="0"/>
                <a:ea typeface="+mj-ea"/>
              </a:rPr>
              <a:t>(Июль)</a:t>
            </a:r>
            <a:endParaRPr sz="900" dirty="0">
              <a:solidFill>
                <a:srgbClr val="2A2A2A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32" name="TextBox 2"/>
          <p:cNvSpPr txBox="1"/>
          <p:nvPr/>
        </p:nvSpPr>
        <p:spPr>
          <a:xfrm>
            <a:off x="6228184" y="3648105"/>
            <a:ext cx="2655857" cy="754049"/>
          </a:xfrm>
          <a:prstGeom prst="rect">
            <a:avLst/>
          </a:prstGeom>
          <a:ln w="12700">
            <a:miter lim="400000"/>
          </a:ln>
        </p:spPr>
        <p:txBody>
          <a:bodyPr wrap="square" lIns="45718" tIns="45718" rIns="45718" bIns="45718">
            <a:spAutoFit/>
          </a:bodyPr>
          <a:lstStyle/>
          <a:p>
            <a:pPr algn="ctr">
              <a:defRPr sz="2400" b="1">
                <a:solidFill>
                  <a:srgbClr val="2A2A2A"/>
                </a:solidFill>
                <a:latin typeface="+mj-lt"/>
                <a:ea typeface="+mj-ea"/>
                <a:cs typeface="+mj-cs"/>
                <a:sym typeface="Arial"/>
              </a:defRPr>
            </a:pPr>
            <a:r>
              <a:rPr lang="ru-RU" sz="1600" b="1" dirty="0" smtClean="0">
                <a:solidFill>
                  <a:srgbClr val="2A2A2A"/>
                </a:solidFill>
                <a:latin typeface="Century Gothic" panose="020B0502020202020204" pitchFamily="34" charset="0"/>
                <a:ea typeface="+mj-ea"/>
              </a:rPr>
              <a:t>Шаг 4</a:t>
            </a:r>
            <a:endParaRPr sz="1600" b="1" dirty="0">
              <a:solidFill>
                <a:srgbClr val="F46524"/>
              </a:solidFill>
              <a:latin typeface="Century Gothic" panose="020B0502020202020204" pitchFamily="34" charset="0"/>
              <a:ea typeface="+mj-ea"/>
            </a:endParaRPr>
          </a:p>
          <a:p>
            <a:pPr algn="ctr">
              <a:defRPr sz="2400">
                <a:solidFill>
                  <a:srgbClr val="2A2A2A"/>
                </a:solidFill>
                <a:latin typeface="+mj-lt"/>
                <a:ea typeface="+mj-ea"/>
                <a:cs typeface="+mj-cs"/>
                <a:sym typeface="Arial"/>
              </a:defRPr>
            </a:pPr>
            <a:r>
              <a:rPr lang="ru-RU" sz="900" dirty="0" smtClean="0">
                <a:solidFill>
                  <a:srgbClr val="2A2A2A"/>
                </a:solidFill>
                <a:latin typeface="Century Gothic" panose="020B0502020202020204" pitchFamily="34" charset="0"/>
                <a:ea typeface="+mj-ea"/>
              </a:rPr>
              <a:t>Вручение свидетельств на право получения жилищной субсидии</a:t>
            </a:r>
          </a:p>
          <a:p>
            <a:pPr algn="ctr">
              <a:defRPr sz="2400">
                <a:solidFill>
                  <a:srgbClr val="2A2A2A"/>
                </a:solidFill>
                <a:latin typeface="+mj-lt"/>
                <a:ea typeface="+mj-ea"/>
                <a:cs typeface="+mj-cs"/>
                <a:sym typeface="Arial"/>
              </a:defRPr>
            </a:pPr>
            <a:r>
              <a:rPr lang="ru-RU" sz="900" dirty="0" smtClean="0">
                <a:solidFill>
                  <a:srgbClr val="2A2A2A"/>
                </a:solidFill>
                <a:latin typeface="Century Gothic" panose="020B0502020202020204" pitchFamily="34" charset="0"/>
                <a:ea typeface="+mj-ea"/>
              </a:rPr>
              <a:t>(сентябрь)</a:t>
            </a:r>
            <a:endParaRPr sz="900" dirty="0">
              <a:solidFill>
                <a:srgbClr val="2A2A2A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34" name="Прямоугольник 11"/>
          <p:cNvSpPr/>
          <p:nvPr/>
        </p:nvSpPr>
        <p:spPr>
          <a:xfrm>
            <a:off x="86321" y="3294158"/>
            <a:ext cx="2873647" cy="143116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dk1"/>
                </a:solidFill>
                <a:latin typeface="Century Gothic" panose="020B0502020202020204" pitchFamily="34" charset="0"/>
                <a:ea typeface="+mn-ea"/>
                <a:cs typeface="+mn-cs"/>
              </a:rPr>
              <a:t>Условия предоставления</a:t>
            </a:r>
            <a:r>
              <a:rPr lang="ru-RU" sz="1200" b="1" dirty="0" smtClean="0">
                <a:solidFill>
                  <a:schemeClr val="dk1"/>
                </a:solidFill>
                <a:latin typeface="Century Gothic" panose="020B0502020202020204" pitchFamily="34" charset="0"/>
                <a:ea typeface="+mn-ea"/>
                <a:cs typeface="+mn-cs"/>
              </a:rPr>
              <a:t>:</a:t>
            </a:r>
          </a:p>
          <a:p>
            <a:endParaRPr lang="ru-RU" sz="1200" b="1" dirty="0">
              <a:solidFill>
                <a:schemeClr val="dk1"/>
              </a:solidFill>
              <a:latin typeface="Century Gothic" panose="020B0502020202020204" pitchFamily="34" charset="0"/>
              <a:ea typeface="+mn-ea"/>
              <a:cs typeface="+mn-cs"/>
            </a:endParaRPr>
          </a:p>
          <a:p>
            <a:pPr marL="171450" lvl="3" indent="-171450">
              <a:buFont typeface="Wingdings" pitchFamily="2" charset="2"/>
              <a:buChar char="ü"/>
            </a:pPr>
            <a:r>
              <a:rPr lang="ru-RU" sz="1050" dirty="0">
                <a:latin typeface="Century Gothic" panose="020B0502020202020204" pitchFamily="34" charset="0"/>
              </a:rPr>
              <a:t>- Проценты по кредиту платит участник</a:t>
            </a:r>
          </a:p>
          <a:p>
            <a:pPr marL="171450" lvl="3" indent="-171450">
              <a:buFont typeface="Wingdings" pitchFamily="2" charset="2"/>
              <a:buChar char="ü"/>
            </a:pPr>
            <a:r>
              <a:rPr lang="ru-RU" sz="1050" dirty="0">
                <a:latin typeface="Century Gothic" panose="020B0502020202020204" pitchFamily="34" charset="0"/>
              </a:rPr>
              <a:t>- 100% оплачивается из бюджета Московской области (50% жилищная субсидия / 50% в течение срока погашения ипотечного кредита</a:t>
            </a:r>
            <a:r>
              <a:rPr lang="ru-RU" sz="1050" b="1" dirty="0">
                <a:latin typeface="Century Gothic" panose="020B0502020202020204" pitchFamily="34" charset="0"/>
              </a:rPr>
              <a:t>)</a:t>
            </a:r>
            <a:endParaRPr lang="ru-RU" sz="1050" dirty="0">
              <a:latin typeface="Century Gothic" panose="020B0502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6185" y="880586"/>
            <a:ext cx="1482752" cy="27699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dk1"/>
                </a:solidFill>
                <a:latin typeface="Century Gothic" panose="020B0502020202020204" pitchFamily="34" charset="0"/>
                <a:ea typeface="+mn-ea"/>
                <a:cs typeface="+mn-cs"/>
              </a:rPr>
              <a:t>Кому и для чего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6184" y="1250167"/>
            <a:ext cx="2873647" cy="1869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>
                <a:solidFill>
                  <a:schemeClr val="tx1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Физическим </a:t>
            </a:r>
            <a:r>
              <a:rPr lang="ru-RU" sz="1050" dirty="0" smtClean="0">
                <a:solidFill>
                  <a:schemeClr val="tx1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лицам </a:t>
            </a:r>
          </a:p>
          <a:p>
            <a:r>
              <a:rPr lang="ru-RU" sz="1050" dirty="0" smtClean="0">
                <a:latin typeface="Century Gothic" panose="020B0502020202020204" pitchFamily="34" charset="0"/>
              </a:rPr>
              <a:t>(возраст </a:t>
            </a:r>
            <a:r>
              <a:rPr lang="ru-RU" sz="1050" dirty="0">
                <a:latin typeface="Century Gothic" panose="020B0502020202020204" pitchFamily="34" charset="0"/>
              </a:rPr>
              <a:t>до 35 </a:t>
            </a:r>
            <a:r>
              <a:rPr lang="ru-RU" sz="1050" dirty="0" smtClean="0">
                <a:latin typeface="Century Gothic" panose="020B0502020202020204" pitchFamily="34" charset="0"/>
              </a:rPr>
              <a:t>лет)</a:t>
            </a:r>
          </a:p>
          <a:p>
            <a:endParaRPr lang="ru-RU" sz="1050" dirty="0" smtClean="0">
              <a:solidFill>
                <a:schemeClr val="tx1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lvl="3" indent="-171450">
              <a:buFont typeface="Wingdings" pitchFamily="2" charset="2"/>
              <a:buChar char="ü"/>
            </a:pPr>
            <a:r>
              <a:rPr lang="ru-RU" sz="1050" dirty="0">
                <a:latin typeface="Century Gothic" panose="020B0502020202020204" pitchFamily="34" charset="0"/>
              </a:rPr>
              <a:t>- </a:t>
            </a:r>
            <a:r>
              <a:rPr lang="ru-RU" sz="1050" dirty="0" smtClean="0">
                <a:latin typeface="Century Gothic" panose="020B0502020202020204" pitchFamily="34" charset="0"/>
              </a:rPr>
              <a:t>молодым ученым </a:t>
            </a:r>
            <a:r>
              <a:rPr lang="ru-RU" sz="1050" dirty="0">
                <a:latin typeface="Century Gothic" panose="020B0502020202020204" pitchFamily="34" charset="0"/>
              </a:rPr>
              <a:t>и </a:t>
            </a:r>
            <a:r>
              <a:rPr lang="ru-RU" sz="1050" dirty="0" smtClean="0">
                <a:latin typeface="Century Gothic" panose="020B0502020202020204" pitchFamily="34" charset="0"/>
              </a:rPr>
              <a:t>специалистам </a:t>
            </a:r>
            <a:r>
              <a:rPr lang="ru-RU" sz="1050" dirty="0">
                <a:latin typeface="Century Gothic" panose="020B0502020202020204" pitchFamily="34" charset="0"/>
              </a:rPr>
              <a:t>научных организаций;</a:t>
            </a:r>
          </a:p>
          <a:p>
            <a:pPr marL="171450" lvl="3" indent="-171450">
              <a:buFont typeface="Wingdings" pitchFamily="2" charset="2"/>
              <a:buChar char="ü"/>
            </a:pPr>
            <a:r>
              <a:rPr lang="ru-RU" sz="1050" dirty="0">
                <a:latin typeface="Century Gothic" panose="020B0502020202020204" pitchFamily="34" charset="0"/>
              </a:rPr>
              <a:t>- </a:t>
            </a:r>
            <a:r>
              <a:rPr lang="ru-RU" sz="1050" dirty="0" smtClean="0">
                <a:latin typeface="Century Gothic" panose="020B0502020202020204" pitchFamily="34" charset="0"/>
              </a:rPr>
              <a:t>молодым уникальным  специалистам </a:t>
            </a:r>
            <a:r>
              <a:rPr lang="ru-RU" sz="1050" dirty="0">
                <a:latin typeface="Century Gothic" panose="020B0502020202020204" pitchFamily="34" charset="0"/>
              </a:rPr>
              <a:t>организаций ОПК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endParaRPr lang="ru-RU" sz="1050" dirty="0" smtClean="0">
              <a:solidFill>
                <a:schemeClr val="tx1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sz="1050" dirty="0" smtClean="0">
                <a:solidFill>
                  <a:schemeClr val="tx1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Обеспечение </a:t>
            </a:r>
            <a:r>
              <a:rPr lang="ru-RU" sz="1050" dirty="0">
                <a:solidFill>
                  <a:schemeClr val="tx1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жильем молодых ученых и специалистов и молодых уникальных специалистов</a:t>
            </a:r>
            <a:endParaRPr lang="ru-RU" sz="1050" dirty="0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Прямоугольник 11"/>
          <p:cNvSpPr/>
          <p:nvPr/>
        </p:nvSpPr>
        <p:spPr>
          <a:xfrm>
            <a:off x="3382357" y="805794"/>
            <a:ext cx="2248110" cy="27699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200" b="1" dirty="0" smtClean="0">
                <a:latin typeface="Century Gothic" panose="020B0502020202020204" pitchFamily="34" charset="0"/>
              </a:rPr>
              <a:t>Критерии к получателю:</a:t>
            </a:r>
            <a:endParaRPr lang="ru-RU" sz="1200" b="1" dirty="0">
              <a:latin typeface="Century Gothic" panose="020B0502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04833" y="1124247"/>
            <a:ext cx="3203158" cy="39497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pPr lvl="0">
              <a:spcAft>
                <a:spcPts val="800"/>
              </a:spcAft>
            </a:pPr>
            <a:r>
              <a:rPr lang="ru-RU" sz="800" kern="12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Отсутствие у гражданина и членов его семьи (супруг, дети) жилого помещения на праве собственности или жилого помещения по договору социального </a:t>
            </a:r>
            <a:r>
              <a:rPr lang="ru-RU" sz="800" kern="12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найма;</a:t>
            </a:r>
          </a:p>
          <a:p>
            <a:pPr lvl="0">
              <a:spcAft>
                <a:spcPts val="800"/>
              </a:spcAft>
            </a:pPr>
            <a:r>
              <a:rPr lang="ru-RU" sz="800" kern="1200" dirty="0" smtClean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Возможность </a:t>
            </a:r>
            <a:r>
              <a:rPr lang="ru-RU" sz="800" kern="12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получения ипотечного жилищного кредита;</a:t>
            </a:r>
          </a:p>
          <a:p>
            <a:pPr lvl="0">
              <a:spcAft>
                <a:spcPts val="800"/>
              </a:spcAft>
            </a:pPr>
            <a:r>
              <a:rPr lang="ru-RU" sz="800" kern="12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Неполучение государственного жилищного сертификата;</a:t>
            </a:r>
          </a:p>
          <a:p>
            <a:pPr lvl="0">
              <a:spcAft>
                <a:spcPts val="800"/>
              </a:spcAft>
            </a:pPr>
            <a:r>
              <a:rPr lang="ru-RU" sz="800" kern="12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Наличие непрерывного стажа работы не менее 1 года в организациях зарегистрированных в МО и в государственных организациях МО как основного места работы;</a:t>
            </a:r>
          </a:p>
          <a:p>
            <a:pPr lvl="0">
              <a:spcAft>
                <a:spcPts val="800"/>
              </a:spcAft>
            </a:pPr>
            <a:r>
              <a:rPr lang="ru-RU" sz="800" kern="12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Соответствие категории «молодой ученый и специалист»;</a:t>
            </a:r>
          </a:p>
          <a:p>
            <a:pPr lvl="0">
              <a:spcAft>
                <a:spcPts val="800"/>
              </a:spcAft>
            </a:pPr>
            <a:r>
              <a:rPr lang="ru-RU" sz="800" kern="12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Соответствие тематики работы приоритетным для Московской области направлениям развития науки, технологий и техники;</a:t>
            </a:r>
          </a:p>
          <a:p>
            <a:pPr lvl="0">
              <a:spcAft>
                <a:spcPts val="800"/>
              </a:spcAft>
            </a:pPr>
            <a:r>
              <a:rPr lang="ru-RU" sz="800" kern="12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Наличие ученой степени;</a:t>
            </a:r>
          </a:p>
          <a:p>
            <a:pPr lvl="0">
              <a:spcAft>
                <a:spcPts val="800"/>
              </a:spcAft>
            </a:pPr>
            <a:r>
              <a:rPr lang="ru-RU" sz="800" kern="12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Наличие публикаций по проводимым научным исследованиям за последние 5 лет;</a:t>
            </a:r>
          </a:p>
          <a:p>
            <a:pPr lvl="0">
              <a:spcAft>
                <a:spcPts val="800"/>
              </a:spcAft>
            </a:pPr>
            <a:r>
              <a:rPr lang="ru-RU" sz="800" kern="12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Актуальность и научная значимость результатов научно-технической деятельности;</a:t>
            </a:r>
          </a:p>
          <a:p>
            <a:pPr lvl="0">
              <a:spcAft>
                <a:spcPts val="800"/>
              </a:spcAft>
            </a:pPr>
            <a:r>
              <a:rPr lang="ru-RU" sz="800" kern="12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Практическое применение результатов научно-технической деятельности;</a:t>
            </a:r>
          </a:p>
          <a:p>
            <a:pPr lvl="0"/>
            <a:r>
              <a:rPr lang="ru-RU" sz="800" kern="12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Социальная значимость и участие в популяризации научной, научно-технической деятельности, инновационной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426380171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4" name="TextBox 58"/>
          <p:cNvSpPr txBox="1"/>
          <p:nvPr/>
        </p:nvSpPr>
        <p:spPr>
          <a:xfrm>
            <a:off x="611560" y="175743"/>
            <a:ext cx="48245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ТЕХНОПАРКИ В СФЕРЕ ВЫСОКИХ ТЕХНОЛОГИЙ</a:t>
            </a:r>
            <a:endParaRPr lang="ru-RU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</a:endParaRPr>
          </a:p>
        </p:txBody>
      </p:sp>
      <p:pic>
        <p:nvPicPr>
          <p:cNvPr id="2097245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60"/>
            <a:ext cx="1250282" cy="750170"/>
          </a:xfrm>
          <a:prstGeom prst="rect">
            <a:avLst/>
          </a:prstGeom>
          <a:noFill/>
        </p:spPr>
      </p:pic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273A4934-A969-F44C-93A3-05E3B71F2891}"/>
              </a:ext>
            </a:extLst>
          </p:cNvPr>
          <p:cNvSpPr/>
          <p:nvPr/>
        </p:nvSpPr>
        <p:spPr>
          <a:xfrm>
            <a:off x="241472" y="1012039"/>
            <a:ext cx="2060091" cy="380215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09"/>
            <a:endParaRPr lang="ru-RU" sz="1600" b="1" dirty="0" smtClean="0">
              <a:solidFill>
                <a:schemeClr val="tx1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defTabSz="914309"/>
            <a:r>
              <a:rPr lang="ru-RU" sz="1600" b="1" dirty="0" smtClean="0">
                <a:solidFill>
                  <a:schemeClr val="tx1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Кому </a:t>
            </a:r>
            <a:r>
              <a:rPr lang="ru-RU" sz="1600" b="1" dirty="0">
                <a:solidFill>
                  <a:schemeClr val="tx1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для чего</a:t>
            </a:r>
          </a:p>
          <a:p>
            <a:pPr algn="ctr" defTabSz="914309"/>
            <a:endParaRPr lang="ru-RU" sz="800" dirty="0" smtClean="0">
              <a:solidFill>
                <a:schemeClr val="tx1"/>
              </a:solidFill>
              <a:effectLst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defTabSz="914309"/>
            <a:endParaRPr lang="ru-RU" sz="800" dirty="0">
              <a:solidFill>
                <a:schemeClr val="tx1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defTabSz="914309"/>
            <a:endParaRPr lang="ru-RU" sz="800" dirty="0">
              <a:solidFill>
                <a:schemeClr val="tx1"/>
              </a:solidFill>
              <a:effectLst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defTabSz="914309"/>
            <a:endParaRPr lang="ru-RU" sz="800" dirty="0">
              <a:solidFill>
                <a:schemeClr val="tx1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kern="1200" dirty="0" smtClean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Юридическим </a:t>
            </a:r>
            <a:r>
              <a:rPr lang="ru-RU" kern="12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лицам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kern="1200" dirty="0">
              <a:solidFill>
                <a:srgbClr val="000000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kern="12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Возмещение расходов </a:t>
            </a:r>
            <a:br>
              <a:rPr lang="ru-RU" kern="12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kern="12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для создания технопарка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30C2C654-8861-3243-8702-790CB0EEAA07}"/>
              </a:ext>
            </a:extLst>
          </p:cNvPr>
          <p:cNvSpPr/>
          <p:nvPr/>
        </p:nvSpPr>
        <p:spPr>
          <a:xfrm>
            <a:off x="2478472" y="857424"/>
            <a:ext cx="3960440" cy="41113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914309"/>
            <a:endParaRPr lang="ru-RU" sz="1600" b="1" dirty="0" smtClean="0">
              <a:solidFill>
                <a:srgbClr val="F46524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ctr" defTabSz="914309"/>
            <a:endParaRPr lang="ru-RU" sz="1600" b="1" dirty="0">
              <a:solidFill>
                <a:srgbClr val="F46524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ctr" defTabSz="914309"/>
            <a:r>
              <a:rPr lang="ru-RU" sz="1600" b="1" dirty="0" smtClean="0">
                <a:solidFill>
                  <a:srgbClr val="F46524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Критерии</a:t>
            </a:r>
            <a:endParaRPr lang="ru-RU" sz="1050" dirty="0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800" dirty="0">
              <a:solidFill>
                <a:srgbClr val="000000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800" dirty="0">
              <a:solidFill>
                <a:srgbClr val="000000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 smtClean="0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Нахождение </a:t>
            </a:r>
            <a:r>
              <a:rPr lang="ru-RU" sz="1000" dirty="0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составе НПК наукограда;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1000" dirty="0">
              <a:solidFill>
                <a:schemeClr val="bg2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Наличие вещных прав в отношении недвижимого имущества, необходимого для создания технопарка;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1000" dirty="0">
              <a:solidFill>
                <a:schemeClr val="bg2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Общая площадь зданий, строений </a:t>
            </a:r>
            <a:br>
              <a:rPr lang="ru-RU" sz="1000" dirty="0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000" dirty="0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 менее 5000 кв. метров</a:t>
            </a:r>
            <a:r>
              <a:rPr lang="en-US" sz="1000" dirty="0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;</a:t>
            </a:r>
            <a:endParaRPr lang="ru-RU" sz="1000" dirty="0">
              <a:solidFill>
                <a:schemeClr val="bg2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1000" dirty="0">
              <a:solidFill>
                <a:schemeClr val="bg2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Наличие подключения или тех. условий для подключения водоснабжения, водоотведения, </a:t>
            </a:r>
            <a:r>
              <a:rPr lang="ru-RU" sz="1000" dirty="0" err="1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электро</a:t>
            </a:r>
            <a:r>
              <a:rPr lang="ru-RU" sz="1000" dirty="0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и (или) </a:t>
            </a:r>
            <a:r>
              <a:rPr lang="ru-RU" sz="1000" dirty="0" err="1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газараспределения</a:t>
            </a:r>
            <a:r>
              <a:rPr lang="ru-RU" sz="1000" dirty="0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теплоснабжения, к </a:t>
            </a:r>
            <a:r>
              <a:rPr lang="ru-RU" sz="1000" dirty="0" err="1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интеренет</a:t>
            </a:r>
            <a:r>
              <a:rPr lang="ru-RU" sz="1000" dirty="0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-каналам пропускной способностью не менее </a:t>
            </a:r>
            <a:br>
              <a:rPr lang="ru-RU" sz="1000" dirty="0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000" dirty="0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Гбит/сек</a:t>
            </a:r>
            <a:r>
              <a:rPr lang="en-US" sz="1000" dirty="0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;</a:t>
            </a:r>
            <a:endParaRPr lang="ru-RU" sz="1000" dirty="0">
              <a:solidFill>
                <a:schemeClr val="bg2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1000" dirty="0">
              <a:solidFill>
                <a:schemeClr val="bg2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Наличие проекта по созданию технопарка</a:t>
            </a:r>
            <a:r>
              <a:rPr lang="ru-RU" sz="1000" dirty="0">
                <a:solidFill>
                  <a:schemeClr val="tx1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D599B147-FE3C-1640-BF83-206AB26840D8}"/>
              </a:ext>
            </a:extLst>
          </p:cNvPr>
          <p:cNvSpPr/>
          <p:nvPr/>
        </p:nvSpPr>
        <p:spPr>
          <a:xfrm>
            <a:off x="6588316" y="1292939"/>
            <a:ext cx="2433312" cy="324036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914309"/>
            <a:r>
              <a:rPr lang="ru-RU" sz="1600" b="1" dirty="0">
                <a:solidFill>
                  <a:srgbClr val="F46524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Бюджет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200" dirty="0" smtClean="0">
              <a:solidFill>
                <a:schemeClr val="tx1"/>
              </a:solidFill>
              <a:effectLst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050" dirty="0">
              <a:solidFill>
                <a:schemeClr val="tx1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1100" dirty="0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Ежегодный бюджет:</a:t>
            </a:r>
          </a:p>
          <a:p>
            <a:pPr algn="ctr"/>
            <a:r>
              <a:rPr lang="ru-RU" sz="1100" b="1" dirty="0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100 млн. руб.</a:t>
            </a:r>
          </a:p>
          <a:p>
            <a:pPr algn="ctr"/>
            <a:r>
              <a:rPr lang="ru-RU" sz="1100" dirty="0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</a:p>
          <a:p>
            <a:pPr algn="ctr"/>
            <a:r>
              <a:rPr lang="ru-RU" sz="1100" dirty="0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Размер одной субсидии:</a:t>
            </a:r>
          </a:p>
          <a:p>
            <a:pPr algn="ctr"/>
            <a:r>
              <a:rPr lang="ru-RU" sz="1100" b="1" dirty="0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100 млн. руб.</a:t>
            </a:r>
          </a:p>
        </p:txBody>
      </p:sp>
      <p:grpSp>
        <p:nvGrpSpPr>
          <p:cNvPr id="24" name="Группа 23">
            <a:extLst>
              <a:ext uri="{FF2B5EF4-FFF2-40B4-BE49-F238E27FC236}">
                <a16:creationId xmlns="" xmlns:a16="http://schemas.microsoft.com/office/drawing/2014/main" id="{AB52ED0B-B173-6641-83B5-DA416B6585CC}"/>
              </a:ext>
            </a:extLst>
          </p:cNvPr>
          <p:cNvGrpSpPr/>
          <p:nvPr/>
        </p:nvGrpSpPr>
        <p:grpSpPr>
          <a:xfrm>
            <a:off x="931375" y="1148370"/>
            <a:ext cx="659158" cy="661273"/>
            <a:chOff x="1065213" y="1946276"/>
            <a:chExt cx="495300" cy="496888"/>
          </a:xfrm>
          <a:solidFill>
            <a:schemeClr val="bg1"/>
          </a:solidFill>
        </p:grpSpPr>
        <p:sp>
          <p:nvSpPr>
            <p:cNvPr id="25" name="Freeform 305">
              <a:extLst>
                <a:ext uri="{FF2B5EF4-FFF2-40B4-BE49-F238E27FC236}">
                  <a16:creationId xmlns="" xmlns:a16="http://schemas.microsoft.com/office/drawing/2014/main" id="{A8F0EEE7-7384-9F4F-8BF2-FA881497CE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5213" y="2117726"/>
              <a:ext cx="495300" cy="325438"/>
            </a:xfrm>
            <a:custGeom>
              <a:avLst/>
              <a:gdLst>
                <a:gd name="T0" fmla="*/ 172 w 256"/>
                <a:gd name="T1" fmla="*/ 128 h 168"/>
                <a:gd name="T2" fmla="*/ 254 w 256"/>
                <a:gd name="T3" fmla="*/ 65 h 168"/>
                <a:gd name="T4" fmla="*/ 254 w 256"/>
                <a:gd name="T5" fmla="*/ 54 h 168"/>
                <a:gd name="T6" fmla="*/ 172 w 256"/>
                <a:gd name="T7" fmla="*/ 0 h 168"/>
                <a:gd name="T8" fmla="*/ 164 w 256"/>
                <a:gd name="T9" fmla="*/ 2 h 168"/>
                <a:gd name="T10" fmla="*/ 92 w 256"/>
                <a:gd name="T11" fmla="*/ 2 h 168"/>
                <a:gd name="T12" fmla="*/ 84 w 256"/>
                <a:gd name="T13" fmla="*/ 0 h 168"/>
                <a:gd name="T14" fmla="*/ 52 w 256"/>
                <a:gd name="T15" fmla="*/ 11 h 168"/>
                <a:gd name="T16" fmla="*/ 2 w 256"/>
                <a:gd name="T17" fmla="*/ 1 h 168"/>
                <a:gd name="T18" fmla="*/ 0 w 256"/>
                <a:gd name="T19" fmla="*/ 116 h 168"/>
                <a:gd name="T20" fmla="*/ 4 w 256"/>
                <a:gd name="T21" fmla="*/ 120 h 168"/>
                <a:gd name="T22" fmla="*/ 52 w 256"/>
                <a:gd name="T23" fmla="*/ 108 h 168"/>
                <a:gd name="T24" fmla="*/ 84 w 256"/>
                <a:gd name="T25" fmla="*/ 128 h 168"/>
                <a:gd name="T26" fmla="*/ 69 w 256"/>
                <a:gd name="T27" fmla="*/ 130 h 168"/>
                <a:gd name="T28" fmla="*/ 84 w 256"/>
                <a:gd name="T29" fmla="*/ 165 h 168"/>
                <a:gd name="T30" fmla="*/ 168 w 256"/>
                <a:gd name="T31" fmla="*/ 168 h 168"/>
                <a:gd name="T32" fmla="*/ 188 w 256"/>
                <a:gd name="T33" fmla="*/ 133 h 168"/>
                <a:gd name="T34" fmla="*/ 184 w 256"/>
                <a:gd name="T35" fmla="*/ 128 h 168"/>
                <a:gd name="T36" fmla="*/ 237 w 256"/>
                <a:gd name="T37" fmla="*/ 42 h 168"/>
                <a:gd name="T38" fmla="*/ 172 w 256"/>
                <a:gd name="T39" fmla="*/ 11 h 168"/>
                <a:gd name="T40" fmla="*/ 246 w 256"/>
                <a:gd name="T41" fmla="*/ 56 h 168"/>
                <a:gd name="T42" fmla="*/ 172 w 256"/>
                <a:gd name="T43" fmla="*/ 38 h 168"/>
                <a:gd name="T44" fmla="*/ 246 w 256"/>
                <a:gd name="T45" fmla="*/ 64 h 168"/>
                <a:gd name="T46" fmla="*/ 172 w 256"/>
                <a:gd name="T47" fmla="*/ 64 h 168"/>
                <a:gd name="T48" fmla="*/ 237 w 256"/>
                <a:gd name="T49" fmla="*/ 77 h 168"/>
                <a:gd name="T50" fmla="*/ 172 w 256"/>
                <a:gd name="T51" fmla="*/ 90 h 168"/>
                <a:gd name="T52" fmla="*/ 128 w 256"/>
                <a:gd name="T53" fmla="*/ 8 h 168"/>
                <a:gd name="T54" fmla="*/ 164 w 256"/>
                <a:gd name="T55" fmla="*/ 29 h 168"/>
                <a:gd name="T56" fmla="*/ 92 w 256"/>
                <a:gd name="T57" fmla="*/ 29 h 168"/>
                <a:gd name="T58" fmla="*/ 92 w 256"/>
                <a:gd name="T59" fmla="*/ 37 h 168"/>
                <a:gd name="T60" fmla="*/ 164 w 256"/>
                <a:gd name="T61" fmla="*/ 37 h 168"/>
                <a:gd name="T62" fmla="*/ 92 w 256"/>
                <a:gd name="T63" fmla="*/ 56 h 168"/>
                <a:gd name="T64" fmla="*/ 92 w 256"/>
                <a:gd name="T65" fmla="*/ 64 h 168"/>
                <a:gd name="T66" fmla="*/ 164 w 256"/>
                <a:gd name="T67" fmla="*/ 82 h 168"/>
                <a:gd name="T68" fmla="*/ 92 w 256"/>
                <a:gd name="T69" fmla="*/ 82 h 168"/>
                <a:gd name="T70" fmla="*/ 92 w 256"/>
                <a:gd name="T71" fmla="*/ 90 h 168"/>
                <a:gd name="T72" fmla="*/ 164 w 256"/>
                <a:gd name="T73" fmla="*/ 90 h 168"/>
                <a:gd name="T74" fmla="*/ 128 w 256"/>
                <a:gd name="T75" fmla="*/ 112 h 168"/>
                <a:gd name="T76" fmla="*/ 92 w 256"/>
                <a:gd name="T77" fmla="*/ 90 h 168"/>
                <a:gd name="T78" fmla="*/ 128 w 256"/>
                <a:gd name="T79" fmla="*/ 120 h 168"/>
                <a:gd name="T80" fmla="*/ 164 w 256"/>
                <a:gd name="T81" fmla="*/ 128 h 168"/>
                <a:gd name="T82" fmla="*/ 92 w 256"/>
                <a:gd name="T83" fmla="*/ 117 h 168"/>
                <a:gd name="T84" fmla="*/ 84 w 256"/>
                <a:gd name="T85" fmla="*/ 29 h 168"/>
                <a:gd name="T86" fmla="*/ 84 w 256"/>
                <a:gd name="T87" fmla="*/ 11 h 168"/>
                <a:gd name="T88" fmla="*/ 84 w 256"/>
                <a:gd name="T89" fmla="*/ 38 h 168"/>
                <a:gd name="T90" fmla="*/ 10 w 256"/>
                <a:gd name="T91" fmla="*/ 56 h 168"/>
                <a:gd name="T92" fmla="*/ 84 w 256"/>
                <a:gd name="T93" fmla="*/ 82 h 168"/>
                <a:gd name="T94" fmla="*/ 84 w 256"/>
                <a:gd name="T95" fmla="*/ 64 h 168"/>
                <a:gd name="T96" fmla="*/ 40 w 256"/>
                <a:gd name="T97" fmla="*/ 17 h 168"/>
                <a:gd name="T98" fmla="*/ 8 w 256"/>
                <a:gd name="T99" fmla="*/ 9 h 168"/>
                <a:gd name="T100" fmla="*/ 8 w 256"/>
                <a:gd name="T101" fmla="*/ 77 h 168"/>
                <a:gd name="T102" fmla="*/ 8 w 256"/>
                <a:gd name="T103" fmla="*/ 111 h 168"/>
                <a:gd name="T104" fmla="*/ 84 w 256"/>
                <a:gd name="T105" fmla="*/ 90 h 168"/>
                <a:gd name="T106" fmla="*/ 19 w 256"/>
                <a:gd name="T107" fmla="*/ 77 h 168"/>
                <a:gd name="T108" fmla="*/ 90 w 256"/>
                <a:gd name="T109" fmla="*/ 160 h 168"/>
                <a:gd name="T110" fmla="*/ 178 w 256"/>
                <a:gd name="T111" fmla="*/ 13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6" h="168">
                  <a:moveTo>
                    <a:pt x="184" y="128"/>
                  </a:moveTo>
                  <a:cubicBezTo>
                    <a:pt x="172" y="128"/>
                    <a:pt x="172" y="128"/>
                    <a:pt x="172" y="128"/>
                  </a:cubicBezTo>
                  <a:cubicBezTo>
                    <a:pt x="172" y="116"/>
                    <a:pt x="172" y="116"/>
                    <a:pt x="172" y="116"/>
                  </a:cubicBezTo>
                  <a:cubicBezTo>
                    <a:pt x="232" y="106"/>
                    <a:pt x="250" y="77"/>
                    <a:pt x="254" y="65"/>
                  </a:cubicBezTo>
                  <a:cubicBezTo>
                    <a:pt x="255" y="64"/>
                    <a:pt x="256" y="62"/>
                    <a:pt x="256" y="60"/>
                  </a:cubicBezTo>
                  <a:cubicBezTo>
                    <a:pt x="256" y="58"/>
                    <a:pt x="255" y="56"/>
                    <a:pt x="254" y="54"/>
                  </a:cubicBezTo>
                  <a:cubicBezTo>
                    <a:pt x="250" y="42"/>
                    <a:pt x="232" y="13"/>
                    <a:pt x="172" y="3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53" y="0"/>
                    <a:pt x="141" y="0"/>
                    <a:pt x="128" y="0"/>
                  </a:cubicBezTo>
                  <a:cubicBezTo>
                    <a:pt x="115" y="0"/>
                    <a:pt x="103" y="0"/>
                    <a:pt x="92" y="2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71" y="5"/>
                    <a:pt x="61" y="8"/>
                    <a:pt x="52" y="1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7"/>
                    <a:pt x="1" y="118"/>
                    <a:pt x="2" y="119"/>
                  </a:cubicBezTo>
                  <a:cubicBezTo>
                    <a:pt x="2" y="119"/>
                    <a:pt x="3" y="120"/>
                    <a:pt x="4" y="120"/>
                  </a:cubicBezTo>
                  <a:cubicBezTo>
                    <a:pt x="4" y="120"/>
                    <a:pt x="5" y="120"/>
                    <a:pt x="5" y="120"/>
                  </a:cubicBezTo>
                  <a:cubicBezTo>
                    <a:pt x="52" y="108"/>
                    <a:pt x="52" y="108"/>
                    <a:pt x="52" y="108"/>
                  </a:cubicBezTo>
                  <a:cubicBezTo>
                    <a:pt x="61" y="111"/>
                    <a:pt x="71" y="114"/>
                    <a:pt x="84" y="116"/>
                  </a:cubicBezTo>
                  <a:cubicBezTo>
                    <a:pt x="84" y="128"/>
                    <a:pt x="84" y="128"/>
                    <a:pt x="84" y="128"/>
                  </a:cubicBezTo>
                  <a:cubicBezTo>
                    <a:pt x="72" y="128"/>
                    <a:pt x="72" y="128"/>
                    <a:pt x="72" y="128"/>
                  </a:cubicBezTo>
                  <a:cubicBezTo>
                    <a:pt x="71" y="128"/>
                    <a:pt x="69" y="128"/>
                    <a:pt x="69" y="130"/>
                  </a:cubicBezTo>
                  <a:cubicBezTo>
                    <a:pt x="68" y="131"/>
                    <a:pt x="68" y="132"/>
                    <a:pt x="68" y="133"/>
                  </a:cubicBezTo>
                  <a:cubicBezTo>
                    <a:pt x="84" y="165"/>
                    <a:pt x="84" y="165"/>
                    <a:pt x="84" y="165"/>
                  </a:cubicBezTo>
                  <a:cubicBezTo>
                    <a:pt x="85" y="167"/>
                    <a:pt x="86" y="168"/>
                    <a:pt x="88" y="168"/>
                  </a:cubicBezTo>
                  <a:cubicBezTo>
                    <a:pt x="168" y="168"/>
                    <a:pt x="168" y="168"/>
                    <a:pt x="168" y="168"/>
                  </a:cubicBezTo>
                  <a:cubicBezTo>
                    <a:pt x="170" y="168"/>
                    <a:pt x="171" y="167"/>
                    <a:pt x="172" y="165"/>
                  </a:cubicBezTo>
                  <a:cubicBezTo>
                    <a:pt x="188" y="133"/>
                    <a:pt x="188" y="133"/>
                    <a:pt x="188" y="133"/>
                  </a:cubicBezTo>
                  <a:cubicBezTo>
                    <a:pt x="188" y="132"/>
                    <a:pt x="188" y="131"/>
                    <a:pt x="187" y="130"/>
                  </a:cubicBezTo>
                  <a:cubicBezTo>
                    <a:pt x="187" y="128"/>
                    <a:pt x="185" y="128"/>
                    <a:pt x="184" y="128"/>
                  </a:cubicBezTo>
                  <a:close/>
                  <a:moveTo>
                    <a:pt x="172" y="11"/>
                  </a:moveTo>
                  <a:cubicBezTo>
                    <a:pt x="207" y="17"/>
                    <a:pt x="227" y="31"/>
                    <a:pt x="237" y="42"/>
                  </a:cubicBezTo>
                  <a:cubicBezTo>
                    <a:pt x="221" y="36"/>
                    <a:pt x="198" y="32"/>
                    <a:pt x="172" y="29"/>
                  </a:cubicBezTo>
                  <a:lnTo>
                    <a:pt x="172" y="11"/>
                  </a:lnTo>
                  <a:close/>
                  <a:moveTo>
                    <a:pt x="172" y="38"/>
                  </a:moveTo>
                  <a:cubicBezTo>
                    <a:pt x="212" y="41"/>
                    <a:pt x="238" y="49"/>
                    <a:pt x="246" y="56"/>
                  </a:cubicBezTo>
                  <a:cubicBezTo>
                    <a:pt x="172" y="56"/>
                    <a:pt x="172" y="56"/>
                    <a:pt x="172" y="56"/>
                  </a:cubicBezTo>
                  <a:lnTo>
                    <a:pt x="172" y="38"/>
                  </a:lnTo>
                  <a:close/>
                  <a:moveTo>
                    <a:pt x="172" y="64"/>
                  </a:moveTo>
                  <a:cubicBezTo>
                    <a:pt x="246" y="64"/>
                    <a:pt x="246" y="64"/>
                    <a:pt x="246" y="64"/>
                  </a:cubicBezTo>
                  <a:cubicBezTo>
                    <a:pt x="238" y="71"/>
                    <a:pt x="212" y="78"/>
                    <a:pt x="172" y="82"/>
                  </a:cubicBezTo>
                  <a:lnTo>
                    <a:pt x="172" y="64"/>
                  </a:lnTo>
                  <a:close/>
                  <a:moveTo>
                    <a:pt x="172" y="90"/>
                  </a:moveTo>
                  <a:cubicBezTo>
                    <a:pt x="198" y="88"/>
                    <a:pt x="221" y="83"/>
                    <a:pt x="237" y="77"/>
                  </a:cubicBezTo>
                  <a:cubicBezTo>
                    <a:pt x="227" y="89"/>
                    <a:pt x="207" y="102"/>
                    <a:pt x="172" y="108"/>
                  </a:cubicBezTo>
                  <a:lnTo>
                    <a:pt x="172" y="90"/>
                  </a:lnTo>
                  <a:close/>
                  <a:moveTo>
                    <a:pt x="92" y="10"/>
                  </a:moveTo>
                  <a:cubicBezTo>
                    <a:pt x="103" y="9"/>
                    <a:pt x="115" y="8"/>
                    <a:pt x="128" y="8"/>
                  </a:cubicBezTo>
                  <a:cubicBezTo>
                    <a:pt x="141" y="8"/>
                    <a:pt x="153" y="9"/>
                    <a:pt x="164" y="10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52" y="28"/>
                    <a:pt x="140" y="28"/>
                    <a:pt x="128" y="28"/>
                  </a:cubicBezTo>
                  <a:cubicBezTo>
                    <a:pt x="116" y="28"/>
                    <a:pt x="104" y="28"/>
                    <a:pt x="92" y="29"/>
                  </a:cubicBezTo>
                  <a:lnTo>
                    <a:pt x="92" y="10"/>
                  </a:lnTo>
                  <a:close/>
                  <a:moveTo>
                    <a:pt x="92" y="37"/>
                  </a:moveTo>
                  <a:cubicBezTo>
                    <a:pt x="103" y="36"/>
                    <a:pt x="115" y="36"/>
                    <a:pt x="128" y="36"/>
                  </a:cubicBezTo>
                  <a:cubicBezTo>
                    <a:pt x="141" y="36"/>
                    <a:pt x="153" y="36"/>
                    <a:pt x="164" y="37"/>
                  </a:cubicBezTo>
                  <a:cubicBezTo>
                    <a:pt x="164" y="56"/>
                    <a:pt x="164" y="56"/>
                    <a:pt x="164" y="56"/>
                  </a:cubicBezTo>
                  <a:cubicBezTo>
                    <a:pt x="92" y="56"/>
                    <a:pt x="92" y="56"/>
                    <a:pt x="92" y="56"/>
                  </a:cubicBezTo>
                  <a:lnTo>
                    <a:pt x="92" y="37"/>
                  </a:lnTo>
                  <a:close/>
                  <a:moveTo>
                    <a:pt x="92" y="64"/>
                  </a:moveTo>
                  <a:cubicBezTo>
                    <a:pt x="164" y="64"/>
                    <a:pt x="164" y="64"/>
                    <a:pt x="164" y="64"/>
                  </a:cubicBezTo>
                  <a:cubicBezTo>
                    <a:pt x="164" y="82"/>
                    <a:pt x="164" y="82"/>
                    <a:pt x="164" y="82"/>
                  </a:cubicBezTo>
                  <a:cubicBezTo>
                    <a:pt x="153" y="83"/>
                    <a:pt x="141" y="84"/>
                    <a:pt x="128" y="84"/>
                  </a:cubicBezTo>
                  <a:cubicBezTo>
                    <a:pt x="115" y="84"/>
                    <a:pt x="103" y="83"/>
                    <a:pt x="92" y="82"/>
                  </a:cubicBezTo>
                  <a:lnTo>
                    <a:pt x="92" y="64"/>
                  </a:lnTo>
                  <a:close/>
                  <a:moveTo>
                    <a:pt x="92" y="90"/>
                  </a:moveTo>
                  <a:cubicBezTo>
                    <a:pt x="104" y="91"/>
                    <a:pt x="116" y="92"/>
                    <a:pt x="128" y="92"/>
                  </a:cubicBezTo>
                  <a:cubicBezTo>
                    <a:pt x="140" y="92"/>
                    <a:pt x="152" y="91"/>
                    <a:pt x="164" y="90"/>
                  </a:cubicBezTo>
                  <a:cubicBezTo>
                    <a:pt x="164" y="109"/>
                    <a:pt x="164" y="109"/>
                    <a:pt x="164" y="109"/>
                  </a:cubicBezTo>
                  <a:cubicBezTo>
                    <a:pt x="153" y="111"/>
                    <a:pt x="141" y="112"/>
                    <a:pt x="128" y="112"/>
                  </a:cubicBezTo>
                  <a:cubicBezTo>
                    <a:pt x="115" y="112"/>
                    <a:pt x="103" y="111"/>
                    <a:pt x="92" y="109"/>
                  </a:cubicBezTo>
                  <a:lnTo>
                    <a:pt x="92" y="90"/>
                  </a:lnTo>
                  <a:close/>
                  <a:moveTo>
                    <a:pt x="92" y="117"/>
                  </a:moveTo>
                  <a:cubicBezTo>
                    <a:pt x="103" y="119"/>
                    <a:pt x="115" y="120"/>
                    <a:pt x="128" y="120"/>
                  </a:cubicBezTo>
                  <a:cubicBezTo>
                    <a:pt x="141" y="120"/>
                    <a:pt x="153" y="119"/>
                    <a:pt x="164" y="117"/>
                  </a:cubicBezTo>
                  <a:cubicBezTo>
                    <a:pt x="164" y="128"/>
                    <a:pt x="164" y="128"/>
                    <a:pt x="164" y="128"/>
                  </a:cubicBezTo>
                  <a:cubicBezTo>
                    <a:pt x="92" y="128"/>
                    <a:pt x="92" y="128"/>
                    <a:pt x="92" y="128"/>
                  </a:cubicBezTo>
                  <a:lnTo>
                    <a:pt x="92" y="117"/>
                  </a:lnTo>
                  <a:close/>
                  <a:moveTo>
                    <a:pt x="84" y="11"/>
                  </a:moveTo>
                  <a:cubicBezTo>
                    <a:pt x="84" y="29"/>
                    <a:pt x="84" y="29"/>
                    <a:pt x="84" y="29"/>
                  </a:cubicBezTo>
                  <a:cubicBezTo>
                    <a:pt x="58" y="32"/>
                    <a:pt x="35" y="36"/>
                    <a:pt x="19" y="42"/>
                  </a:cubicBezTo>
                  <a:cubicBezTo>
                    <a:pt x="29" y="31"/>
                    <a:pt x="49" y="17"/>
                    <a:pt x="84" y="11"/>
                  </a:cubicBezTo>
                  <a:close/>
                  <a:moveTo>
                    <a:pt x="10" y="56"/>
                  </a:moveTo>
                  <a:cubicBezTo>
                    <a:pt x="18" y="49"/>
                    <a:pt x="44" y="41"/>
                    <a:pt x="84" y="38"/>
                  </a:cubicBezTo>
                  <a:cubicBezTo>
                    <a:pt x="84" y="56"/>
                    <a:pt x="84" y="56"/>
                    <a:pt x="84" y="56"/>
                  </a:cubicBezTo>
                  <a:lnTo>
                    <a:pt x="10" y="56"/>
                  </a:lnTo>
                  <a:close/>
                  <a:moveTo>
                    <a:pt x="84" y="64"/>
                  </a:moveTo>
                  <a:cubicBezTo>
                    <a:pt x="84" y="82"/>
                    <a:pt x="84" y="82"/>
                    <a:pt x="84" y="82"/>
                  </a:cubicBezTo>
                  <a:cubicBezTo>
                    <a:pt x="44" y="78"/>
                    <a:pt x="18" y="71"/>
                    <a:pt x="10" y="64"/>
                  </a:cubicBezTo>
                  <a:lnTo>
                    <a:pt x="84" y="64"/>
                  </a:lnTo>
                  <a:close/>
                  <a:moveTo>
                    <a:pt x="8" y="9"/>
                  </a:moveTo>
                  <a:cubicBezTo>
                    <a:pt x="40" y="17"/>
                    <a:pt x="40" y="17"/>
                    <a:pt x="40" y="17"/>
                  </a:cubicBezTo>
                  <a:cubicBezTo>
                    <a:pt x="23" y="25"/>
                    <a:pt x="14" y="35"/>
                    <a:pt x="8" y="43"/>
                  </a:cubicBezTo>
                  <a:lnTo>
                    <a:pt x="8" y="9"/>
                  </a:lnTo>
                  <a:close/>
                  <a:moveTo>
                    <a:pt x="8" y="111"/>
                  </a:moveTo>
                  <a:cubicBezTo>
                    <a:pt x="8" y="77"/>
                    <a:pt x="8" y="77"/>
                    <a:pt x="8" y="77"/>
                  </a:cubicBezTo>
                  <a:cubicBezTo>
                    <a:pt x="14" y="85"/>
                    <a:pt x="23" y="94"/>
                    <a:pt x="40" y="103"/>
                  </a:cubicBezTo>
                  <a:lnTo>
                    <a:pt x="8" y="111"/>
                  </a:lnTo>
                  <a:close/>
                  <a:moveTo>
                    <a:pt x="19" y="77"/>
                  </a:moveTo>
                  <a:cubicBezTo>
                    <a:pt x="35" y="83"/>
                    <a:pt x="58" y="88"/>
                    <a:pt x="84" y="90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49" y="102"/>
                    <a:pt x="29" y="89"/>
                    <a:pt x="19" y="77"/>
                  </a:cubicBezTo>
                  <a:close/>
                  <a:moveTo>
                    <a:pt x="166" y="160"/>
                  </a:moveTo>
                  <a:cubicBezTo>
                    <a:pt x="90" y="160"/>
                    <a:pt x="90" y="160"/>
                    <a:pt x="90" y="160"/>
                  </a:cubicBezTo>
                  <a:cubicBezTo>
                    <a:pt x="78" y="136"/>
                    <a:pt x="78" y="136"/>
                    <a:pt x="78" y="136"/>
                  </a:cubicBezTo>
                  <a:cubicBezTo>
                    <a:pt x="178" y="136"/>
                    <a:pt x="178" y="136"/>
                    <a:pt x="178" y="136"/>
                  </a:cubicBezTo>
                  <a:lnTo>
                    <a:pt x="166" y="160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6" name="Rectangle 306">
              <a:extLst>
                <a:ext uri="{FF2B5EF4-FFF2-40B4-BE49-F238E27FC236}">
                  <a16:creationId xmlns="" xmlns:a16="http://schemas.microsoft.com/office/drawing/2014/main" id="{A9863B0F-749A-A54D-A967-02CAFEF184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4926" y="2397126"/>
              <a:ext cx="15875" cy="15875"/>
            </a:xfrm>
            <a:prstGeom prst="rect">
              <a:avLst/>
            </a:prstGeom>
            <a:ln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7" name="Rectangle 307">
              <a:extLst>
                <a:ext uri="{FF2B5EF4-FFF2-40B4-BE49-F238E27FC236}">
                  <a16:creationId xmlns="" xmlns:a16="http://schemas.microsoft.com/office/drawing/2014/main" id="{50381B9E-6E1A-164C-A6C7-7A95BE403D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6676" y="2397126"/>
              <a:ext cx="15875" cy="15875"/>
            </a:xfrm>
            <a:prstGeom prst="rect">
              <a:avLst/>
            </a:prstGeom>
            <a:ln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8" name="Rectangle 308">
              <a:extLst>
                <a:ext uri="{FF2B5EF4-FFF2-40B4-BE49-F238E27FC236}">
                  <a16:creationId xmlns="" xmlns:a16="http://schemas.microsoft.com/office/drawing/2014/main" id="{8BA03B6F-6432-D942-9CE3-95D7D9D5A4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4763" y="2397126"/>
              <a:ext cx="14288" cy="15875"/>
            </a:xfrm>
            <a:prstGeom prst="rect">
              <a:avLst/>
            </a:prstGeom>
            <a:ln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9" name="Rectangle 309">
              <a:extLst>
                <a:ext uri="{FF2B5EF4-FFF2-40B4-BE49-F238E27FC236}">
                  <a16:creationId xmlns="" xmlns:a16="http://schemas.microsoft.com/office/drawing/2014/main" id="{3A3D10DC-6E94-0048-9B21-D7158B9C71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251" y="2413001"/>
              <a:ext cx="77788" cy="14288"/>
            </a:xfrm>
            <a:prstGeom prst="rect">
              <a:avLst/>
            </a:prstGeom>
            <a:ln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0" name="Rectangle 310">
              <a:extLst>
                <a:ext uri="{FF2B5EF4-FFF2-40B4-BE49-F238E27FC236}">
                  <a16:creationId xmlns="" xmlns:a16="http://schemas.microsoft.com/office/drawing/2014/main" id="{112E8676-DE15-754C-9828-10E96F12BE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5213" y="2381251"/>
              <a:ext cx="46038" cy="15875"/>
            </a:xfrm>
            <a:prstGeom prst="rect">
              <a:avLst/>
            </a:prstGeom>
            <a:ln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1" name="Freeform 311">
              <a:extLst>
                <a:ext uri="{FF2B5EF4-FFF2-40B4-BE49-F238E27FC236}">
                  <a16:creationId xmlns="" xmlns:a16="http://schemas.microsoft.com/office/drawing/2014/main" id="{5E919363-9D68-4D43-A7C4-8050A3491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0938" y="1946276"/>
              <a:ext cx="387350" cy="204788"/>
            </a:xfrm>
            <a:custGeom>
              <a:avLst/>
              <a:gdLst>
                <a:gd name="T0" fmla="*/ 40 w 200"/>
                <a:gd name="T1" fmla="*/ 56 h 105"/>
                <a:gd name="T2" fmla="*/ 44 w 200"/>
                <a:gd name="T3" fmla="*/ 52 h 105"/>
                <a:gd name="T4" fmla="*/ 88 w 200"/>
                <a:gd name="T5" fmla="*/ 8 h 105"/>
                <a:gd name="T6" fmla="*/ 125 w 200"/>
                <a:gd name="T7" fmla="*/ 26 h 105"/>
                <a:gd name="T8" fmla="*/ 130 w 200"/>
                <a:gd name="T9" fmla="*/ 27 h 105"/>
                <a:gd name="T10" fmla="*/ 140 w 200"/>
                <a:gd name="T11" fmla="*/ 24 h 105"/>
                <a:gd name="T12" fmla="*/ 156 w 200"/>
                <a:gd name="T13" fmla="*/ 40 h 105"/>
                <a:gd name="T14" fmla="*/ 153 w 200"/>
                <a:gd name="T15" fmla="*/ 49 h 105"/>
                <a:gd name="T16" fmla="*/ 152 w 200"/>
                <a:gd name="T17" fmla="*/ 53 h 105"/>
                <a:gd name="T18" fmla="*/ 156 w 200"/>
                <a:gd name="T19" fmla="*/ 56 h 105"/>
                <a:gd name="T20" fmla="*/ 160 w 200"/>
                <a:gd name="T21" fmla="*/ 56 h 105"/>
                <a:gd name="T22" fmla="*/ 192 w 200"/>
                <a:gd name="T23" fmla="*/ 88 h 105"/>
                <a:gd name="T24" fmla="*/ 189 w 200"/>
                <a:gd name="T25" fmla="*/ 102 h 105"/>
                <a:gd name="T26" fmla="*/ 196 w 200"/>
                <a:gd name="T27" fmla="*/ 105 h 105"/>
                <a:gd name="T28" fmla="*/ 200 w 200"/>
                <a:gd name="T29" fmla="*/ 88 h 105"/>
                <a:gd name="T30" fmla="*/ 163 w 200"/>
                <a:gd name="T31" fmla="*/ 48 h 105"/>
                <a:gd name="T32" fmla="*/ 164 w 200"/>
                <a:gd name="T33" fmla="*/ 40 h 105"/>
                <a:gd name="T34" fmla="*/ 140 w 200"/>
                <a:gd name="T35" fmla="*/ 16 h 105"/>
                <a:gd name="T36" fmla="*/ 129 w 200"/>
                <a:gd name="T37" fmla="*/ 18 h 105"/>
                <a:gd name="T38" fmla="*/ 88 w 200"/>
                <a:gd name="T39" fmla="*/ 0 h 105"/>
                <a:gd name="T40" fmla="*/ 36 w 200"/>
                <a:gd name="T41" fmla="*/ 48 h 105"/>
                <a:gd name="T42" fmla="*/ 0 w 200"/>
                <a:gd name="T43" fmla="*/ 88 h 105"/>
                <a:gd name="T44" fmla="*/ 8 w 200"/>
                <a:gd name="T45" fmla="*/ 88 h 105"/>
                <a:gd name="T46" fmla="*/ 40 w 200"/>
                <a:gd name="T47" fmla="*/ 5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0" h="105">
                  <a:moveTo>
                    <a:pt x="40" y="56"/>
                  </a:moveTo>
                  <a:cubicBezTo>
                    <a:pt x="42" y="56"/>
                    <a:pt x="44" y="54"/>
                    <a:pt x="44" y="52"/>
                  </a:cubicBezTo>
                  <a:cubicBezTo>
                    <a:pt x="44" y="27"/>
                    <a:pt x="64" y="8"/>
                    <a:pt x="88" y="8"/>
                  </a:cubicBezTo>
                  <a:cubicBezTo>
                    <a:pt x="103" y="8"/>
                    <a:pt x="115" y="14"/>
                    <a:pt x="125" y="26"/>
                  </a:cubicBezTo>
                  <a:cubicBezTo>
                    <a:pt x="126" y="28"/>
                    <a:pt x="129" y="28"/>
                    <a:pt x="130" y="27"/>
                  </a:cubicBezTo>
                  <a:cubicBezTo>
                    <a:pt x="133" y="25"/>
                    <a:pt x="136" y="24"/>
                    <a:pt x="140" y="24"/>
                  </a:cubicBezTo>
                  <a:cubicBezTo>
                    <a:pt x="149" y="24"/>
                    <a:pt x="156" y="31"/>
                    <a:pt x="156" y="40"/>
                  </a:cubicBezTo>
                  <a:cubicBezTo>
                    <a:pt x="156" y="43"/>
                    <a:pt x="155" y="46"/>
                    <a:pt x="153" y="49"/>
                  </a:cubicBezTo>
                  <a:cubicBezTo>
                    <a:pt x="152" y="50"/>
                    <a:pt x="152" y="52"/>
                    <a:pt x="152" y="53"/>
                  </a:cubicBezTo>
                  <a:cubicBezTo>
                    <a:pt x="153" y="55"/>
                    <a:pt x="154" y="56"/>
                    <a:pt x="156" y="56"/>
                  </a:cubicBezTo>
                  <a:cubicBezTo>
                    <a:pt x="160" y="56"/>
                    <a:pt x="160" y="56"/>
                    <a:pt x="160" y="56"/>
                  </a:cubicBezTo>
                  <a:cubicBezTo>
                    <a:pt x="178" y="56"/>
                    <a:pt x="192" y="70"/>
                    <a:pt x="192" y="88"/>
                  </a:cubicBezTo>
                  <a:cubicBezTo>
                    <a:pt x="192" y="93"/>
                    <a:pt x="191" y="97"/>
                    <a:pt x="189" y="102"/>
                  </a:cubicBezTo>
                  <a:cubicBezTo>
                    <a:pt x="196" y="105"/>
                    <a:pt x="196" y="105"/>
                    <a:pt x="196" y="105"/>
                  </a:cubicBezTo>
                  <a:cubicBezTo>
                    <a:pt x="199" y="100"/>
                    <a:pt x="200" y="94"/>
                    <a:pt x="200" y="88"/>
                  </a:cubicBezTo>
                  <a:cubicBezTo>
                    <a:pt x="200" y="66"/>
                    <a:pt x="183" y="49"/>
                    <a:pt x="163" y="48"/>
                  </a:cubicBezTo>
                  <a:cubicBezTo>
                    <a:pt x="164" y="45"/>
                    <a:pt x="164" y="42"/>
                    <a:pt x="164" y="40"/>
                  </a:cubicBezTo>
                  <a:cubicBezTo>
                    <a:pt x="164" y="26"/>
                    <a:pt x="153" y="16"/>
                    <a:pt x="140" y="16"/>
                  </a:cubicBezTo>
                  <a:cubicBezTo>
                    <a:pt x="136" y="16"/>
                    <a:pt x="132" y="17"/>
                    <a:pt x="129" y="18"/>
                  </a:cubicBezTo>
                  <a:cubicBezTo>
                    <a:pt x="118" y="6"/>
                    <a:pt x="104" y="0"/>
                    <a:pt x="88" y="0"/>
                  </a:cubicBezTo>
                  <a:cubicBezTo>
                    <a:pt x="61" y="0"/>
                    <a:pt x="38" y="21"/>
                    <a:pt x="36" y="48"/>
                  </a:cubicBezTo>
                  <a:cubicBezTo>
                    <a:pt x="16" y="50"/>
                    <a:pt x="0" y="67"/>
                    <a:pt x="0" y="88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" y="70"/>
                    <a:pt x="22" y="56"/>
                    <a:pt x="40" y="56"/>
                  </a:cubicBezTo>
                  <a:close/>
                </a:path>
              </a:pathLst>
            </a:custGeom>
            <a:ln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2" name="Rectangle 312">
              <a:extLst>
                <a:ext uri="{FF2B5EF4-FFF2-40B4-BE49-F238E27FC236}">
                  <a16:creationId xmlns="" xmlns:a16="http://schemas.microsoft.com/office/drawing/2014/main" id="{1B48A4E3-63BA-B845-9370-07B329FFB6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4313" y="2397126"/>
              <a:ext cx="76200" cy="15875"/>
            </a:xfrm>
            <a:prstGeom prst="rect">
              <a:avLst/>
            </a:prstGeom>
            <a:ln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3" name="Rectangle 313">
              <a:extLst>
                <a:ext uri="{FF2B5EF4-FFF2-40B4-BE49-F238E27FC236}">
                  <a16:creationId xmlns="" xmlns:a16="http://schemas.microsoft.com/office/drawing/2014/main" id="{B7BAAFF6-71C3-A840-B1BC-4E205DCCD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1088" y="2413001"/>
              <a:ext cx="14288" cy="14288"/>
            </a:xfrm>
            <a:prstGeom prst="rect">
              <a:avLst/>
            </a:prstGeom>
            <a:ln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4" name="Rectangle 314">
              <a:extLst>
                <a:ext uri="{FF2B5EF4-FFF2-40B4-BE49-F238E27FC236}">
                  <a16:creationId xmlns="" xmlns:a16="http://schemas.microsoft.com/office/drawing/2014/main" id="{BACCDAFB-6893-744B-9D07-820E4EED86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6688" y="2397126"/>
              <a:ext cx="31750" cy="15875"/>
            </a:xfrm>
            <a:prstGeom prst="rect">
              <a:avLst/>
            </a:prstGeom>
            <a:ln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5" name="Rectangle 315">
              <a:extLst>
                <a:ext uri="{FF2B5EF4-FFF2-40B4-BE49-F238E27FC236}">
                  <a16:creationId xmlns="" xmlns:a16="http://schemas.microsoft.com/office/drawing/2014/main" id="{857E8B3C-BFEF-8348-9C91-588335FC85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7126" y="2381251"/>
              <a:ext cx="46038" cy="15875"/>
            </a:xfrm>
            <a:prstGeom prst="rect">
              <a:avLst/>
            </a:prstGeom>
            <a:ln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36" name="Группа 35">
            <a:extLst>
              <a:ext uri="{FF2B5EF4-FFF2-40B4-BE49-F238E27FC236}">
                <a16:creationId xmlns="" xmlns:a16="http://schemas.microsoft.com/office/drawing/2014/main" id="{97B7BEB3-A560-E345-B569-B2AC3ACE7ECD}"/>
              </a:ext>
            </a:extLst>
          </p:cNvPr>
          <p:cNvGrpSpPr/>
          <p:nvPr/>
        </p:nvGrpSpPr>
        <p:grpSpPr>
          <a:xfrm>
            <a:off x="4129112" y="991275"/>
            <a:ext cx="659158" cy="454230"/>
            <a:chOff x="1879601" y="2924176"/>
            <a:chExt cx="495300" cy="341313"/>
          </a:xfrm>
          <a:solidFill>
            <a:schemeClr val="bg1"/>
          </a:solidFill>
        </p:grpSpPr>
        <p:sp>
          <p:nvSpPr>
            <p:cNvPr id="37" name="Line 513">
              <a:extLst>
                <a:ext uri="{FF2B5EF4-FFF2-40B4-BE49-F238E27FC236}">
                  <a16:creationId xmlns="" xmlns:a16="http://schemas.microsoft.com/office/drawing/2014/main" id="{E72749E8-3BEC-1644-B3BF-9BB99B98A2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41526" y="3087689"/>
              <a:ext cx="0" cy="0"/>
            </a:xfrm>
            <a:prstGeom prst="line">
              <a:avLst/>
            </a:prstGeom>
            <a:ln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8" name="Line 514">
              <a:extLst>
                <a:ext uri="{FF2B5EF4-FFF2-40B4-BE49-F238E27FC236}">
                  <a16:creationId xmlns="" xmlns:a16="http://schemas.microsoft.com/office/drawing/2014/main" id="{E600391B-E41B-F441-B90E-B5CE382075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41526" y="3087689"/>
              <a:ext cx="0" cy="0"/>
            </a:xfrm>
            <a:prstGeom prst="line">
              <a:avLst/>
            </a:prstGeom>
            <a:ln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9" name="Freeform 515">
              <a:extLst>
                <a:ext uri="{FF2B5EF4-FFF2-40B4-BE49-F238E27FC236}">
                  <a16:creationId xmlns="" xmlns:a16="http://schemas.microsoft.com/office/drawing/2014/main" id="{B9796896-8248-F94A-83A4-E66E1AAD64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3079751"/>
              <a:ext cx="255588" cy="109538"/>
            </a:xfrm>
            <a:custGeom>
              <a:avLst/>
              <a:gdLst>
                <a:gd name="T0" fmla="*/ 64 w 132"/>
                <a:gd name="T1" fmla="*/ 56 h 56"/>
                <a:gd name="T2" fmla="*/ 56 w 132"/>
                <a:gd name="T3" fmla="*/ 56 h 56"/>
                <a:gd name="T4" fmla="*/ 72 w 132"/>
                <a:gd name="T5" fmla="*/ 40 h 56"/>
                <a:gd name="T6" fmla="*/ 116 w 132"/>
                <a:gd name="T7" fmla="*/ 40 h 56"/>
                <a:gd name="T8" fmla="*/ 124 w 132"/>
                <a:gd name="T9" fmla="*/ 32 h 56"/>
                <a:gd name="T10" fmla="*/ 116 w 132"/>
                <a:gd name="T11" fmla="*/ 24 h 56"/>
                <a:gd name="T12" fmla="*/ 79 w 132"/>
                <a:gd name="T13" fmla="*/ 24 h 56"/>
                <a:gd name="T14" fmla="*/ 35 w 132"/>
                <a:gd name="T15" fmla="*/ 8 h 56"/>
                <a:gd name="T16" fmla="*/ 0 w 132"/>
                <a:gd name="T17" fmla="*/ 8 h 56"/>
                <a:gd name="T18" fmla="*/ 0 w 132"/>
                <a:gd name="T19" fmla="*/ 0 h 56"/>
                <a:gd name="T20" fmla="*/ 37 w 132"/>
                <a:gd name="T21" fmla="*/ 0 h 56"/>
                <a:gd name="T22" fmla="*/ 81 w 132"/>
                <a:gd name="T23" fmla="*/ 16 h 56"/>
                <a:gd name="T24" fmla="*/ 116 w 132"/>
                <a:gd name="T25" fmla="*/ 16 h 56"/>
                <a:gd name="T26" fmla="*/ 132 w 132"/>
                <a:gd name="T27" fmla="*/ 32 h 56"/>
                <a:gd name="T28" fmla="*/ 116 w 132"/>
                <a:gd name="T29" fmla="*/ 48 h 56"/>
                <a:gd name="T30" fmla="*/ 72 w 132"/>
                <a:gd name="T31" fmla="*/ 48 h 56"/>
                <a:gd name="T32" fmla="*/ 64 w 132"/>
                <a:gd name="T3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2" h="56">
                  <a:moveTo>
                    <a:pt x="64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56" y="47"/>
                    <a:pt x="63" y="40"/>
                    <a:pt x="72" y="40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20" y="40"/>
                    <a:pt x="124" y="36"/>
                    <a:pt x="124" y="32"/>
                  </a:cubicBezTo>
                  <a:cubicBezTo>
                    <a:pt x="124" y="27"/>
                    <a:pt x="120" y="24"/>
                    <a:pt x="116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116" y="16"/>
                    <a:pt x="116" y="16"/>
                    <a:pt x="116" y="16"/>
                  </a:cubicBezTo>
                  <a:cubicBezTo>
                    <a:pt x="125" y="16"/>
                    <a:pt x="132" y="23"/>
                    <a:pt x="132" y="32"/>
                  </a:cubicBezTo>
                  <a:cubicBezTo>
                    <a:pt x="132" y="41"/>
                    <a:pt x="125" y="48"/>
                    <a:pt x="116" y="48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68" y="48"/>
                    <a:pt x="64" y="51"/>
                    <a:pt x="64" y="56"/>
                  </a:cubicBezTo>
                  <a:close/>
                </a:path>
              </a:pathLst>
            </a:custGeom>
            <a:ln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0" name="Freeform 516">
              <a:extLst>
                <a:ext uri="{FF2B5EF4-FFF2-40B4-BE49-F238E27FC236}">
                  <a16:creationId xmlns="" xmlns:a16="http://schemas.microsoft.com/office/drawing/2014/main" id="{F057BF96-2781-4B41-8DB4-8BF034D6C4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3111501"/>
              <a:ext cx="395288" cy="153988"/>
            </a:xfrm>
            <a:custGeom>
              <a:avLst/>
              <a:gdLst>
                <a:gd name="T0" fmla="*/ 97 w 204"/>
                <a:gd name="T1" fmla="*/ 80 h 80"/>
                <a:gd name="T2" fmla="*/ 87 w 204"/>
                <a:gd name="T3" fmla="*/ 80 h 80"/>
                <a:gd name="T4" fmla="*/ 19 w 204"/>
                <a:gd name="T5" fmla="*/ 56 h 80"/>
                <a:gd name="T6" fmla="*/ 0 w 204"/>
                <a:gd name="T7" fmla="*/ 56 h 80"/>
                <a:gd name="T8" fmla="*/ 0 w 204"/>
                <a:gd name="T9" fmla="*/ 48 h 80"/>
                <a:gd name="T10" fmla="*/ 21 w 204"/>
                <a:gd name="T11" fmla="*/ 48 h 80"/>
                <a:gd name="T12" fmla="*/ 89 w 204"/>
                <a:gd name="T13" fmla="*/ 72 h 80"/>
                <a:gd name="T14" fmla="*/ 95 w 204"/>
                <a:gd name="T15" fmla="*/ 72 h 80"/>
                <a:gd name="T16" fmla="*/ 194 w 204"/>
                <a:gd name="T17" fmla="*/ 20 h 80"/>
                <a:gd name="T18" fmla="*/ 196 w 204"/>
                <a:gd name="T19" fmla="*/ 16 h 80"/>
                <a:gd name="T20" fmla="*/ 189 w 204"/>
                <a:gd name="T21" fmla="*/ 8 h 80"/>
                <a:gd name="T22" fmla="*/ 125 w 204"/>
                <a:gd name="T23" fmla="*/ 27 h 80"/>
                <a:gd name="T24" fmla="*/ 123 w 204"/>
                <a:gd name="T25" fmla="*/ 20 h 80"/>
                <a:gd name="T26" fmla="*/ 188 w 204"/>
                <a:gd name="T27" fmla="*/ 0 h 80"/>
                <a:gd name="T28" fmla="*/ 204 w 204"/>
                <a:gd name="T29" fmla="*/ 16 h 80"/>
                <a:gd name="T30" fmla="*/ 199 w 204"/>
                <a:gd name="T31" fmla="*/ 27 h 80"/>
                <a:gd name="T32" fmla="*/ 198 w 204"/>
                <a:gd name="T33" fmla="*/ 27 h 80"/>
                <a:gd name="T34" fmla="*/ 97 w 204"/>
                <a:gd name="T3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4" h="80">
                  <a:moveTo>
                    <a:pt x="97" y="80"/>
                  </a:moveTo>
                  <a:cubicBezTo>
                    <a:pt x="87" y="80"/>
                    <a:pt x="87" y="80"/>
                    <a:pt x="87" y="80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5" y="19"/>
                    <a:pt x="196" y="17"/>
                    <a:pt x="196" y="16"/>
                  </a:cubicBezTo>
                  <a:cubicBezTo>
                    <a:pt x="196" y="11"/>
                    <a:pt x="193" y="8"/>
                    <a:pt x="189" y="8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7" y="0"/>
                    <a:pt x="204" y="7"/>
                    <a:pt x="204" y="16"/>
                  </a:cubicBezTo>
                  <a:cubicBezTo>
                    <a:pt x="204" y="21"/>
                    <a:pt x="199" y="26"/>
                    <a:pt x="199" y="27"/>
                  </a:cubicBezTo>
                  <a:cubicBezTo>
                    <a:pt x="198" y="27"/>
                    <a:pt x="198" y="27"/>
                    <a:pt x="198" y="27"/>
                  </a:cubicBezTo>
                  <a:lnTo>
                    <a:pt x="97" y="80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1" name="Rectangle 517">
              <a:extLst>
                <a:ext uri="{FF2B5EF4-FFF2-40B4-BE49-F238E27FC236}">
                  <a16:creationId xmlns="" xmlns:a16="http://schemas.microsoft.com/office/drawing/2014/main" id="{AF68B065-61BD-5E4F-86D6-260FE9B65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1513" y="3189289"/>
              <a:ext cx="14288" cy="14288"/>
            </a:xfrm>
            <a:prstGeom prst="rect">
              <a:avLst/>
            </a:prstGeom>
            <a:ln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2" name="Rectangle 518">
              <a:extLst>
                <a:ext uri="{FF2B5EF4-FFF2-40B4-BE49-F238E27FC236}">
                  <a16:creationId xmlns="" xmlns:a16="http://schemas.microsoft.com/office/drawing/2014/main" id="{4DE6C3F2-651F-1B40-99AE-B901181264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9763" y="3189289"/>
              <a:ext cx="15875" cy="14288"/>
            </a:xfrm>
            <a:prstGeom prst="rect">
              <a:avLst/>
            </a:prstGeom>
            <a:ln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3" name="Freeform 519">
              <a:extLst>
                <a:ext uri="{FF2B5EF4-FFF2-40B4-BE49-F238E27FC236}">
                  <a16:creationId xmlns="" xmlns:a16="http://schemas.microsoft.com/office/drawing/2014/main" id="{D430E1A3-FD05-8641-81A3-91F221D8AE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9601" y="3063876"/>
              <a:ext cx="107950" cy="171450"/>
            </a:xfrm>
            <a:custGeom>
              <a:avLst/>
              <a:gdLst>
                <a:gd name="T0" fmla="*/ 48 w 56"/>
                <a:gd name="T1" fmla="*/ 88 h 88"/>
                <a:gd name="T2" fmla="*/ 0 w 56"/>
                <a:gd name="T3" fmla="*/ 88 h 88"/>
                <a:gd name="T4" fmla="*/ 0 w 56"/>
                <a:gd name="T5" fmla="*/ 80 h 88"/>
                <a:gd name="T6" fmla="*/ 48 w 56"/>
                <a:gd name="T7" fmla="*/ 80 h 88"/>
                <a:gd name="T8" fmla="*/ 48 w 56"/>
                <a:gd name="T9" fmla="*/ 8 h 88"/>
                <a:gd name="T10" fmla="*/ 0 w 56"/>
                <a:gd name="T11" fmla="*/ 8 h 88"/>
                <a:gd name="T12" fmla="*/ 0 w 56"/>
                <a:gd name="T13" fmla="*/ 0 h 88"/>
                <a:gd name="T14" fmla="*/ 48 w 56"/>
                <a:gd name="T15" fmla="*/ 0 h 88"/>
                <a:gd name="T16" fmla="*/ 56 w 56"/>
                <a:gd name="T17" fmla="*/ 8 h 88"/>
                <a:gd name="T18" fmla="*/ 56 w 56"/>
                <a:gd name="T19" fmla="*/ 80 h 88"/>
                <a:gd name="T20" fmla="*/ 48 w 56"/>
                <a:gd name="T2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88">
                  <a:moveTo>
                    <a:pt x="48" y="88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8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4"/>
                    <a:pt x="52" y="88"/>
                    <a:pt x="48" y="88"/>
                  </a:cubicBezTo>
                  <a:close/>
                </a:path>
              </a:pathLst>
            </a:custGeom>
            <a:ln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4" name="Freeform 520">
              <a:extLst>
                <a:ext uri="{FF2B5EF4-FFF2-40B4-BE49-F238E27FC236}">
                  <a16:creationId xmlns="" xmlns:a16="http://schemas.microsoft.com/office/drawing/2014/main" id="{5151FEEA-C757-3140-978E-13E6B407EC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3426" y="2924176"/>
              <a:ext cx="371475" cy="77788"/>
            </a:xfrm>
            <a:custGeom>
              <a:avLst/>
              <a:gdLst>
                <a:gd name="T0" fmla="*/ 188 w 192"/>
                <a:gd name="T1" fmla="*/ 40 h 40"/>
                <a:gd name="T2" fmla="*/ 4 w 192"/>
                <a:gd name="T3" fmla="*/ 40 h 40"/>
                <a:gd name="T4" fmla="*/ 1 w 192"/>
                <a:gd name="T5" fmla="*/ 38 h 40"/>
                <a:gd name="T6" fmla="*/ 0 w 192"/>
                <a:gd name="T7" fmla="*/ 34 h 40"/>
                <a:gd name="T8" fmla="*/ 16 w 192"/>
                <a:gd name="T9" fmla="*/ 2 h 40"/>
                <a:gd name="T10" fmla="*/ 20 w 192"/>
                <a:gd name="T11" fmla="*/ 0 h 40"/>
                <a:gd name="T12" fmla="*/ 84 w 192"/>
                <a:gd name="T13" fmla="*/ 0 h 40"/>
                <a:gd name="T14" fmla="*/ 85 w 192"/>
                <a:gd name="T15" fmla="*/ 0 h 40"/>
                <a:gd name="T16" fmla="*/ 189 w 192"/>
                <a:gd name="T17" fmla="*/ 20 h 40"/>
                <a:gd name="T18" fmla="*/ 192 w 192"/>
                <a:gd name="T19" fmla="*/ 24 h 40"/>
                <a:gd name="T20" fmla="*/ 192 w 192"/>
                <a:gd name="T21" fmla="*/ 36 h 40"/>
                <a:gd name="T22" fmla="*/ 188 w 192"/>
                <a:gd name="T23" fmla="*/ 40 h 40"/>
                <a:gd name="T24" fmla="*/ 10 w 192"/>
                <a:gd name="T25" fmla="*/ 32 h 40"/>
                <a:gd name="T26" fmla="*/ 184 w 192"/>
                <a:gd name="T27" fmla="*/ 32 h 40"/>
                <a:gd name="T28" fmla="*/ 184 w 192"/>
                <a:gd name="T29" fmla="*/ 27 h 40"/>
                <a:gd name="T30" fmla="*/ 84 w 192"/>
                <a:gd name="T31" fmla="*/ 8 h 40"/>
                <a:gd name="T32" fmla="*/ 22 w 192"/>
                <a:gd name="T33" fmla="*/ 8 h 40"/>
                <a:gd name="T34" fmla="*/ 10 w 192"/>
                <a:gd name="T35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2" h="40">
                  <a:moveTo>
                    <a:pt x="188" y="40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3" y="40"/>
                    <a:pt x="1" y="39"/>
                    <a:pt x="1" y="38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1"/>
                    <a:pt x="18" y="0"/>
                    <a:pt x="20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5" y="0"/>
                  </a:cubicBezTo>
                  <a:cubicBezTo>
                    <a:pt x="189" y="20"/>
                    <a:pt x="189" y="20"/>
                    <a:pt x="189" y="20"/>
                  </a:cubicBezTo>
                  <a:cubicBezTo>
                    <a:pt x="191" y="20"/>
                    <a:pt x="192" y="22"/>
                    <a:pt x="192" y="24"/>
                  </a:cubicBezTo>
                  <a:cubicBezTo>
                    <a:pt x="192" y="36"/>
                    <a:pt x="192" y="36"/>
                    <a:pt x="192" y="36"/>
                  </a:cubicBezTo>
                  <a:cubicBezTo>
                    <a:pt x="192" y="38"/>
                    <a:pt x="190" y="40"/>
                    <a:pt x="188" y="40"/>
                  </a:cubicBezTo>
                  <a:close/>
                  <a:moveTo>
                    <a:pt x="10" y="32"/>
                  </a:moveTo>
                  <a:cubicBezTo>
                    <a:pt x="184" y="32"/>
                    <a:pt x="184" y="32"/>
                    <a:pt x="184" y="32"/>
                  </a:cubicBezTo>
                  <a:cubicBezTo>
                    <a:pt x="184" y="27"/>
                    <a:pt x="184" y="27"/>
                    <a:pt x="184" y="27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22" y="8"/>
                    <a:pt x="22" y="8"/>
                    <a:pt x="22" y="8"/>
                  </a:cubicBezTo>
                  <a:lnTo>
                    <a:pt x="10" y="32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5" name="Freeform 521">
              <a:extLst>
                <a:ext uri="{FF2B5EF4-FFF2-40B4-BE49-F238E27FC236}">
                  <a16:creationId xmlns="" xmlns:a16="http://schemas.microsoft.com/office/drawing/2014/main" id="{B8CBCE13-AC33-A241-BCCA-329F447114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1676" y="2924176"/>
              <a:ext cx="46038" cy="73025"/>
            </a:xfrm>
            <a:custGeom>
              <a:avLst/>
              <a:gdLst>
                <a:gd name="T0" fmla="*/ 16 w 24"/>
                <a:gd name="T1" fmla="*/ 37 h 37"/>
                <a:gd name="T2" fmla="*/ 0 w 24"/>
                <a:gd name="T3" fmla="*/ 5 h 37"/>
                <a:gd name="T4" fmla="*/ 1 w 24"/>
                <a:gd name="T5" fmla="*/ 2 h 37"/>
                <a:gd name="T6" fmla="*/ 4 w 24"/>
                <a:gd name="T7" fmla="*/ 0 h 37"/>
                <a:gd name="T8" fmla="*/ 24 w 24"/>
                <a:gd name="T9" fmla="*/ 0 h 37"/>
                <a:gd name="T10" fmla="*/ 24 w 24"/>
                <a:gd name="T11" fmla="*/ 8 h 37"/>
                <a:gd name="T12" fmla="*/ 10 w 24"/>
                <a:gd name="T13" fmla="*/ 8 h 37"/>
                <a:gd name="T14" fmla="*/ 24 w 24"/>
                <a:gd name="T15" fmla="*/ 34 h 37"/>
                <a:gd name="T16" fmla="*/ 16 w 24"/>
                <a:gd name="T1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37">
                  <a:moveTo>
                    <a:pt x="16" y="37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1" y="0"/>
                    <a:pt x="3" y="0"/>
                    <a:pt x="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24" y="34"/>
                    <a:pt x="24" y="34"/>
                    <a:pt x="24" y="34"/>
                  </a:cubicBezTo>
                  <a:lnTo>
                    <a:pt x="16" y="37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6" name="Freeform 522">
              <a:extLst>
                <a:ext uri="{FF2B5EF4-FFF2-40B4-BE49-F238E27FC236}">
                  <a16:creationId xmlns="" xmlns:a16="http://schemas.microsoft.com/office/drawing/2014/main" id="{4D0B2922-CFD1-0042-A286-27EFCE1A79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1526" y="2986089"/>
              <a:ext cx="327025" cy="63500"/>
            </a:xfrm>
            <a:custGeom>
              <a:avLst/>
              <a:gdLst>
                <a:gd name="T0" fmla="*/ 52 w 169"/>
                <a:gd name="T1" fmla="*/ 32 h 32"/>
                <a:gd name="T2" fmla="*/ 12 w 169"/>
                <a:gd name="T3" fmla="*/ 32 h 32"/>
                <a:gd name="T4" fmla="*/ 8 w 169"/>
                <a:gd name="T5" fmla="*/ 29 h 32"/>
                <a:gd name="T6" fmla="*/ 0 w 169"/>
                <a:gd name="T7" fmla="*/ 5 h 32"/>
                <a:gd name="T8" fmla="*/ 8 w 169"/>
                <a:gd name="T9" fmla="*/ 2 h 32"/>
                <a:gd name="T10" fmla="*/ 15 w 169"/>
                <a:gd name="T11" fmla="*/ 24 h 32"/>
                <a:gd name="T12" fmla="*/ 52 w 169"/>
                <a:gd name="T13" fmla="*/ 24 h 32"/>
                <a:gd name="T14" fmla="*/ 167 w 169"/>
                <a:gd name="T15" fmla="*/ 0 h 32"/>
                <a:gd name="T16" fmla="*/ 169 w 169"/>
                <a:gd name="T17" fmla="*/ 8 h 32"/>
                <a:gd name="T18" fmla="*/ 53 w 169"/>
                <a:gd name="T19" fmla="*/ 32 h 32"/>
                <a:gd name="T20" fmla="*/ 52 w 169"/>
                <a:gd name="T2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9" h="32">
                  <a:moveTo>
                    <a:pt x="52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10" y="32"/>
                    <a:pt x="9" y="31"/>
                    <a:pt x="8" y="2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32"/>
                    <a:pt x="52" y="32"/>
                    <a:pt x="52" y="32"/>
                  </a:cubicBezTo>
                  <a:close/>
                </a:path>
              </a:pathLst>
            </a:custGeom>
            <a:ln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7" name="Rectangle 523">
              <a:extLst>
                <a:ext uri="{FF2B5EF4-FFF2-40B4-BE49-F238E27FC236}">
                  <a16:creationId xmlns="" xmlns:a16="http://schemas.microsoft.com/office/drawing/2014/main" id="{4246D007-CF67-F947-A007-06A8B8662E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9601" y="2924176"/>
              <a:ext cx="76200" cy="15875"/>
            </a:xfrm>
            <a:prstGeom prst="rect">
              <a:avLst/>
            </a:prstGeom>
            <a:ln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8" name="Rectangle 524">
              <a:extLst>
                <a:ext uri="{FF2B5EF4-FFF2-40B4-BE49-F238E27FC236}">
                  <a16:creationId xmlns="" xmlns:a16="http://schemas.microsoft.com/office/drawing/2014/main" id="{46C55C74-DFCC-7347-AC7B-C96583D4DB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9763" y="2955926"/>
              <a:ext cx="53975" cy="15875"/>
            </a:xfrm>
            <a:prstGeom prst="rect">
              <a:avLst/>
            </a:prstGeom>
            <a:ln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9" name="Rectangle 525">
              <a:extLst>
                <a:ext uri="{FF2B5EF4-FFF2-40B4-BE49-F238E27FC236}">
                  <a16:creationId xmlns="" xmlns:a16="http://schemas.microsoft.com/office/drawing/2014/main" id="{4ADC55EE-FD9F-6643-B450-BE12F9DA28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1513" y="2986089"/>
              <a:ext cx="30163" cy="15875"/>
            </a:xfrm>
            <a:prstGeom prst="rect">
              <a:avLst/>
            </a:prstGeom>
            <a:ln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0" name="Rectangle 526">
              <a:extLst>
                <a:ext uri="{FF2B5EF4-FFF2-40B4-BE49-F238E27FC236}">
                  <a16:creationId xmlns="" xmlns:a16="http://schemas.microsoft.com/office/drawing/2014/main" id="{F6F12C63-E7FD-1045-985F-117AFB7CFA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9601" y="2986089"/>
              <a:ext cx="46038" cy="15875"/>
            </a:xfrm>
            <a:prstGeom prst="rect">
              <a:avLst/>
            </a:prstGeom>
            <a:ln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69" name="Группа 68">
            <a:extLst>
              <a:ext uri="{FF2B5EF4-FFF2-40B4-BE49-F238E27FC236}">
                <a16:creationId xmlns="" xmlns:a16="http://schemas.microsoft.com/office/drawing/2014/main" id="{230A1994-01D7-0040-8300-A07E47C75A68}"/>
              </a:ext>
            </a:extLst>
          </p:cNvPr>
          <p:cNvGrpSpPr/>
          <p:nvPr/>
        </p:nvGrpSpPr>
        <p:grpSpPr>
          <a:xfrm>
            <a:off x="7427857" y="1427247"/>
            <a:ext cx="661273" cy="578877"/>
            <a:chOff x="8988425" y="4476751"/>
            <a:chExt cx="496888" cy="434975"/>
          </a:xfrm>
          <a:solidFill>
            <a:schemeClr val="bg1"/>
          </a:solidFill>
        </p:grpSpPr>
        <p:sp>
          <p:nvSpPr>
            <p:cNvPr id="70" name="Freeform 468">
              <a:extLst>
                <a:ext uri="{FF2B5EF4-FFF2-40B4-BE49-F238E27FC236}">
                  <a16:creationId xmlns="" xmlns:a16="http://schemas.microsoft.com/office/drawing/2014/main" id="{199D2597-A17F-614B-9226-E23CF8CA7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1938" y="4552951"/>
              <a:ext cx="90488" cy="200025"/>
            </a:xfrm>
            <a:custGeom>
              <a:avLst/>
              <a:gdLst>
                <a:gd name="T0" fmla="*/ 8 w 57"/>
                <a:gd name="T1" fmla="*/ 126 h 126"/>
                <a:gd name="T2" fmla="*/ 0 w 57"/>
                <a:gd name="T3" fmla="*/ 122 h 126"/>
                <a:gd name="T4" fmla="*/ 49 w 57"/>
                <a:gd name="T5" fmla="*/ 0 h 126"/>
                <a:gd name="T6" fmla="*/ 57 w 57"/>
                <a:gd name="T7" fmla="*/ 4 h 126"/>
                <a:gd name="T8" fmla="*/ 8 w 57"/>
                <a:gd name="T9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26">
                  <a:moveTo>
                    <a:pt x="8" y="126"/>
                  </a:moveTo>
                  <a:lnTo>
                    <a:pt x="0" y="122"/>
                  </a:lnTo>
                  <a:lnTo>
                    <a:pt x="49" y="0"/>
                  </a:lnTo>
                  <a:lnTo>
                    <a:pt x="57" y="4"/>
                  </a:lnTo>
                  <a:lnTo>
                    <a:pt x="8" y="126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71" name="Freeform 469">
              <a:extLst>
                <a:ext uri="{FF2B5EF4-FFF2-40B4-BE49-F238E27FC236}">
                  <a16:creationId xmlns="" xmlns:a16="http://schemas.microsoft.com/office/drawing/2014/main" id="{FF6EC16D-D159-7349-B676-12E98B2FB1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88425" y="4741863"/>
              <a:ext cx="77788" cy="77788"/>
            </a:xfrm>
            <a:custGeom>
              <a:avLst/>
              <a:gdLst>
                <a:gd name="T0" fmla="*/ 20 w 40"/>
                <a:gd name="T1" fmla="*/ 40 h 40"/>
                <a:gd name="T2" fmla="*/ 15 w 40"/>
                <a:gd name="T3" fmla="*/ 40 h 40"/>
                <a:gd name="T4" fmla="*/ 0 w 40"/>
                <a:gd name="T5" fmla="*/ 20 h 40"/>
                <a:gd name="T6" fmla="*/ 20 w 40"/>
                <a:gd name="T7" fmla="*/ 0 h 40"/>
                <a:gd name="T8" fmla="*/ 40 w 40"/>
                <a:gd name="T9" fmla="*/ 20 h 40"/>
                <a:gd name="T10" fmla="*/ 20 w 40"/>
                <a:gd name="T11" fmla="*/ 40 h 40"/>
                <a:gd name="T12" fmla="*/ 20 w 40"/>
                <a:gd name="T13" fmla="*/ 8 h 40"/>
                <a:gd name="T14" fmla="*/ 8 w 40"/>
                <a:gd name="T15" fmla="*/ 20 h 40"/>
                <a:gd name="T16" fmla="*/ 17 w 40"/>
                <a:gd name="T17" fmla="*/ 32 h 40"/>
                <a:gd name="T18" fmla="*/ 20 w 40"/>
                <a:gd name="T19" fmla="*/ 32 h 40"/>
                <a:gd name="T20" fmla="*/ 32 w 40"/>
                <a:gd name="T21" fmla="*/ 20 h 40"/>
                <a:gd name="T22" fmla="*/ 20 w 40"/>
                <a:gd name="T23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40">
                  <a:moveTo>
                    <a:pt x="20" y="40"/>
                  </a:moveTo>
                  <a:cubicBezTo>
                    <a:pt x="18" y="40"/>
                    <a:pt x="16" y="40"/>
                    <a:pt x="15" y="40"/>
                  </a:cubicBezTo>
                  <a:cubicBezTo>
                    <a:pt x="6" y="37"/>
                    <a:pt x="0" y="29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8"/>
                  </a:moveTo>
                  <a:cubicBezTo>
                    <a:pt x="13" y="8"/>
                    <a:pt x="8" y="14"/>
                    <a:pt x="8" y="20"/>
                  </a:cubicBezTo>
                  <a:cubicBezTo>
                    <a:pt x="8" y="26"/>
                    <a:pt x="11" y="30"/>
                    <a:pt x="17" y="32"/>
                  </a:cubicBezTo>
                  <a:cubicBezTo>
                    <a:pt x="18" y="32"/>
                    <a:pt x="19" y="32"/>
                    <a:pt x="20" y="32"/>
                  </a:cubicBezTo>
                  <a:cubicBezTo>
                    <a:pt x="26" y="32"/>
                    <a:pt x="32" y="27"/>
                    <a:pt x="32" y="20"/>
                  </a:cubicBezTo>
                  <a:cubicBezTo>
                    <a:pt x="32" y="14"/>
                    <a:pt x="26" y="8"/>
                    <a:pt x="20" y="8"/>
                  </a:cubicBezTo>
                  <a:close/>
                </a:path>
              </a:pathLst>
            </a:custGeom>
            <a:ln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72" name="Freeform 470">
              <a:extLst>
                <a:ext uri="{FF2B5EF4-FFF2-40B4-BE49-F238E27FC236}">
                  <a16:creationId xmlns="" xmlns:a16="http://schemas.microsoft.com/office/drawing/2014/main" id="{2EF84BAA-38D6-BB46-B056-E4186C0832C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7500" y="4479926"/>
              <a:ext cx="49213" cy="49213"/>
            </a:xfrm>
            <a:custGeom>
              <a:avLst/>
              <a:gdLst>
                <a:gd name="T0" fmla="*/ 25 w 31"/>
                <a:gd name="T1" fmla="*/ 31 h 31"/>
                <a:gd name="T2" fmla="*/ 0 w 31"/>
                <a:gd name="T3" fmla="*/ 7 h 31"/>
                <a:gd name="T4" fmla="*/ 6 w 31"/>
                <a:gd name="T5" fmla="*/ 0 h 31"/>
                <a:gd name="T6" fmla="*/ 31 w 31"/>
                <a:gd name="T7" fmla="*/ 24 h 31"/>
                <a:gd name="T8" fmla="*/ 25 w 31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25" y="31"/>
                  </a:moveTo>
                  <a:lnTo>
                    <a:pt x="0" y="7"/>
                  </a:lnTo>
                  <a:lnTo>
                    <a:pt x="6" y="0"/>
                  </a:lnTo>
                  <a:lnTo>
                    <a:pt x="31" y="24"/>
                  </a:lnTo>
                  <a:lnTo>
                    <a:pt x="25" y="31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73" name="Freeform 471">
              <a:extLst>
                <a:ext uri="{FF2B5EF4-FFF2-40B4-BE49-F238E27FC236}">
                  <a16:creationId xmlns="" xmlns:a16="http://schemas.microsoft.com/office/drawing/2014/main" id="{FFC4D912-ECC7-9246-8698-335704F6C7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36075" y="4508501"/>
              <a:ext cx="47625" cy="46038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  <a:gd name="T10" fmla="*/ 12 w 24"/>
                <a:gd name="T11" fmla="*/ 8 h 24"/>
                <a:gd name="T12" fmla="*/ 8 w 24"/>
                <a:gd name="T13" fmla="*/ 12 h 24"/>
                <a:gd name="T14" fmla="*/ 12 w 24"/>
                <a:gd name="T15" fmla="*/ 16 h 24"/>
                <a:gd name="T16" fmla="*/ 16 w 24"/>
                <a:gd name="T17" fmla="*/ 12 h 24"/>
                <a:gd name="T18" fmla="*/ 12 w 24"/>
                <a:gd name="T1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5" y="24"/>
                    <a:pt x="0" y="19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8" y="0"/>
                    <a:pt x="24" y="6"/>
                    <a:pt x="24" y="12"/>
                  </a:cubicBezTo>
                  <a:cubicBezTo>
                    <a:pt x="24" y="19"/>
                    <a:pt x="18" y="24"/>
                    <a:pt x="12" y="24"/>
                  </a:cubicBezTo>
                  <a:close/>
                  <a:moveTo>
                    <a:pt x="12" y="8"/>
                  </a:moveTo>
                  <a:cubicBezTo>
                    <a:pt x="9" y="8"/>
                    <a:pt x="8" y="10"/>
                    <a:pt x="8" y="12"/>
                  </a:cubicBezTo>
                  <a:cubicBezTo>
                    <a:pt x="8" y="14"/>
                    <a:pt x="9" y="16"/>
                    <a:pt x="12" y="16"/>
                  </a:cubicBezTo>
                  <a:cubicBezTo>
                    <a:pt x="14" y="16"/>
                    <a:pt x="16" y="14"/>
                    <a:pt x="16" y="12"/>
                  </a:cubicBezTo>
                  <a:cubicBezTo>
                    <a:pt x="16" y="10"/>
                    <a:pt x="14" y="8"/>
                    <a:pt x="12" y="8"/>
                  </a:cubicBezTo>
                  <a:close/>
                </a:path>
              </a:pathLst>
            </a:custGeom>
            <a:ln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74" name="Freeform 472">
              <a:extLst>
                <a:ext uri="{FF2B5EF4-FFF2-40B4-BE49-F238E27FC236}">
                  <a16:creationId xmlns="" xmlns:a16="http://schemas.microsoft.com/office/drawing/2014/main" id="{50948997-C030-A842-A4B2-AA6E2E320CBF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9700" y="4476751"/>
              <a:ext cx="349250" cy="255588"/>
            </a:xfrm>
            <a:custGeom>
              <a:avLst/>
              <a:gdLst>
                <a:gd name="T0" fmla="*/ 8 w 220"/>
                <a:gd name="T1" fmla="*/ 161 h 161"/>
                <a:gd name="T2" fmla="*/ 0 w 220"/>
                <a:gd name="T3" fmla="*/ 154 h 161"/>
                <a:gd name="T4" fmla="*/ 113 w 220"/>
                <a:gd name="T5" fmla="*/ 0 h 161"/>
                <a:gd name="T6" fmla="*/ 202 w 220"/>
                <a:gd name="T7" fmla="*/ 0 h 161"/>
                <a:gd name="T8" fmla="*/ 220 w 220"/>
                <a:gd name="T9" fmla="*/ 53 h 161"/>
                <a:gd name="T10" fmla="*/ 188 w 220"/>
                <a:gd name="T11" fmla="*/ 65 h 161"/>
                <a:gd name="T12" fmla="*/ 162 w 220"/>
                <a:gd name="T13" fmla="*/ 49 h 161"/>
                <a:gd name="T14" fmla="*/ 167 w 220"/>
                <a:gd name="T15" fmla="*/ 41 h 161"/>
                <a:gd name="T16" fmla="*/ 189 w 220"/>
                <a:gd name="T17" fmla="*/ 54 h 161"/>
                <a:gd name="T18" fmla="*/ 207 w 220"/>
                <a:gd name="T19" fmla="*/ 47 h 161"/>
                <a:gd name="T20" fmla="*/ 195 w 220"/>
                <a:gd name="T21" fmla="*/ 10 h 161"/>
                <a:gd name="T22" fmla="*/ 118 w 220"/>
                <a:gd name="T23" fmla="*/ 10 h 161"/>
                <a:gd name="T24" fmla="*/ 8 w 220"/>
                <a:gd name="T25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0" h="161">
                  <a:moveTo>
                    <a:pt x="8" y="161"/>
                  </a:moveTo>
                  <a:lnTo>
                    <a:pt x="0" y="154"/>
                  </a:lnTo>
                  <a:lnTo>
                    <a:pt x="113" y="0"/>
                  </a:lnTo>
                  <a:lnTo>
                    <a:pt x="202" y="0"/>
                  </a:lnTo>
                  <a:lnTo>
                    <a:pt x="220" y="53"/>
                  </a:lnTo>
                  <a:lnTo>
                    <a:pt x="188" y="65"/>
                  </a:lnTo>
                  <a:lnTo>
                    <a:pt x="162" y="49"/>
                  </a:lnTo>
                  <a:lnTo>
                    <a:pt x="167" y="41"/>
                  </a:lnTo>
                  <a:lnTo>
                    <a:pt x="189" y="54"/>
                  </a:lnTo>
                  <a:lnTo>
                    <a:pt x="207" y="47"/>
                  </a:lnTo>
                  <a:lnTo>
                    <a:pt x="195" y="10"/>
                  </a:lnTo>
                  <a:lnTo>
                    <a:pt x="118" y="10"/>
                  </a:lnTo>
                  <a:lnTo>
                    <a:pt x="8" y="161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75" name="Freeform 473">
              <a:extLst>
                <a:ext uri="{FF2B5EF4-FFF2-40B4-BE49-F238E27FC236}">
                  <a16:creationId xmlns="" xmlns:a16="http://schemas.microsoft.com/office/drawing/2014/main" id="{69175886-95A9-624F-A991-1ABFA466214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750" y="4510088"/>
              <a:ext cx="69850" cy="52388"/>
            </a:xfrm>
            <a:custGeom>
              <a:avLst/>
              <a:gdLst>
                <a:gd name="T0" fmla="*/ 39 w 44"/>
                <a:gd name="T1" fmla="*/ 33 h 33"/>
                <a:gd name="T2" fmla="*/ 0 w 44"/>
                <a:gd name="T3" fmla="*/ 9 h 33"/>
                <a:gd name="T4" fmla="*/ 5 w 44"/>
                <a:gd name="T5" fmla="*/ 0 h 33"/>
                <a:gd name="T6" fmla="*/ 44 w 44"/>
                <a:gd name="T7" fmla="*/ 25 h 33"/>
                <a:gd name="T8" fmla="*/ 39 w 44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3">
                  <a:moveTo>
                    <a:pt x="39" y="33"/>
                  </a:moveTo>
                  <a:lnTo>
                    <a:pt x="0" y="9"/>
                  </a:lnTo>
                  <a:lnTo>
                    <a:pt x="5" y="0"/>
                  </a:lnTo>
                  <a:lnTo>
                    <a:pt x="44" y="25"/>
                  </a:lnTo>
                  <a:lnTo>
                    <a:pt x="39" y="33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76" name="Freeform 474">
              <a:extLst>
                <a:ext uri="{FF2B5EF4-FFF2-40B4-BE49-F238E27FC236}">
                  <a16:creationId xmlns="" xmlns:a16="http://schemas.microsoft.com/office/drawing/2014/main" id="{54308E51-B53A-9842-A8DA-96A4EB41C6C5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7013" y="4725988"/>
              <a:ext cx="215900" cy="52388"/>
            </a:xfrm>
            <a:custGeom>
              <a:avLst/>
              <a:gdLst>
                <a:gd name="T0" fmla="*/ 130 w 136"/>
                <a:gd name="T1" fmla="*/ 33 h 33"/>
                <a:gd name="T2" fmla="*/ 107 w 136"/>
                <a:gd name="T3" fmla="*/ 10 h 33"/>
                <a:gd name="T4" fmla="*/ 51 w 136"/>
                <a:gd name="T5" fmla="*/ 10 h 33"/>
                <a:gd name="T6" fmla="*/ 3 w 136"/>
                <a:gd name="T7" fmla="*/ 29 h 33"/>
                <a:gd name="T8" fmla="*/ 0 w 136"/>
                <a:gd name="T9" fmla="*/ 21 h 33"/>
                <a:gd name="T10" fmla="*/ 50 w 136"/>
                <a:gd name="T11" fmla="*/ 0 h 33"/>
                <a:gd name="T12" fmla="*/ 111 w 136"/>
                <a:gd name="T13" fmla="*/ 0 h 33"/>
                <a:gd name="T14" fmla="*/ 136 w 136"/>
                <a:gd name="T15" fmla="*/ 26 h 33"/>
                <a:gd name="T16" fmla="*/ 130 w 136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33">
                  <a:moveTo>
                    <a:pt x="130" y="33"/>
                  </a:moveTo>
                  <a:lnTo>
                    <a:pt x="107" y="10"/>
                  </a:lnTo>
                  <a:lnTo>
                    <a:pt x="51" y="10"/>
                  </a:lnTo>
                  <a:lnTo>
                    <a:pt x="3" y="29"/>
                  </a:lnTo>
                  <a:lnTo>
                    <a:pt x="0" y="21"/>
                  </a:lnTo>
                  <a:lnTo>
                    <a:pt x="50" y="0"/>
                  </a:lnTo>
                  <a:lnTo>
                    <a:pt x="111" y="0"/>
                  </a:lnTo>
                  <a:lnTo>
                    <a:pt x="136" y="26"/>
                  </a:lnTo>
                  <a:lnTo>
                    <a:pt x="130" y="33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77" name="Freeform 475">
              <a:extLst>
                <a:ext uri="{FF2B5EF4-FFF2-40B4-BE49-F238E27FC236}">
                  <a16:creationId xmlns="" xmlns:a16="http://schemas.microsoft.com/office/drawing/2014/main" id="{976527F0-DECF-E340-8F27-2B4E5EB605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37675" y="4764088"/>
              <a:ext cx="92075" cy="93663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  <a:gd name="T10" fmla="*/ 24 w 48"/>
                <a:gd name="T11" fmla="*/ 8 h 48"/>
                <a:gd name="T12" fmla="*/ 8 w 48"/>
                <a:gd name="T13" fmla="*/ 24 h 48"/>
                <a:gd name="T14" fmla="*/ 24 w 48"/>
                <a:gd name="T15" fmla="*/ 40 h 48"/>
                <a:gd name="T16" fmla="*/ 40 w 48"/>
                <a:gd name="T17" fmla="*/ 24 h 48"/>
                <a:gd name="T18" fmla="*/ 24 w 48"/>
                <a:gd name="T19" fmla="*/ 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10" y="48"/>
                    <a:pt x="0" y="37"/>
                    <a:pt x="0" y="24"/>
                  </a:cubicBezTo>
                  <a:cubicBezTo>
                    <a:pt x="0" y="11"/>
                    <a:pt x="10" y="0"/>
                    <a:pt x="24" y="0"/>
                  </a:cubicBezTo>
                  <a:cubicBezTo>
                    <a:pt x="37" y="0"/>
                    <a:pt x="48" y="11"/>
                    <a:pt x="48" y="24"/>
                  </a:cubicBezTo>
                  <a:cubicBezTo>
                    <a:pt x="48" y="37"/>
                    <a:pt x="37" y="48"/>
                    <a:pt x="24" y="48"/>
                  </a:cubicBezTo>
                  <a:close/>
                  <a:moveTo>
                    <a:pt x="24" y="8"/>
                  </a:moveTo>
                  <a:cubicBezTo>
                    <a:pt x="15" y="8"/>
                    <a:pt x="8" y="15"/>
                    <a:pt x="8" y="24"/>
                  </a:cubicBezTo>
                  <a:cubicBezTo>
                    <a:pt x="8" y="33"/>
                    <a:pt x="15" y="40"/>
                    <a:pt x="24" y="40"/>
                  </a:cubicBezTo>
                  <a:cubicBezTo>
                    <a:pt x="32" y="40"/>
                    <a:pt x="40" y="33"/>
                    <a:pt x="40" y="24"/>
                  </a:cubicBezTo>
                  <a:cubicBezTo>
                    <a:pt x="40" y="15"/>
                    <a:pt x="32" y="8"/>
                    <a:pt x="24" y="8"/>
                  </a:cubicBezTo>
                  <a:close/>
                </a:path>
              </a:pathLst>
            </a:custGeom>
            <a:ln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78" name="Freeform 476">
              <a:extLst>
                <a:ext uri="{FF2B5EF4-FFF2-40B4-BE49-F238E27FC236}">
                  <a16:creationId xmlns="" xmlns:a16="http://schemas.microsoft.com/office/drawing/2014/main" id="{95E547D4-9696-5D4F-B823-553396F74506}"/>
                </a:ext>
              </a:extLst>
            </p:cNvPr>
            <p:cNvSpPr>
              <a:spLocks/>
            </p:cNvSpPr>
            <p:nvPr/>
          </p:nvSpPr>
          <p:spPr bwMode="auto">
            <a:xfrm>
              <a:off x="9088438" y="4779963"/>
              <a:ext cx="257175" cy="39688"/>
            </a:xfrm>
            <a:custGeom>
              <a:avLst/>
              <a:gdLst>
                <a:gd name="T0" fmla="*/ 162 w 162"/>
                <a:gd name="T1" fmla="*/ 25 h 25"/>
                <a:gd name="T2" fmla="*/ 63 w 162"/>
                <a:gd name="T3" fmla="*/ 25 h 25"/>
                <a:gd name="T4" fmla="*/ 0 w 162"/>
                <a:gd name="T5" fmla="*/ 10 h 25"/>
                <a:gd name="T6" fmla="*/ 2 w 162"/>
                <a:gd name="T7" fmla="*/ 0 h 25"/>
                <a:gd name="T8" fmla="*/ 64 w 162"/>
                <a:gd name="T9" fmla="*/ 15 h 25"/>
                <a:gd name="T10" fmla="*/ 162 w 162"/>
                <a:gd name="T11" fmla="*/ 15 h 25"/>
                <a:gd name="T12" fmla="*/ 162 w 162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25">
                  <a:moveTo>
                    <a:pt x="162" y="25"/>
                  </a:moveTo>
                  <a:lnTo>
                    <a:pt x="63" y="25"/>
                  </a:lnTo>
                  <a:lnTo>
                    <a:pt x="0" y="10"/>
                  </a:lnTo>
                  <a:lnTo>
                    <a:pt x="2" y="0"/>
                  </a:lnTo>
                  <a:lnTo>
                    <a:pt x="64" y="15"/>
                  </a:lnTo>
                  <a:lnTo>
                    <a:pt x="162" y="15"/>
                  </a:lnTo>
                  <a:lnTo>
                    <a:pt x="162" y="25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79" name="Freeform 477">
              <a:extLst>
                <a:ext uri="{FF2B5EF4-FFF2-40B4-BE49-F238E27FC236}">
                  <a16:creationId xmlns="" xmlns:a16="http://schemas.microsoft.com/office/drawing/2014/main" id="{0C431053-1CA9-7946-9A1E-C7BE2B95514D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1763" y="4805363"/>
              <a:ext cx="346075" cy="106363"/>
            </a:xfrm>
            <a:custGeom>
              <a:avLst/>
              <a:gdLst>
                <a:gd name="T0" fmla="*/ 218 w 218"/>
                <a:gd name="T1" fmla="*/ 67 h 67"/>
                <a:gd name="T2" fmla="*/ 193 w 218"/>
                <a:gd name="T3" fmla="*/ 67 h 67"/>
                <a:gd name="T4" fmla="*/ 70 w 218"/>
                <a:gd name="T5" fmla="*/ 53 h 67"/>
                <a:gd name="T6" fmla="*/ 0 w 218"/>
                <a:gd name="T7" fmla="*/ 9 h 67"/>
                <a:gd name="T8" fmla="*/ 6 w 218"/>
                <a:gd name="T9" fmla="*/ 0 h 67"/>
                <a:gd name="T10" fmla="*/ 73 w 218"/>
                <a:gd name="T11" fmla="*/ 43 h 67"/>
                <a:gd name="T12" fmla="*/ 194 w 218"/>
                <a:gd name="T13" fmla="*/ 57 h 67"/>
                <a:gd name="T14" fmla="*/ 218 w 218"/>
                <a:gd name="T15" fmla="*/ 57 h 67"/>
                <a:gd name="T16" fmla="*/ 218 w 218"/>
                <a:gd name="T1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8" h="67">
                  <a:moveTo>
                    <a:pt x="218" y="67"/>
                  </a:moveTo>
                  <a:lnTo>
                    <a:pt x="193" y="67"/>
                  </a:lnTo>
                  <a:lnTo>
                    <a:pt x="70" y="53"/>
                  </a:lnTo>
                  <a:lnTo>
                    <a:pt x="0" y="9"/>
                  </a:lnTo>
                  <a:lnTo>
                    <a:pt x="6" y="0"/>
                  </a:lnTo>
                  <a:lnTo>
                    <a:pt x="73" y="43"/>
                  </a:lnTo>
                  <a:lnTo>
                    <a:pt x="194" y="57"/>
                  </a:lnTo>
                  <a:lnTo>
                    <a:pt x="218" y="57"/>
                  </a:lnTo>
                  <a:lnTo>
                    <a:pt x="218" y="67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80" name="Freeform 478">
              <a:extLst>
                <a:ext uri="{FF2B5EF4-FFF2-40B4-BE49-F238E27FC236}">
                  <a16:creationId xmlns="" xmlns:a16="http://schemas.microsoft.com/office/drawing/2014/main" id="{257CF60B-A25A-6548-A1BA-6D9ABBF0B7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67838" y="4795838"/>
              <a:ext cx="31750" cy="30163"/>
            </a:xfrm>
            <a:custGeom>
              <a:avLst/>
              <a:gdLst>
                <a:gd name="T0" fmla="*/ 8 w 16"/>
                <a:gd name="T1" fmla="*/ 16 h 16"/>
                <a:gd name="T2" fmla="*/ 0 w 16"/>
                <a:gd name="T3" fmla="*/ 8 h 16"/>
                <a:gd name="T4" fmla="*/ 8 w 16"/>
                <a:gd name="T5" fmla="*/ 0 h 16"/>
                <a:gd name="T6" fmla="*/ 16 w 16"/>
                <a:gd name="T7" fmla="*/ 8 h 16"/>
                <a:gd name="T8" fmla="*/ 8 w 16"/>
                <a:gd name="T9" fmla="*/ 16 h 16"/>
                <a:gd name="T10" fmla="*/ 8 w 16"/>
                <a:gd name="T11" fmla="*/ 8 h 16"/>
                <a:gd name="T12" fmla="*/ 8 w 16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cubicBezTo>
                    <a:pt x="3" y="16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13"/>
                    <a:pt x="12" y="16"/>
                    <a:pt x="8" y="16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ln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81" name="Freeform 479">
              <a:extLst>
                <a:ext uri="{FF2B5EF4-FFF2-40B4-BE49-F238E27FC236}">
                  <a16:creationId xmlns="" xmlns:a16="http://schemas.microsoft.com/office/drawing/2014/main" id="{7F4F0E99-19BB-D441-9A4B-2913F1050C5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9100" y="4710113"/>
              <a:ext cx="176213" cy="201613"/>
            </a:xfrm>
            <a:custGeom>
              <a:avLst/>
              <a:gdLst>
                <a:gd name="T0" fmla="*/ 39 w 91"/>
                <a:gd name="T1" fmla="*/ 104 h 104"/>
                <a:gd name="T2" fmla="*/ 39 w 91"/>
                <a:gd name="T3" fmla="*/ 96 h 104"/>
                <a:gd name="T4" fmla="*/ 83 w 91"/>
                <a:gd name="T5" fmla="*/ 52 h 104"/>
                <a:gd name="T6" fmla="*/ 39 w 91"/>
                <a:gd name="T7" fmla="*/ 8 h 104"/>
                <a:gd name="T8" fmla="*/ 6 w 91"/>
                <a:gd name="T9" fmla="*/ 23 h 104"/>
                <a:gd name="T10" fmla="*/ 0 w 91"/>
                <a:gd name="T11" fmla="*/ 18 h 104"/>
                <a:gd name="T12" fmla="*/ 39 w 91"/>
                <a:gd name="T13" fmla="*/ 0 h 104"/>
                <a:gd name="T14" fmla="*/ 91 w 91"/>
                <a:gd name="T15" fmla="*/ 52 h 104"/>
                <a:gd name="T16" fmla="*/ 39 w 91"/>
                <a:gd name="T17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104">
                  <a:moveTo>
                    <a:pt x="39" y="104"/>
                  </a:moveTo>
                  <a:cubicBezTo>
                    <a:pt x="39" y="96"/>
                    <a:pt x="39" y="96"/>
                    <a:pt x="39" y="96"/>
                  </a:cubicBezTo>
                  <a:cubicBezTo>
                    <a:pt x="63" y="96"/>
                    <a:pt x="83" y="77"/>
                    <a:pt x="83" y="52"/>
                  </a:cubicBezTo>
                  <a:cubicBezTo>
                    <a:pt x="83" y="28"/>
                    <a:pt x="63" y="8"/>
                    <a:pt x="39" y="8"/>
                  </a:cubicBezTo>
                  <a:cubicBezTo>
                    <a:pt x="26" y="8"/>
                    <a:pt x="14" y="14"/>
                    <a:pt x="6" y="2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0" y="7"/>
                    <a:pt x="24" y="0"/>
                    <a:pt x="39" y="0"/>
                  </a:cubicBezTo>
                  <a:cubicBezTo>
                    <a:pt x="67" y="0"/>
                    <a:pt x="91" y="24"/>
                    <a:pt x="91" y="52"/>
                  </a:cubicBezTo>
                  <a:cubicBezTo>
                    <a:pt x="91" y="81"/>
                    <a:pt x="67" y="104"/>
                    <a:pt x="39" y="104"/>
                  </a:cubicBezTo>
                  <a:close/>
                </a:path>
              </a:pathLst>
            </a:custGeom>
            <a:ln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82" name="Freeform 480">
              <a:extLst>
                <a:ext uri="{FF2B5EF4-FFF2-40B4-BE49-F238E27FC236}">
                  <a16:creationId xmlns="" xmlns:a16="http://schemas.microsoft.com/office/drawing/2014/main" id="{1E5D2A1E-6792-5F4F-B806-574AF5E4F38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74163" y="4849813"/>
              <a:ext cx="161925" cy="58738"/>
            </a:xfrm>
            <a:custGeom>
              <a:avLst/>
              <a:gdLst>
                <a:gd name="T0" fmla="*/ 93 w 102"/>
                <a:gd name="T1" fmla="*/ 37 h 37"/>
                <a:gd name="T2" fmla="*/ 80 w 102"/>
                <a:gd name="T3" fmla="*/ 10 h 37"/>
                <a:gd name="T4" fmla="*/ 0 w 102"/>
                <a:gd name="T5" fmla="*/ 10 h 37"/>
                <a:gd name="T6" fmla="*/ 0 w 102"/>
                <a:gd name="T7" fmla="*/ 0 h 37"/>
                <a:gd name="T8" fmla="*/ 86 w 102"/>
                <a:gd name="T9" fmla="*/ 0 h 37"/>
                <a:gd name="T10" fmla="*/ 102 w 102"/>
                <a:gd name="T11" fmla="*/ 32 h 37"/>
                <a:gd name="T12" fmla="*/ 93 w 102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37">
                  <a:moveTo>
                    <a:pt x="93" y="37"/>
                  </a:moveTo>
                  <a:lnTo>
                    <a:pt x="80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86" y="0"/>
                  </a:lnTo>
                  <a:lnTo>
                    <a:pt x="102" y="32"/>
                  </a:lnTo>
                  <a:lnTo>
                    <a:pt x="93" y="37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83" name="Freeform 481">
              <a:extLst>
                <a:ext uri="{FF2B5EF4-FFF2-40B4-BE49-F238E27FC236}">
                  <a16:creationId xmlns="" xmlns:a16="http://schemas.microsoft.com/office/drawing/2014/main" id="{AD60162C-847D-BA4D-AF55-6FFD8F83EDA5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4150" y="4549776"/>
              <a:ext cx="117475" cy="174625"/>
            </a:xfrm>
            <a:custGeom>
              <a:avLst/>
              <a:gdLst>
                <a:gd name="T0" fmla="*/ 9 w 74"/>
                <a:gd name="T1" fmla="*/ 110 h 110"/>
                <a:gd name="T2" fmla="*/ 0 w 74"/>
                <a:gd name="T3" fmla="*/ 104 h 110"/>
                <a:gd name="T4" fmla="*/ 61 w 74"/>
                <a:gd name="T5" fmla="*/ 19 h 110"/>
                <a:gd name="T6" fmla="*/ 50 w 74"/>
                <a:gd name="T7" fmla="*/ 7 h 110"/>
                <a:gd name="T8" fmla="*/ 56 w 74"/>
                <a:gd name="T9" fmla="*/ 0 h 110"/>
                <a:gd name="T10" fmla="*/ 74 w 74"/>
                <a:gd name="T11" fmla="*/ 18 h 110"/>
                <a:gd name="T12" fmla="*/ 9 w 74"/>
                <a:gd name="T13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110">
                  <a:moveTo>
                    <a:pt x="9" y="110"/>
                  </a:moveTo>
                  <a:lnTo>
                    <a:pt x="0" y="104"/>
                  </a:lnTo>
                  <a:lnTo>
                    <a:pt x="61" y="19"/>
                  </a:lnTo>
                  <a:lnTo>
                    <a:pt x="50" y="7"/>
                  </a:lnTo>
                  <a:lnTo>
                    <a:pt x="56" y="0"/>
                  </a:lnTo>
                  <a:lnTo>
                    <a:pt x="74" y="18"/>
                  </a:lnTo>
                  <a:lnTo>
                    <a:pt x="9" y="110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84" name="Rectangle 482">
              <a:extLst>
                <a:ext uri="{FF2B5EF4-FFF2-40B4-BE49-F238E27FC236}">
                  <a16:creationId xmlns="" xmlns:a16="http://schemas.microsoft.com/office/drawing/2014/main" id="{A1581BFC-2E5E-5A49-85A0-2465F2C49A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45613" y="4664076"/>
              <a:ext cx="15875" cy="15875"/>
            </a:xfrm>
            <a:prstGeom prst="rect">
              <a:avLst/>
            </a:prstGeom>
            <a:ln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85" name="Rectangle 483">
              <a:extLst>
                <a:ext uri="{FF2B5EF4-FFF2-40B4-BE49-F238E27FC236}">
                  <a16:creationId xmlns="" xmlns:a16="http://schemas.microsoft.com/office/drawing/2014/main" id="{6068D17F-03C2-F747-AFD5-5B93F76306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75775" y="4664076"/>
              <a:ext cx="15875" cy="15875"/>
            </a:xfrm>
            <a:prstGeom prst="rect">
              <a:avLst/>
            </a:prstGeom>
            <a:ln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86" name="Rectangle 484">
              <a:extLst>
                <a:ext uri="{FF2B5EF4-FFF2-40B4-BE49-F238E27FC236}">
                  <a16:creationId xmlns="" xmlns:a16="http://schemas.microsoft.com/office/drawing/2014/main" id="{CFB7DE1E-278E-334E-8F4E-C7E5BF57B3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07525" y="4664076"/>
              <a:ext cx="15875" cy="15875"/>
            </a:xfrm>
            <a:prstGeom prst="rect">
              <a:avLst/>
            </a:prstGeom>
            <a:ln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87" name="TextBox 71"/>
          <p:cNvSpPr txBox="1"/>
          <p:nvPr/>
        </p:nvSpPr>
        <p:spPr>
          <a:xfrm>
            <a:off x="35496" y="224654"/>
            <a:ext cx="554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15.2</a:t>
            </a:r>
            <a:endParaRPr lang="ru-RU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550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4" name="TextBox 58"/>
          <p:cNvSpPr txBox="1"/>
          <p:nvPr/>
        </p:nvSpPr>
        <p:spPr>
          <a:xfrm>
            <a:off x="611560" y="175743"/>
            <a:ext cx="48245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НАУКОГРАДЫ МОСКОВСКОЙ ОБЛАСТИ</a:t>
            </a:r>
            <a:endParaRPr lang="ru-RU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</a:endParaRPr>
          </a:p>
        </p:txBody>
      </p:sp>
      <p:pic>
        <p:nvPicPr>
          <p:cNvPr id="2097245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60"/>
            <a:ext cx="1250282" cy="750170"/>
          </a:xfrm>
          <a:prstGeom prst="rect">
            <a:avLst/>
          </a:prstGeom>
          <a:noFill/>
        </p:spPr>
      </p:pic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AB52ED0B-B173-6641-83B5-DA416B6585CC}"/>
              </a:ext>
            </a:extLst>
          </p:cNvPr>
          <p:cNvGrpSpPr/>
          <p:nvPr/>
        </p:nvGrpSpPr>
        <p:grpSpPr>
          <a:xfrm>
            <a:off x="1980409" y="979102"/>
            <a:ext cx="816929" cy="726794"/>
            <a:chOff x="1065213" y="1946276"/>
            <a:chExt cx="495300" cy="496888"/>
          </a:xfrm>
          <a:solidFill>
            <a:schemeClr val="bg1"/>
          </a:solidFill>
        </p:grpSpPr>
        <p:sp>
          <p:nvSpPr>
            <p:cNvPr id="18" name="Freeform 305">
              <a:extLst>
                <a:ext uri="{FF2B5EF4-FFF2-40B4-BE49-F238E27FC236}">
                  <a16:creationId xmlns="" xmlns:a16="http://schemas.microsoft.com/office/drawing/2014/main" id="{A8F0EEE7-7384-9F4F-8BF2-FA881497CE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5213" y="2117726"/>
              <a:ext cx="495300" cy="325438"/>
            </a:xfrm>
            <a:custGeom>
              <a:avLst/>
              <a:gdLst>
                <a:gd name="T0" fmla="*/ 172 w 256"/>
                <a:gd name="T1" fmla="*/ 128 h 168"/>
                <a:gd name="T2" fmla="*/ 254 w 256"/>
                <a:gd name="T3" fmla="*/ 65 h 168"/>
                <a:gd name="T4" fmla="*/ 254 w 256"/>
                <a:gd name="T5" fmla="*/ 54 h 168"/>
                <a:gd name="T6" fmla="*/ 172 w 256"/>
                <a:gd name="T7" fmla="*/ 0 h 168"/>
                <a:gd name="T8" fmla="*/ 164 w 256"/>
                <a:gd name="T9" fmla="*/ 2 h 168"/>
                <a:gd name="T10" fmla="*/ 92 w 256"/>
                <a:gd name="T11" fmla="*/ 2 h 168"/>
                <a:gd name="T12" fmla="*/ 84 w 256"/>
                <a:gd name="T13" fmla="*/ 0 h 168"/>
                <a:gd name="T14" fmla="*/ 52 w 256"/>
                <a:gd name="T15" fmla="*/ 11 h 168"/>
                <a:gd name="T16" fmla="*/ 2 w 256"/>
                <a:gd name="T17" fmla="*/ 1 h 168"/>
                <a:gd name="T18" fmla="*/ 0 w 256"/>
                <a:gd name="T19" fmla="*/ 116 h 168"/>
                <a:gd name="T20" fmla="*/ 4 w 256"/>
                <a:gd name="T21" fmla="*/ 120 h 168"/>
                <a:gd name="T22" fmla="*/ 52 w 256"/>
                <a:gd name="T23" fmla="*/ 108 h 168"/>
                <a:gd name="T24" fmla="*/ 84 w 256"/>
                <a:gd name="T25" fmla="*/ 128 h 168"/>
                <a:gd name="T26" fmla="*/ 69 w 256"/>
                <a:gd name="T27" fmla="*/ 130 h 168"/>
                <a:gd name="T28" fmla="*/ 84 w 256"/>
                <a:gd name="T29" fmla="*/ 165 h 168"/>
                <a:gd name="T30" fmla="*/ 168 w 256"/>
                <a:gd name="T31" fmla="*/ 168 h 168"/>
                <a:gd name="T32" fmla="*/ 188 w 256"/>
                <a:gd name="T33" fmla="*/ 133 h 168"/>
                <a:gd name="T34" fmla="*/ 184 w 256"/>
                <a:gd name="T35" fmla="*/ 128 h 168"/>
                <a:gd name="T36" fmla="*/ 237 w 256"/>
                <a:gd name="T37" fmla="*/ 42 h 168"/>
                <a:gd name="T38" fmla="*/ 172 w 256"/>
                <a:gd name="T39" fmla="*/ 11 h 168"/>
                <a:gd name="T40" fmla="*/ 246 w 256"/>
                <a:gd name="T41" fmla="*/ 56 h 168"/>
                <a:gd name="T42" fmla="*/ 172 w 256"/>
                <a:gd name="T43" fmla="*/ 38 h 168"/>
                <a:gd name="T44" fmla="*/ 246 w 256"/>
                <a:gd name="T45" fmla="*/ 64 h 168"/>
                <a:gd name="T46" fmla="*/ 172 w 256"/>
                <a:gd name="T47" fmla="*/ 64 h 168"/>
                <a:gd name="T48" fmla="*/ 237 w 256"/>
                <a:gd name="T49" fmla="*/ 77 h 168"/>
                <a:gd name="T50" fmla="*/ 172 w 256"/>
                <a:gd name="T51" fmla="*/ 90 h 168"/>
                <a:gd name="T52" fmla="*/ 128 w 256"/>
                <a:gd name="T53" fmla="*/ 8 h 168"/>
                <a:gd name="T54" fmla="*/ 164 w 256"/>
                <a:gd name="T55" fmla="*/ 29 h 168"/>
                <a:gd name="T56" fmla="*/ 92 w 256"/>
                <a:gd name="T57" fmla="*/ 29 h 168"/>
                <a:gd name="T58" fmla="*/ 92 w 256"/>
                <a:gd name="T59" fmla="*/ 37 h 168"/>
                <a:gd name="T60" fmla="*/ 164 w 256"/>
                <a:gd name="T61" fmla="*/ 37 h 168"/>
                <a:gd name="T62" fmla="*/ 92 w 256"/>
                <a:gd name="T63" fmla="*/ 56 h 168"/>
                <a:gd name="T64" fmla="*/ 92 w 256"/>
                <a:gd name="T65" fmla="*/ 64 h 168"/>
                <a:gd name="T66" fmla="*/ 164 w 256"/>
                <a:gd name="T67" fmla="*/ 82 h 168"/>
                <a:gd name="T68" fmla="*/ 92 w 256"/>
                <a:gd name="T69" fmla="*/ 82 h 168"/>
                <a:gd name="T70" fmla="*/ 92 w 256"/>
                <a:gd name="T71" fmla="*/ 90 h 168"/>
                <a:gd name="T72" fmla="*/ 164 w 256"/>
                <a:gd name="T73" fmla="*/ 90 h 168"/>
                <a:gd name="T74" fmla="*/ 128 w 256"/>
                <a:gd name="T75" fmla="*/ 112 h 168"/>
                <a:gd name="T76" fmla="*/ 92 w 256"/>
                <a:gd name="T77" fmla="*/ 90 h 168"/>
                <a:gd name="T78" fmla="*/ 128 w 256"/>
                <a:gd name="T79" fmla="*/ 120 h 168"/>
                <a:gd name="T80" fmla="*/ 164 w 256"/>
                <a:gd name="T81" fmla="*/ 128 h 168"/>
                <a:gd name="T82" fmla="*/ 92 w 256"/>
                <a:gd name="T83" fmla="*/ 117 h 168"/>
                <a:gd name="T84" fmla="*/ 84 w 256"/>
                <a:gd name="T85" fmla="*/ 29 h 168"/>
                <a:gd name="T86" fmla="*/ 84 w 256"/>
                <a:gd name="T87" fmla="*/ 11 h 168"/>
                <a:gd name="T88" fmla="*/ 84 w 256"/>
                <a:gd name="T89" fmla="*/ 38 h 168"/>
                <a:gd name="T90" fmla="*/ 10 w 256"/>
                <a:gd name="T91" fmla="*/ 56 h 168"/>
                <a:gd name="T92" fmla="*/ 84 w 256"/>
                <a:gd name="T93" fmla="*/ 82 h 168"/>
                <a:gd name="T94" fmla="*/ 84 w 256"/>
                <a:gd name="T95" fmla="*/ 64 h 168"/>
                <a:gd name="T96" fmla="*/ 40 w 256"/>
                <a:gd name="T97" fmla="*/ 17 h 168"/>
                <a:gd name="T98" fmla="*/ 8 w 256"/>
                <a:gd name="T99" fmla="*/ 9 h 168"/>
                <a:gd name="T100" fmla="*/ 8 w 256"/>
                <a:gd name="T101" fmla="*/ 77 h 168"/>
                <a:gd name="T102" fmla="*/ 8 w 256"/>
                <a:gd name="T103" fmla="*/ 111 h 168"/>
                <a:gd name="T104" fmla="*/ 84 w 256"/>
                <a:gd name="T105" fmla="*/ 90 h 168"/>
                <a:gd name="T106" fmla="*/ 19 w 256"/>
                <a:gd name="T107" fmla="*/ 77 h 168"/>
                <a:gd name="T108" fmla="*/ 90 w 256"/>
                <a:gd name="T109" fmla="*/ 160 h 168"/>
                <a:gd name="T110" fmla="*/ 178 w 256"/>
                <a:gd name="T111" fmla="*/ 13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6" h="168">
                  <a:moveTo>
                    <a:pt x="184" y="128"/>
                  </a:moveTo>
                  <a:cubicBezTo>
                    <a:pt x="172" y="128"/>
                    <a:pt x="172" y="128"/>
                    <a:pt x="172" y="128"/>
                  </a:cubicBezTo>
                  <a:cubicBezTo>
                    <a:pt x="172" y="116"/>
                    <a:pt x="172" y="116"/>
                    <a:pt x="172" y="116"/>
                  </a:cubicBezTo>
                  <a:cubicBezTo>
                    <a:pt x="232" y="106"/>
                    <a:pt x="250" y="77"/>
                    <a:pt x="254" y="65"/>
                  </a:cubicBezTo>
                  <a:cubicBezTo>
                    <a:pt x="255" y="64"/>
                    <a:pt x="256" y="62"/>
                    <a:pt x="256" y="60"/>
                  </a:cubicBezTo>
                  <a:cubicBezTo>
                    <a:pt x="256" y="58"/>
                    <a:pt x="255" y="56"/>
                    <a:pt x="254" y="54"/>
                  </a:cubicBezTo>
                  <a:cubicBezTo>
                    <a:pt x="250" y="42"/>
                    <a:pt x="232" y="13"/>
                    <a:pt x="172" y="3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53" y="0"/>
                    <a:pt x="141" y="0"/>
                    <a:pt x="128" y="0"/>
                  </a:cubicBezTo>
                  <a:cubicBezTo>
                    <a:pt x="115" y="0"/>
                    <a:pt x="103" y="0"/>
                    <a:pt x="92" y="2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71" y="5"/>
                    <a:pt x="61" y="8"/>
                    <a:pt x="52" y="1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7"/>
                    <a:pt x="1" y="118"/>
                    <a:pt x="2" y="119"/>
                  </a:cubicBezTo>
                  <a:cubicBezTo>
                    <a:pt x="2" y="119"/>
                    <a:pt x="3" y="120"/>
                    <a:pt x="4" y="120"/>
                  </a:cubicBezTo>
                  <a:cubicBezTo>
                    <a:pt x="4" y="120"/>
                    <a:pt x="5" y="120"/>
                    <a:pt x="5" y="120"/>
                  </a:cubicBezTo>
                  <a:cubicBezTo>
                    <a:pt x="52" y="108"/>
                    <a:pt x="52" y="108"/>
                    <a:pt x="52" y="108"/>
                  </a:cubicBezTo>
                  <a:cubicBezTo>
                    <a:pt x="61" y="111"/>
                    <a:pt x="71" y="114"/>
                    <a:pt x="84" y="116"/>
                  </a:cubicBezTo>
                  <a:cubicBezTo>
                    <a:pt x="84" y="128"/>
                    <a:pt x="84" y="128"/>
                    <a:pt x="84" y="128"/>
                  </a:cubicBezTo>
                  <a:cubicBezTo>
                    <a:pt x="72" y="128"/>
                    <a:pt x="72" y="128"/>
                    <a:pt x="72" y="128"/>
                  </a:cubicBezTo>
                  <a:cubicBezTo>
                    <a:pt x="71" y="128"/>
                    <a:pt x="69" y="128"/>
                    <a:pt x="69" y="130"/>
                  </a:cubicBezTo>
                  <a:cubicBezTo>
                    <a:pt x="68" y="131"/>
                    <a:pt x="68" y="132"/>
                    <a:pt x="68" y="133"/>
                  </a:cubicBezTo>
                  <a:cubicBezTo>
                    <a:pt x="84" y="165"/>
                    <a:pt x="84" y="165"/>
                    <a:pt x="84" y="165"/>
                  </a:cubicBezTo>
                  <a:cubicBezTo>
                    <a:pt x="85" y="167"/>
                    <a:pt x="86" y="168"/>
                    <a:pt x="88" y="168"/>
                  </a:cubicBezTo>
                  <a:cubicBezTo>
                    <a:pt x="168" y="168"/>
                    <a:pt x="168" y="168"/>
                    <a:pt x="168" y="168"/>
                  </a:cubicBezTo>
                  <a:cubicBezTo>
                    <a:pt x="170" y="168"/>
                    <a:pt x="171" y="167"/>
                    <a:pt x="172" y="165"/>
                  </a:cubicBezTo>
                  <a:cubicBezTo>
                    <a:pt x="188" y="133"/>
                    <a:pt x="188" y="133"/>
                    <a:pt x="188" y="133"/>
                  </a:cubicBezTo>
                  <a:cubicBezTo>
                    <a:pt x="188" y="132"/>
                    <a:pt x="188" y="131"/>
                    <a:pt x="187" y="130"/>
                  </a:cubicBezTo>
                  <a:cubicBezTo>
                    <a:pt x="187" y="128"/>
                    <a:pt x="185" y="128"/>
                    <a:pt x="184" y="128"/>
                  </a:cubicBezTo>
                  <a:close/>
                  <a:moveTo>
                    <a:pt x="172" y="11"/>
                  </a:moveTo>
                  <a:cubicBezTo>
                    <a:pt x="207" y="17"/>
                    <a:pt x="227" y="31"/>
                    <a:pt x="237" y="42"/>
                  </a:cubicBezTo>
                  <a:cubicBezTo>
                    <a:pt x="221" y="36"/>
                    <a:pt x="198" y="32"/>
                    <a:pt x="172" y="29"/>
                  </a:cubicBezTo>
                  <a:lnTo>
                    <a:pt x="172" y="11"/>
                  </a:lnTo>
                  <a:close/>
                  <a:moveTo>
                    <a:pt x="172" y="38"/>
                  </a:moveTo>
                  <a:cubicBezTo>
                    <a:pt x="212" y="41"/>
                    <a:pt x="238" y="49"/>
                    <a:pt x="246" y="56"/>
                  </a:cubicBezTo>
                  <a:cubicBezTo>
                    <a:pt x="172" y="56"/>
                    <a:pt x="172" y="56"/>
                    <a:pt x="172" y="56"/>
                  </a:cubicBezTo>
                  <a:lnTo>
                    <a:pt x="172" y="38"/>
                  </a:lnTo>
                  <a:close/>
                  <a:moveTo>
                    <a:pt x="172" y="64"/>
                  </a:moveTo>
                  <a:cubicBezTo>
                    <a:pt x="246" y="64"/>
                    <a:pt x="246" y="64"/>
                    <a:pt x="246" y="64"/>
                  </a:cubicBezTo>
                  <a:cubicBezTo>
                    <a:pt x="238" y="71"/>
                    <a:pt x="212" y="78"/>
                    <a:pt x="172" y="82"/>
                  </a:cubicBezTo>
                  <a:lnTo>
                    <a:pt x="172" y="64"/>
                  </a:lnTo>
                  <a:close/>
                  <a:moveTo>
                    <a:pt x="172" y="90"/>
                  </a:moveTo>
                  <a:cubicBezTo>
                    <a:pt x="198" y="88"/>
                    <a:pt x="221" y="83"/>
                    <a:pt x="237" y="77"/>
                  </a:cubicBezTo>
                  <a:cubicBezTo>
                    <a:pt x="227" y="89"/>
                    <a:pt x="207" y="102"/>
                    <a:pt x="172" y="108"/>
                  </a:cubicBezTo>
                  <a:lnTo>
                    <a:pt x="172" y="90"/>
                  </a:lnTo>
                  <a:close/>
                  <a:moveTo>
                    <a:pt x="92" y="10"/>
                  </a:moveTo>
                  <a:cubicBezTo>
                    <a:pt x="103" y="9"/>
                    <a:pt x="115" y="8"/>
                    <a:pt x="128" y="8"/>
                  </a:cubicBezTo>
                  <a:cubicBezTo>
                    <a:pt x="141" y="8"/>
                    <a:pt x="153" y="9"/>
                    <a:pt x="164" y="10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52" y="28"/>
                    <a:pt x="140" y="28"/>
                    <a:pt x="128" y="28"/>
                  </a:cubicBezTo>
                  <a:cubicBezTo>
                    <a:pt x="116" y="28"/>
                    <a:pt x="104" y="28"/>
                    <a:pt x="92" y="29"/>
                  </a:cubicBezTo>
                  <a:lnTo>
                    <a:pt x="92" y="10"/>
                  </a:lnTo>
                  <a:close/>
                  <a:moveTo>
                    <a:pt x="92" y="37"/>
                  </a:moveTo>
                  <a:cubicBezTo>
                    <a:pt x="103" y="36"/>
                    <a:pt x="115" y="36"/>
                    <a:pt x="128" y="36"/>
                  </a:cubicBezTo>
                  <a:cubicBezTo>
                    <a:pt x="141" y="36"/>
                    <a:pt x="153" y="36"/>
                    <a:pt x="164" y="37"/>
                  </a:cubicBezTo>
                  <a:cubicBezTo>
                    <a:pt x="164" y="56"/>
                    <a:pt x="164" y="56"/>
                    <a:pt x="164" y="56"/>
                  </a:cubicBezTo>
                  <a:cubicBezTo>
                    <a:pt x="92" y="56"/>
                    <a:pt x="92" y="56"/>
                    <a:pt x="92" y="56"/>
                  </a:cubicBezTo>
                  <a:lnTo>
                    <a:pt x="92" y="37"/>
                  </a:lnTo>
                  <a:close/>
                  <a:moveTo>
                    <a:pt x="92" y="64"/>
                  </a:moveTo>
                  <a:cubicBezTo>
                    <a:pt x="164" y="64"/>
                    <a:pt x="164" y="64"/>
                    <a:pt x="164" y="64"/>
                  </a:cubicBezTo>
                  <a:cubicBezTo>
                    <a:pt x="164" y="82"/>
                    <a:pt x="164" y="82"/>
                    <a:pt x="164" y="82"/>
                  </a:cubicBezTo>
                  <a:cubicBezTo>
                    <a:pt x="153" y="83"/>
                    <a:pt x="141" y="84"/>
                    <a:pt x="128" y="84"/>
                  </a:cubicBezTo>
                  <a:cubicBezTo>
                    <a:pt x="115" y="84"/>
                    <a:pt x="103" y="83"/>
                    <a:pt x="92" y="82"/>
                  </a:cubicBezTo>
                  <a:lnTo>
                    <a:pt x="92" y="64"/>
                  </a:lnTo>
                  <a:close/>
                  <a:moveTo>
                    <a:pt x="92" y="90"/>
                  </a:moveTo>
                  <a:cubicBezTo>
                    <a:pt x="104" y="91"/>
                    <a:pt x="116" y="92"/>
                    <a:pt x="128" y="92"/>
                  </a:cubicBezTo>
                  <a:cubicBezTo>
                    <a:pt x="140" y="92"/>
                    <a:pt x="152" y="91"/>
                    <a:pt x="164" y="90"/>
                  </a:cubicBezTo>
                  <a:cubicBezTo>
                    <a:pt x="164" y="109"/>
                    <a:pt x="164" y="109"/>
                    <a:pt x="164" y="109"/>
                  </a:cubicBezTo>
                  <a:cubicBezTo>
                    <a:pt x="153" y="111"/>
                    <a:pt x="141" y="112"/>
                    <a:pt x="128" y="112"/>
                  </a:cubicBezTo>
                  <a:cubicBezTo>
                    <a:pt x="115" y="112"/>
                    <a:pt x="103" y="111"/>
                    <a:pt x="92" y="109"/>
                  </a:cubicBezTo>
                  <a:lnTo>
                    <a:pt x="92" y="90"/>
                  </a:lnTo>
                  <a:close/>
                  <a:moveTo>
                    <a:pt x="92" y="117"/>
                  </a:moveTo>
                  <a:cubicBezTo>
                    <a:pt x="103" y="119"/>
                    <a:pt x="115" y="120"/>
                    <a:pt x="128" y="120"/>
                  </a:cubicBezTo>
                  <a:cubicBezTo>
                    <a:pt x="141" y="120"/>
                    <a:pt x="153" y="119"/>
                    <a:pt x="164" y="117"/>
                  </a:cubicBezTo>
                  <a:cubicBezTo>
                    <a:pt x="164" y="128"/>
                    <a:pt x="164" y="128"/>
                    <a:pt x="164" y="128"/>
                  </a:cubicBezTo>
                  <a:cubicBezTo>
                    <a:pt x="92" y="128"/>
                    <a:pt x="92" y="128"/>
                    <a:pt x="92" y="128"/>
                  </a:cubicBezTo>
                  <a:lnTo>
                    <a:pt x="92" y="117"/>
                  </a:lnTo>
                  <a:close/>
                  <a:moveTo>
                    <a:pt x="84" y="11"/>
                  </a:moveTo>
                  <a:cubicBezTo>
                    <a:pt x="84" y="29"/>
                    <a:pt x="84" y="29"/>
                    <a:pt x="84" y="29"/>
                  </a:cubicBezTo>
                  <a:cubicBezTo>
                    <a:pt x="58" y="32"/>
                    <a:pt x="35" y="36"/>
                    <a:pt x="19" y="42"/>
                  </a:cubicBezTo>
                  <a:cubicBezTo>
                    <a:pt x="29" y="31"/>
                    <a:pt x="49" y="17"/>
                    <a:pt x="84" y="11"/>
                  </a:cubicBezTo>
                  <a:close/>
                  <a:moveTo>
                    <a:pt x="10" y="56"/>
                  </a:moveTo>
                  <a:cubicBezTo>
                    <a:pt x="18" y="49"/>
                    <a:pt x="44" y="41"/>
                    <a:pt x="84" y="38"/>
                  </a:cubicBezTo>
                  <a:cubicBezTo>
                    <a:pt x="84" y="56"/>
                    <a:pt x="84" y="56"/>
                    <a:pt x="84" y="56"/>
                  </a:cubicBezTo>
                  <a:lnTo>
                    <a:pt x="10" y="56"/>
                  </a:lnTo>
                  <a:close/>
                  <a:moveTo>
                    <a:pt x="84" y="64"/>
                  </a:moveTo>
                  <a:cubicBezTo>
                    <a:pt x="84" y="82"/>
                    <a:pt x="84" y="82"/>
                    <a:pt x="84" y="82"/>
                  </a:cubicBezTo>
                  <a:cubicBezTo>
                    <a:pt x="44" y="78"/>
                    <a:pt x="18" y="71"/>
                    <a:pt x="10" y="64"/>
                  </a:cubicBezTo>
                  <a:lnTo>
                    <a:pt x="84" y="64"/>
                  </a:lnTo>
                  <a:close/>
                  <a:moveTo>
                    <a:pt x="8" y="9"/>
                  </a:moveTo>
                  <a:cubicBezTo>
                    <a:pt x="40" y="17"/>
                    <a:pt x="40" y="17"/>
                    <a:pt x="40" y="17"/>
                  </a:cubicBezTo>
                  <a:cubicBezTo>
                    <a:pt x="23" y="25"/>
                    <a:pt x="14" y="35"/>
                    <a:pt x="8" y="43"/>
                  </a:cubicBezTo>
                  <a:lnTo>
                    <a:pt x="8" y="9"/>
                  </a:lnTo>
                  <a:close/>
                  <a:moveTo>
                    <a:pt x="8" y="111"/>
                  </a:moveTo>
                  <a:cubicBezTo>
                    <a:pt x="8" y="77"/>
                    <a:pt x="8" y="77"/>
                    <a:pt x="8" y="77"/>
                  </a:cubicBezTo>
                  <a:cubicBezTo>
                    <a:pt x="14" y="85"/>
                    <a:pt x="23" y="94"/>
                    <a:pt x="40" y="103"/>
                  </a:cubicBezTo>
                  <a:lnTo>
                    <a:pt x="8" y="111"/>
                  </a:lnTo>
                  <a:close/>
                  <a:moveTo>
                    <a:pt x="19" y="77"/>
                  </a:moveTo>
                  <a:cubicBezTo>
                    <a:pt x="35" y="83"/>
                    <a:pt x="58" y="88"/>
                    <a:pt x="84" y="90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49" y="102"/>
                    <a:pt x="29" y="89"/>
                    <a:pt x="19" y="77"/>
                  </a:cubicBezTo>
                  <a:close/>
                  <a:moveTo>
                    <a:pt x="166" y="160"/>
                  </a:moveTo>
                  <a:cubicBezTo>
                    <a:pt x="90" y="160"/>
                    <a:pt x="90" y="160"/>
                    <a:pt x="90" y="160"/>
                  </a:cubicBezTo>
                  <a:cubicBezTo>
                    <a:pt x="78" y="136"/>
                    <a:pt x="78" y="136"/>
                    <a:pt x="78" y="136"/>
                  </a:cubicBezTo>
                  <a:cubicBezTo>
                    <a:pt x="178" y="136"/>
                    <a:pt x="178" y="136"/>
                    <a:pt x="178" y="136"/>
                  </a:cubicBezTo>
                  <a:lnTo>
                    <a:pt x="166" y="160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2" name="Rectangle 306">
              <a:extLst>
                <a:ext uri="{FF2B5EF4-FFF2-40B4-BE49-F238E27FC236}">
                  <a16:creationId xmlns="" xmlns:a16="http://schemas.microsoft.com/office/drawing/2014/main" id="{A9863B0F-749A-A54D-A967-02CAFEF184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4926" y="2397126"/>
              <a:ext cx="15875" cy="15875"/>
            </a:xfrm>
            <a:prstGeom prst="rect">
              <a:avLst/>
            </a:pr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4" name="Rectangle 307">
              <a:extLst>
                <a:ext uri="{FF2B5EF4-FFF2-40B4-BE49-F238E27FC236}">
                  <a16:creationId xmlns="" xmlns:a16="http://schemas.microsoft.com/office/drawing/2014/main" id="{50381B9E-6E1A-164C-A6C7-7A95BE403D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6676" y="2397126"/>
              <a:ext cx="15875" cy="15875"/>
            </a:xfrm>
            <a:prstGeom prst="rect">
              <a:avLst/>
            </a:pr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5" name="Rectangle 308">
              <a:extLst>
                <a:ext uri="{FF2B5EF4-FFF2-40B4-BE49-F238E27FC236}">
                  <a16:creationId xmlns="" xmlns:a16="http://schemas.microsoft.com/office/drawing/2014/main" id="{8BA03B6F-6432-D942-9CE3-95D7D9D5A4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4763" y="2397126"/>
              <a:ext cx="14288" cy="15875"/>
            </a:xfrm>
            <a:prstGeom prst="rect">
              <a:avLst/>
            </a:pr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6" name="Rectangle 309">
              <a:extLst>
                <a:ext uri="{FF2B5EF4-FFF2-40B4-BE49-F238E27FC236}">
                  <a16:creationId xmlns="" xmlns:a16="http://schemas.microsoft.com/office/drawing/2014/main" id="{3A3D10DC-6E94-0048-9B21-D7158B9C71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251" y="2413001"/>
              <a:ext cx="77788" cy="14288"/>
            </a:xfrm>
            <a:prstGeom prst="rect">
              <a:avLst/>
            </a:pr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7" name="Rectangle 310">
              <a:extLst>
                <a:ext uri="{FF2B5EF4-FFF2-40B4-BE49-F238E27FC236}">
                  <a16:creationId xmlns="" xmlns:a16="http://schemas.microsoft.com/office/drawing/2014/main" id="{112E8676-DE15-754C-9828-10E96F12BE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5213" y="2381251"/>
              <a:ext cx="46038" cy="15875"/>
            </a:xfrm>
            <a:prstGeom prst="rect">
              <a:avLst/>
            </a:pr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8" name="Freeform 311">
              <a:extLst>
                <a:ext uri="{FF2B5EF4-FFF2-40B4-BE49-F238E27FC236}">
                  <a16:creationId xmlns="" xmlns:a16="http://schemas.microsoft.com/office/drawing/2014/main" id="{5E919363-9D68-4D43-A7C4-8050A3491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0938" y="1946276"/>
              <a:ext cx="387350" cy="204788"/>
            </a:xfrm>
            <a:custGeom>
              <a:avLst/>
              <a:gdLst>
                <a:gd name="T0" fmla="*/ 40 w 200"/>
                <a:gd name="T1" fmla="*/ 56 h 105"/>
                <a:gd name="T2" fmla="*/ 44 w 200"/>
                <a:gd name="T3" fmla="*/ 52 h 105"/>
                <a:gd name="T4" fmla="*/ 88 w 200"/>
                <a:gd name="T5" fmla="*/ 8 h 105"/>
                <a:gd name="T6" fmla="*/ 125 w 200"/>
                <a:gd name="T7" fmla="*/ 26 h 105"/>
                <a:gd name="T8" fmla="*/ 130 w 200"/>
                <a:gd name="T9" fmla="*/ 27 h 105"/>
                <a:gd name="T10" fmla="*/ 140 w 200"/>
                <a:gd name="T11" fmla="*/ 24 h 105"/>
                <a:gd name="T12" fmla="*/ 156 w 200"/>
                <a:gd name="T13" fmla="*/ 40 h 105"/>
                <a:gd name="T14" fmla="*/ 153 w 200"/>
                <a:gd name="T15" fmla="*/ 49 h 105"/>
                <a:gd name="T16" fmla="*/ 152 w 200"/>
                <a:gd name="T17" fmla="*/ 53 h 105"/>
                <a:gd name="T18" fmla="*/ 156 w 200"/>
                <a:gd name="T19" fmla="*/ 56 h 105"/>
                <a:gd name="T20" fmla="*/ 160 w 200"/>
                <a:gd name="T21" fmla="*/ 56 h 105"/>
                <a:gd name="T22" fmla="*/ 192 w 200"/>
                <a:gd name="T23" fmla="*/ 88 h 105"/>
                <a:gd name="T24" fmla="*/ 189 w 200"/>
                <a:gd name="T25" fmla="*/ 102 h 105"/>
                <a:gd name="T26" fmla="*/ 196 w 200"/>
                <a:gd name="T27" fmla="*/ 105 h 105"/>
                <a:gd name="T28" fmla="*/ 200 w 200"/>
                <a:gd name="T29" fmla="*/ 88 h 105"/>
                <a:gd name="T30" fmla="*/ 163 w 200"/>
                <a:gd name="T31" fmla="*/ 48 h 105"/>
                <a:gd name="T32" fmla="*/ 164 w 200"/>
                <a:gd name="T33" fmla="*/ 40 h 105"/>
                <a:gd name="T34" fmla="*/ 140 w 200"/>
                <a:gd name="T35" fmla="*/ 16 h 105"/>
                <a:gd name="T36" fmla="*/ 129 w 200"/>
                <a:gd name="T37" fmla="*/ 18 h 105"/>
                <a:gd name="T38" fmla="*/ 88 w 200"/>
                <a:gd name="T39" fmla="*/ 0 h 105"/>
                <a:gd name="T40" fmla="*/ 36 w 200"/>
                <a:gd name="T41" fmla="*/ 48 h 105"/>
                <a:gd name="T42" fmla="*/ 0 w 200"/>
                <a:gd name="T43" fmla="*/ 88 h 105"/>
                <a:gd name="T44" fmla="*/ 8 w 200"/>
                <a:gd name="T45" fmla="*/ 88 h 105"/>
                <a:gd name="T46" fmla="*/ 40 w 200"/>
                <a:gd name="T47" fmla="*/ 5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0" h="105">
                  <a:moveTo>
                    <a:pt x="40" y="56"/>
                  </a:moveTo>
                  <a:cubicBezTo>
                    <a:pt x="42" y="56"/>
                    <a:pt x="44" y="54"/>
                    <a:pt x="44" y="52"/>
                  </a:cubicBezTo>
                  <a:cubicBezTo>
                    <a:pt x="44" y="27"/>
                    <a:pt x="64" y="8"/>
                    <a:pt x="88" y="8"/>
                  </a:cubicBezTo>
                  <a:cubicBezTo>
                    <a:pt x="103" y="8"/>
                    <a:pt x="115" y="14"/>
                    <a:pt x="125" y="26"/>
                  </a:cubicBezTo>
                  <a:cubicBezTo>
                    <a:pt x="126" y="28"/>
                    <a:pt x="129" y="28"/>
                    <a:pt x="130" y="27"/>
                  </a:cubicBezTo>
                  <a:cubicBezTo>
                    <a:pt x="133" y="25"/>
                    <a:pt x="136" y="24"/>
                    <a:pt x="140" y="24"/>
                  </a:cubicBezTo>
                  <a:cubicBezTo>
                    <a:pt x="149" y="24"/>
                    <a:pt x="156" y="31"/>
                    <a:pt x="156" y="40"/>
                  </a:cubicBezTo>
                  <a:cubicBezTo>
                    <a:pt x="156" y="43"/>
                    <a:pt x="155" y="46"/>
                    <a:pt x="153" y="49"/>
                  </a:cubicBezTo>
                  <a:cubicBezTo>
                    <a:pt x="152" y="50"/>
                    <a:pt x="152" y="52"/>
                    <a:pt x="152" y="53"/>
                  </a:cubicBezTo>
                  <a:cubicBezTo>
                    <a:pt x="153" y="55"/>
                    <a:pt x="154" y="56"/>
                    <a:pt x="156" y="56"/>
                  </a:cubicBezTo>
                  <a:cubicBezTo>
                    <a:pt x="160" y="56"/>
                    <a:pt x="160" y="56"/>
                    <a:pt x="160" y="56"/>
                  </a:cubicBezTo>
                  <a:cubicBezTo>
                    <a:pt x="178" y="56"/>
                    <a:pt x="192" y="70"/>
                    <a:pt x="192" y="88"/>
                  </a:cubicBezTo>
                  <a:cubicBezTo>
                    <a:pt x="192" y="93"/>
                    <a:pt x="191" y="97"/>
                    <a:pt x="189" y="102"/>
                  </a:cubicBezTo>
                  <a:cubicBezTo>
                    <a:pt x="196" y="105"/>
                    <a:pt x="196" y="105"/>
                    <a:pt x="196" y="105"/>
                  </a:cubicBezTo>
                  <a:cubicBezTo>
                    <a:pt x="199" y="100"/>
                    <a:pt x="200" y="94"/>
                    <a:pt x="200" y="88"/>
                  </a:cubicBezTo>
                  <a:cubicBezTo>
                    <a:pt x="200" y="66"/>
                    <a:pt x="183" y="49"/>
                    <a:pt x="163" y="48"/>
                  </a:cubicBezTo>
                  <a:cubicBezTo>
                    <a:pt x="164" y="45"/>
                    <a:pt x="164" y="42"/>
                    <a:pt x="164" y="40"/>
                  </a:cubicBezTo>
                  <a:cubicBezTo>
                    <a:pt x="164" y="26"/>
                    <a:pt x="153" y="16"/>
                    <a:pt x="140" y="16"/>
                  </a:cubicBezTo>
                  <a:cubicBezTo>
                    <a:pt x="136" y="16"/>
                    <a:pt x="132" y="17"/>
                    <a:pt x="129" y="18"/>
                  </a:cubicBezTo>
                  <a:cubicBezTo>
                    <a:pt x="118" y="6"/>
                    <a:pt x="104" y="0"/>
                    <a:pt x="88" y="0"/>
                  </a:cubicBezTo>
                  <a:cubicBezTo>
                    <a:pt x="61" y="0"/>
                    <a:pt x="38" y="21"/>
                    <a:pt x="36" y="48"/>
                  </a:cubicBezTo>
                  <a:cubicBezTo>
                    <a:pt x="16" y="50"/>
                    <a:pt x="0" y="67"/>
                    <a:pt x="0" y="88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" y="70"/>
                    <a:pt x="22" y="56"/>
                    <a:pt x="40" y="56"/>
                  </a:cubicBezTo>
                  <a:close/>
                </a:path>
              </a:pathLst>
            </a:cu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9" name="Rectangle 312">
              <a:extLst>
                <a:ext uri="{FF2B5EF4-FFF2-40B4-BE49-F238E27FC236}">
                  <a16:creationId xmlns="" xmlns:a16="http://schemas.microsoft.com/office/drawing/2014/main" id="{1B48A4E3-63BA-B845-9370-07B329FFB6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4313" y="2397126"/>
              <a:ext cx="76200" cy="15875"/>
            </a:xfrm>
            <a:prstGeom prst="rect">
              <a:avLst/>
            </a:pr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0" name="Rectangle 313">
              <a:extLst>
                <a:ext uri="{FF2B5EF4-FFF2-40B4-BE49-F238E27FC236}">
                  <a16:creationId xmlns="" xmlns:a16="http://schemas.microsoft.com/office/drawing/2014/main" id="{B7BAAFF6-71C3-A840-B1BC-4E205DCCD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1088" y="2413001"/>
              <a:ext cx="14288" cy="14288"/>
            </a:xfrm>
            <a:prstGeom prst="rect">
              <a:avLst/>
            </a:pr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1" name="Rectangle 314">
              <a:extLst>
                <a:ext uri="{FF2B5EF4-FFF2-40B4-BE49-F238E27FC236}">
                  <a16:creationId xmlns="" xmlns:a16="http://schemas.microsoft.com/office/drawing/2014/main" id="{BACCDAFB-6893-744B-9D07-820E4EED86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6688" y="2397126"/>
              <a:ext cx="31750" cy="15875"/>
            </a:xfrm>
            <a:prstGeom prst="rect">
              <a:avLst/>
            </a:pr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2" name="Rectangle 315">
              <a:extLst>
                <a:ext uri="{FF2B5EF4-FFF2-40B4-BE49-F238E27FC236}">
                  <a16:creationId xmlns="" xmlns:a16="http://schemas.microsoft.com/office/drawing/2014/main" id="{857E8B3C-BFEF-8348-9C91-588335FC85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7126" y="2381251"/>
              <a:ext cx="46038" cy="15875"/>
            </a:xfrm>
            <a:prstGeom prst="rect">
              <a:avLst/>
            </a:pr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1577595" y="1833117"/>
            <a:ext cx="1622560" cy="3077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defTabSz="914309"/>
            <a:r>
              <a:rPr lang="ru-RU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Кому и для чего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68422" y="2409182"/>
            <a:ext cx="3640905" cy="24622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bg2"/>
                </a:solidFill>
                <a:latin typeface="Century Gothic" panose="020B0502020202020204" pitchFamily="34" charset="0"/>
              </a:rPr>
              <a:t>Администрациям муниципальных образований: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1100" dirty="0">
              <a:solidFill>
                <a:schemeClr val="bg2"/>
              </a:solidFill>
              <a:latin typeface="Century Gothic" panose="020B0502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bg2"/>
                </a:solidFill>
                <a:latin typeface="Century Gothic" panose="020B0502020202020204" pitchFamily="34" charset="0"/>
              </a:rPr>
              <a:t>На развитие научно-производственного комплекса </a:t>
            </a:r>
            <a:r>
              <a:rPr lang="ru-RU" sz="1100" dirty="0" err="1">
                <a:solidFill>
                  <a:schemeClr val="bg2"/>
                </a:solidFill>
                <a:latin typeface="Century Gothic" panose="020B0502020202020204" pitchFamily="34" charset="0"/>
              </a:rPr>
              <a:t>наукоградов</a:t>
            </a:r>
            <a:r>
              <a:rPr lang="ru-RU" sz="1100" dirty="0">
                <a:solidFill>
                  <a:schemeClr val="bg2"/>
                </a:solidFill>
                <a:latin typeface="Century Gothic" panose="020B0502020202020204" pitchFamily="34" charset="0"/>
              </a:rPr>
              <a:t>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1100" dirty="0">
              <a:solidFill>
                <a:schemeClr val="bg2"/>
              </a:solidFill>
              <a:latin typeface="Century Gothic" panose="020B0502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bg2"/>
                </a:solidFill>
                <a:latin typeface="Century Gothic" panose="020B0502020202020204" pitchFamily="34" charset="0"/>
              </a:rPr>
              <a:t>На сохранение и развитие инфраструктуры;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1100" dirty="0">
              <a:solidFill>
                <a:schemeClr val="bg2"/>
              </a:solidFill>
              <a:latin typeface="Century Gothic" panose="020B0502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bg2"/>
                </a:solidFill>
                <a:latin typeface="Century Gothic" panose="020B0502020202020204" pitchFamily="34" charset="0"/>
              </a:rPr>
              <a:t>На мероприятия, способствующие реализации инновационных проектов, направленных на создание и развитие производства высокотехнологичной промышленной продукции и (или) инновационных товаров и услуг.</a:t>
            </a:r>
          </a:p>
        </p:txBody>
      </p:sp>
      <p:grpSp>
        <p:nvGrpSpPr>
          <p:cNvPr id="33" name="Группа 32">
            <a:extLst>
              <a:ext uri="{FF2B5EF4-FFF2-40B4-BE49-F238E27FC236}">
                <a16:creationId xmlns="" xmlns:a16="http://schemas.microsoft.com/office/drawing/2014/main" id="{230A1994-01D7-0040-8300-A07E47C75A68}"/>
              </a:ext>
            </a:extLst>
          </p:cNvPr>
          <p:cNvGrpSpPr/>
          <p:nvPr/>
        </p:nvGrpSpPr>
        <p:grpSpPr>
          <a:xfrm>
            <a:off x="6434631" y="1063797"/>
            <a:ext cx="757907" cy="636234"/>
            <a:chOff x="8988425" y="4476751"/>
            <a:chExt cx="496888" cy="434975"/>
          </a:xfrm>
          <a:solidFill>
            <a:schemeClr val="bg1"/>
          </a:solidFill>
        </p:grpSpPr>
        <p:sp>
          <p:nvSpPr>
            <p:cNvPr id="34" name="Freeform 468">
              <a:extLst>
                <a:ext uri="{FF2B5EF4-FFF2-40B4-BE49-F238E27FC236}">
                  <a16:creationId xmlns="" xmlns:a16="http://schemas.microsoft.com/office/drawing/2014/main" id="{199D2597-A17F-614B-9226-E23CF8CA7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1938" y="4552951"/>
              <a:ext cx="90488" cy="200025"/>
            </a:xfrm>
            <a:custGeom>
              <a:avLst/>
              <a:gdLst>
                <a:gd name="T0" fmla="*/ 8 w 57"/>
                <a:gd name="T1" fmla="*/ 126 h 126"/>
                <a:gd name="T2" fmla="*/ 0 w 57"/>
                <a:gd name="T3" fmla="*/ 122 h 126"/>
                <a:gd name="T4" fmla="*/ 49 w 57"/>
                <a:gd name="T5" fmla="*/ 0 h 126"/>
                <a:gd name="T6" fmla="*/ 57 w 57"/>
                <a:gd name="T7" fmla="*/ 4 h 126"/>
                <a:gd name="T8" fmla="*/ 8 w 57"/>
                <a:gd name="T9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26">
                  <a:moveTo>
                    <a:pt x="8" y="126"/>
                  </a:moveTo>
                  <a:lnTo>
                    <a:pt x="0" y="122"/>
                  </a:lnTo>
                  <a:lnTo>
                    <a:pt x="49" y="0"/>
                  </a:lnTo>
                  <a:lnTo>
                    <a:pt x="57" y="4"/>
                  </a:lnTo>
                  <a:lnTo>
                    <a:pt x="8" y="126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5" name="Freeform 469">
              <a:extLst>
                <a:ext uri="{FF2B5EF4-FFF2-40B4-BE49-F238E27FC236}">
                  <a16:creationId xmlns="" xmlns:a16="http://schemas.microsoft.com/office/drawing/2014/main" id="{FF6EC16D-D159-7349-B676-12E98B2FB1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88425" y="4741863"/>
              <a:ext cx="77788" cy="77788"/>
            </a:xfrm>
            <a:custGeom>
              <a:avLst/>
              <a:gdLst>
                <a:gd name="T0" fmla="*/ 20 w 40"/>
                <a:gd name="T1" fmla="*/ 40 h 40"/>
                <a:gd name="T2" fmla="*/ 15 w 40"/>
                <a:gd name="T3" fmla="*/ 40 h 40"/>
                <a:gd name="T4" fmla="*/ 0 w 40"/>
                <a:gd name="T5" fmla="*/ 20 h 40"/>
                <a:gd name="T6" fmla="*/ 20 w 40"/>
                <a:gd name="T7" fmla="*/ 0 h 40"/>
                <a:gd name="T8" fmla="*/ 40 w 40"/>
                <a:gd name="T9" fmla="*/ 20 h 40"/>
                <a:gd name="T10" fmla="*/ 20 w 40"/>
                <a:gd name="T11" fmla="*/ 40 h 40"/>
                <a:gd name="T12" fmla="*/ 20 w 40"/>
                <a:gd name="T13" fmla="*/ 8 h 40"/>
                <a:gd name="T14" fmla="*/ 8 w 40"/>
                <a:gd name="T15" fmla="*/ 20 h 40"/>
                <a:gd name="T16" fmla="*/ 17 w 40"/>
                <a:gd name="T17" fmla="*/ 32 h 40"/>
                <a:gd name="T18" fmla="*/ 20 w 40"/>
                <a:gd name="T19" fmla="*/ 32 h 40"/>
                <a:gd name="T20" fmla="*/ 32 w 40"/>
                <a:gd name="T21" fmla="*/ 20 h 40"/>
                <a:gd name="T22" fmla="*/ 20 w 40"/>
                <a:gd name="T23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40">
                  <a:moveTo>
                    <a:pt x="20" y="40"/>
                  </a:moveTo>
                  <a:cubicBezTo>
                    <a:pt x="18" y="40"/>
                    <a:pt x="16" y="40"/>
                    <a:pt x="15" y="40"/>
                  </a:cubicBezTo>
                  <a:cubicBezTo>
                    <a:pt x="6" y="37"/>
                    <a:pt x="0" y="29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8"/>
                  </a:moveTo>
                  <a:cubicBezTo>
                    <a:pt x="13" y="8"/>
                    <a:pt x="8" y="14"/>
                    <a:pt x="8" y="20"/>
                  </a:cubicBezTo>
                  <a:cubicBezTo>
                    <a:pt x="8" y="26"/>
                    <a:pt x="11" y="30"/>
                    <a:pt x="17" y="32"/>
                  </a:cubicBezTo>
                  <a:cubicBezTo>
                    <a:pt x="18" y="32"/>
                    <a:pt x="19" y="32"/>
                    <a:pt x="20" y="32"/>
                  </a:cubicBezTo>
                  <a:cubicBezTo>
                    <a:pt x="26" y="32"/>
                    <a:pt x="32" y="27"/>
                    <a:pt x="32" y="20"/>
                  </a:cubicBezTo>
                  <a:cubicBezTo>
                    <a:pt x="32" y="14"/>
                    <a:pt x="26" y="8"/>
                    <a:pt x="20" y="8"/>
                  </a:cubicBezTo>
                  <a:close/>
                </a:path>
              </a:pathLst>
            </a:cu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6" name="Freeform 470">
              <a:extLst>
                <a:ext uri="{FF2B5EF4-FFF2-40B4-BE49-F238E27FC236}">
                  <a16:creationId xmlns="" xmlns:a16="http://schemas.microsoft.com/office/drawing/2014/main" id="{2EF84BAA-38D6-BB46-B056-E4186C0832C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7500" y="4479926"/>
              <a:ext cx="49213" cy="49213"/>
            </a:xfrm>
            <a:custGeom>
              <a:avLst/>
              <a:gdLst>
                <a:gd name="T0" fmla="*/ 25 w 31"/>
                <a:gd name="T1" fmla="*/ 31 h 31"/>
                <a:gd name="T2" fmla="*/ 0 w 31"/>
                <a:gd name="T3" fmla="*/ 7 h 31"/>
                <a:gd name="T4" fmla="*/ 6 w 31"/>
                <a:gd name="T5" fmla="*/ 0 h 31"/>
                <a:gd name="T6" fmla="*/ 31 w 31"/>
                <a:gd name="T7" fmla="*/ 24 h 31"/>
                <a:gd name="T8" fmla="*/ 25 w 31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25" y="31"/>
                  </a:moveTo>
                  <a:lnTo>
                    <a:pt x="0" y="7"/>
                  </a:lnTo>
                  <a:lnTo>
                    <a:pt x="6" y="0"/>
                  </a:lnTo>
                  <a:lnTo>
                    <a:pt x="31" y="24"/>
                  </a:lnTo>
                  <a:lnTo>
                    <a:pt x="25" y="31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7" name="Freeform 471">
              <a:extLst>
                <a:ext uri="{FF2B5EF4-FFF2-40B4-BE49-F238E27FC236}">
                  <a16:creationId xmlns="" xmlns:a16="http://schemas.microsoft.com/office/drawing/2014/main" id="{FFC4D912-ECC7-9246-8698-335704F6C7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36075" y="4508501"/>
              <a:ext cx="47625" cy="46038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  <a:gd name="T10" fmla="*/ 12 w 24"/>
                <a:gd name="T11" fmla="*/ 8 h 24"/>
                <a:gd name="T12" fmla="*/ 8 w 24"/>
                <a:gd name="T13" fmla="*/ 12 h 24"/>
                <a:gd name="T14" fmla="*/ 12 w 24"/>
                <a:gd name="T15" fmla="*/ 16 h 24"/>
                <a:gd name="T16" fmla="*/ 16 w 24"/>
                <a:gd name="T17" fmla="*/ 12 h 24"/>
                <a:gd name="T18" fmla="*/ 12 w 24"/>
                <a:gd name="T1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5" y="24"/>
                    <a:pt x="0" y="19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8" y="0"/>
                    <a:pt x="24" y="6"/>
                    <a:pt x="24" y="12"/>
                  </a:cubicBezTo>
                  <a:cubicBezTo>
                    <a:pt x="24" y="19"/>
                    <a:pt x="18" y="24"/>
                    <a:pt x="12" y="24"/>
                  </a:cubicBezTo>
                  <a:close/>
                  <a:moveTo>
                    <a:pt x="12" y="8"/>
                  </a:moveTo>
                  <a:cubicBezTo>
                    <a:pt x="9" y="8"/>
                    <a:pt x="8" y="10"/>
                    <a:pt x="8" y="12"/>
                  </a:cubicBezTo>
                  <a:cubicBezTo>
                    <a:pt x="8" y="14"/>
                    <a:pt x="9" y="16"/>
                    <a:pt x="12" y="16"/>
                  </a:cubicBezTo>
                  <a:cubicBezTo>
                    <a:pt x="14" y="16"/>
                    <a:pt x="16" y="14"/>
                    <a:pt x="16" y="12"/>
                  </a:cubicBezTo>
                  <a:cubicBezTo>
                    <a:pt x="16" y="10"/>
                    <a:pt x="14" y="8"/>
                    <a:pt x="12" y="8"/>
                  </a:cubicBezTo>
                  <a:close/>
                </a:path>
              </a:pathLst>
            </a:cu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8" name="Freeform 472">
              <a:extLst>
                <a:ext uri="{FF2B5EF4-FFF2-40B4-BE49-F238E27FC236}">
                  <a16:creationId xmlns="" xmlns:a16="http://schemas.microsoft.com/office/drawing/2014/main" id="{50948997-C030-A842-A4B2-AA6E2E320CBF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9700" y="4476751"/>
              <a:ext cx="349250" cy="255588"/>
            </a:xfrm>
            <a:custGeom>
              <a:avLst/>
              <a:gdLst>
                <a:gd name="T0" fmla="*/ 8 w 220"/>
                <a:gd name="T1" fmla="*/ 161 h 161"/>
                <a:gd name="T2" fmla="*/ 0 w 220"/>
                <a:gd name="T3" fmla="*/ 154 h 161"/>
                <a:gd name="T4" fmla="*/ 113 w 220"/>
                <a:gd name="T5" fmla="*/ 0 h 161"/>
                <a:gd name="T6" fmla="*/ 202 w 220"/>
                <a:gd name="T7" fmla="*/ 0 h 161"/>
                <a:gd name="T8" fmla="*/ 220 w 220"/>
                <a:gd name="T9" fmla="*/ 53 h 161"/>
                <a:gd name="T10" fmla="*/ 188 w 220"/>
                <a:gd name="T11" fmla="*/ 65 h 161"/>
                <a:gd name="T12" fmla="*/ 162 w 220"/>
                <a:gd name="T13" fmla="*/ 49 h 161"/>
                <a:gd name="T14" fmla="*/ 167 w 220"/>
                <a:gd name="T15" fmla="*/ 41 h 161"/>
                <a:gd name="T16" fmla="*/ 189 w 220"/>
                <a:gd name="T17" fmla="*/ 54 h 161"/>
                <a:gd name="T18" fmla="*/ 207 w 220"/>
                <a:gd name="T19" fmla="*/ 47 h 161"/>
                <a:gd name="T20" fmla="*/ 195 w 220"/>
                <a:gd name="T21" fmla="*/ 10 h 161"/>
                <a:gd name="T22" fmla="*/ 118 w 220"/>
                <a:gd name="T23" fmla="*/ 10 h 161"/>
                <a:gd name="T24" fmla="*/ 8 w 220"/>
                <a:gd name="T25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0" h="161">
                  <a:moveTo>
                    <a:pt x="8" y="161"/>
                  </a:moveTo>
                  <a:lnTo>
                    <a:pt x="0" y="154"/>
                  </a:lnTo>
                  <a:lnTo>
                    <a:pt x="113" y="0"/>
                  </a:lnTo>
                  <a:lnTo>
                    <a:pt x="202" y="0"/>
                  </a:lnTo>
                  <a:lnTo>
                    <a:pt x="220" y="53"/>
                  </a:lnTo>
                  <a:lnTo>
                    <a:pt x="188" y="65"/>
                  </a:lnTo>
                  <a:lnTo>
                    <a:pt x="162" y="49"/>
                  </a:lnTo>
                  <a:lnTo>
                    <a:pt x="167" y="41"/>
                  </a:lnTo>
                  <a:lnTo>
                    <a:pt x="189" y="54"/>
                  </a:lnTo>
                  <a:lnTo>
                    <a:pt x="207" y="47"/>
                  </a:lnTo>
                  <a:lnTo>
                    <a:pt x="195" y="10"/>
                  </a:lnTo>
                  <a:lnTo>
                    <a:pt x="118" y="10"/>
                  </a:lnTo>
                  <a:lnTo>
                    <a:pt x="8" y="161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9" name="Freeform 473">
              <a:extLst>
                <a:ext uri="{FF2B5EF4-FFF2-40B4-BE49-F238E27FC236}">
                  <a16:creationId xmlns="" xmlns:a16="http://schemas.microsoft.com/office/drawing/2014/main" id="{69175886-95A9-624F-A991-1ABFA466214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750" y="4510088"/>
              <a:ext cx="69850" cy="52388"/>
            </a:xfrm>
            <a:custGeom>
              <a:avLst/>
              <a:gdLst>
                <a:gd name="T0" fmla="*/ 39 w 44"/>
                <a:gd name="T1" fmla="*/ 33 h 33"/>
                <a:gd name="T2" fmla="*/ 0 w 44"/>
                <a:gd name="T3" fmla="*/ 9 h 33"/>
                <a:gd name="T4" fmla="*/ 5 w 44"/>
                <a:gd name="T5" fmla="*/ 0 h 33"/>
                <a:gd name="T6" fmla="*/ 44 w 44"/>
                <a:gd name="T7" fmla="*/ 25 h 33"/>
                <a:gd name="T8" fmla="*/ 39 w 44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3">
                  <a:moveTo>
                    <a:pt x="39" y="33"/>
                  </a:moveTo>
                  <a:lnTo>
                    <a:pt x="0" y="9"/>
                  </a:lnTo>
                  <a:lnTo>
                    <a:pt x="5" y="0"/>
                  </a:lnTo>
                  <a:lnTo>
                    <a:pt x="44" y="25"/>
                  </a:lnTo>
                  <a:lnTo>
                    <a:pt x="39" y="33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0" name="Freeform 474">
              <a:extLst>
                <a:ext uri="{FF2B5EF4-FFF2-40B4-BE49-F238E27FC236}">
                  <a16:creationId xmlns="" xmlns:a16="http://schemas.microsoft.com/office/drawing/2014/main" id="{54308E51-B53A-9842-A8DA-96A4EB41C6C5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7013" y="4725988"/>
              <a:ext cx="215900" cy="52388"/>
            </a:xfrm>
            <a:custGeom>
              <a:avLst/>
              <a:gdLst>
                <a:gd name="T0" fmla="*/ 130 w 136"/>
                <a:gd name="T1" fmla="*/ 33 h 33"/>
                <a:gd name="T2" fmla="*/ 107 w 136"/>
                <a:gd name="T3" fmla="*/ 10 h 33"/>
                <a:gd name="T4" fmla="*/ 51 w 136"/>
                <a:gd name="T5" fmla="*/ 10 h 33"/>
                <a:gd name="T6" fmla="*/ 3 w 136"/>
                <a:gd name="T7" fmla="*/ 29 h 33"/>
                <a:gd name="T8" fmla="*/ 0 w 136"/>
                <a:gd name="T9" fmla="*/ 21 h 33"/>
                <a:gd name="T10" fmla="*/ 50 w 136"/>
                <a:gd name="T11" fmla="*/ 0 h 33"/>
                <a:gd name="T12" fmla="*/ 111 w 136"/>
                <a:gd name="T13" fmla="*/ 0 h 33"/>
                <a:gd name="T14" fmla="*/ 136 w 136"/>
                <a:gd name="T15" fmla="*/ 26 h 33"/>
                <a:gd name="T16" fmla="*/ 130 w 136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33">
                  <a:moveTo>
                    <a:pt x="130" y="33"/>
                  </a:moveTo>
                  <a:lnTo>
                    <a:pt x="107" y="10"/>
                  </a:lnTo>
                  <a:lnTo>
                    <a:pt x="51" y="10"/>
                  </a:lnTo>
                  <a:lnTo>
                    <a:pt x="3" y="29"/>
                  </a:lnTo>
                  <a:lnTo>
                    <a:pt x="0" y="21"/>
                  </a:lnTo>
                  <a:lnTo>
                    <a:pt x="50" y="0"/>
                  </a:lnTo>
                  <a:lnTo>
                    <a:pt x="111" y="0"/>
                  </a:lnTo>
                  <a:lnTo>
                    <a:pt x="136" y="26"/>
                  </a:lnTo>
                  <a:lnTo>
                    <a:pt x="130" y="33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1" name="Freeform 475">
              <a:extLst>
                <a:ext uri="{FF2B5EF4-FFF2-40B4-BE49-F238E27FC236}">
                  <a16:creationId xmlns="" xmlns:a16="http://schemas.microsoft.com/office/drawing/2014/main" id="{976527F0-DECF-E340-8F27-2B4E5EB605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37675" y="4764088"/>
              <a:ext cx="92075" cy="93663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  <a:gd name="T10" fmla="*/ 24 w 48"/>
                <a:gd name="T11" fmla="*/ 8 h 48"/>
                <a:gd name="T12" fmla="*/ 8 w 48"/>
                <a:gd name="T13" fmla="*/ 24 h 48"/>
                <a:gd name="T14" fmla="*/ 24 w 48"/>
                <a:gd name="T15" fmla="*/ 40 h 48"/>
                <a:gd name="T16" fmla="*/ 40 w 48"/>
                <a:gd name="T17" fmla="*/ 24 h 48"/>
                <a:gd name="T18" fmla="*/ 24 w 48"/>
                <a:gd name="T19" fmla="*/ 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10" y="48"/>
                    <a:pt x="0" y="37"/>
                    <a:pt x="0" y="24"/>
                  </a:cubicBezTo>
                  <a:cubicBezTo>
                    <a:pt x="0" y="11"/>
                    <a:pt x="10" y="0"/>
                    <a:pt x="24" y="0"/>
                  </a:cubicBezTo>
                  <a:cubicBezTo>
                    <a:pt x="37" y="0"/>
                    <a:pt x="48" y="11"/>
                    <a:pt x="48" y="24"/>
                  </a:cubicBezTo>
                  <a:cubicBezTo>
                    <a:pt x="48" y="37"/>
                    <a:pt x="37" y="48"/>
                    <a:pt x="24" y="48"/>
                  </a:cubicBezTo>
                  <a:close/>
                  <a:moveTo>
                    <a:pt x="24" y="8"/>
                  </a:moveTo>
                  <a:cubicBezTo>
                    <a:pt x="15" y="8"/>
                    <a:pt x="8" y="15"/>
                    <a:pt x="8" y="24"/>
                  </a:cubicBezTo>
                  <a:cubicBezTo>
                    <a:pt x="8" y="33"/>
                    <a:pt x="15" y="40"/>
                    <a:pt x="24" y="40"/>
                  </a:cubicBezTo>
                  <a:cubicBezTo>
                    <a:pt x="32" y="40"/>
                    <a:pt x="40" y="33"/>
                    <a:pt x="40" y="24"/>
                  </a:cubicBezTo>
                  <a:cubicBezTo>
                    <a:pt x="40" y="15"/>
                    <a:pt x="32" y="8"/>
                    <a:pt x="24" y="8"/>
                  </a:cubicBezTo>
                  <a:close/>
                </a:path>
              </a:pathLst>
            </a:cu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2" name="Freeform 476">
              <a:extLst>
                <a:ext uri="{FF2B5EF4-FFF2-40B4-BE49-F238E27FC236}">
                  <a16:creationId xmlns="" xmlns:a16="http://schemas.microsoft.com/office/drawing/2014/main" id="{95E547D4-9696-5D4F-B823-553396F74506}"/>
                </a:ext>
              </a:extLst>
            </p:cNvPr>
            <p:cNvSpPr>
              <a:spLocks/>
            </p:cNvSpPr>
            <p:nvPr/>
          </p:nvSpPr>
          <p:spPr bwMode="auto">
            <a:xfrm>
              <a:off x="9088438" y="4779963"/>
              <a:ext cx="257175" cy="39688"/>
            </a:xfrm>
            <a:custGeom>
              <a:avLst/>
              <a:gdLst>
                <a:gd name="T0" fmla="*/ 162 w 162"/>
                <a:gd name="T1" fmla="*/ 25 h 25"/>
                <a:gd name="T2" fmla="*/ 63 w 162"/>
                <a:gd name="T3" fmla="*/ 25 h 25"/>
                <a:gd name="T4" fmla="*/ 0 w 162"/>
                <a:gd name="T5" fmla="*/ 10 h 25"/>
                <a:gd name="T6" fmla="*/ 2 w 162"/>
                <a:gd name="T7" fmla="*/ 0 h 25"/>
                <a:gd name="T8" fmla="*/ 64 w 162"/>
                <a:gd name="T9" fmla="*/ 15 h 25"/>
                <a:gd name="T10" fmla="*/ 162 w 162"/>
                <a:gd name="T11" fmla="*/ 15 h 25"/>
                <a:gd name="T12" fmla="*/ 162 w 162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25">
                  <a:moveTo>
                    <a:pt x="162" y="25"/>
                  </a:moveTo>
                  <a:lnTo>
                    <a:pt x="63" y="25"/>
                  </a:lnTo>
                  <a:lnTo>
                    <a:pt x="0" y="10"/>
                  </a:lnTo>
                  <a:lnTo>
                    <a:pt x="2" y="0"/>
                  </a:lnTo>
                  <a:lnTo>
                    <a:pt x="64" y="15"/>
                  </a:lnTo>
                  <a:lnTo>
                    <a:pt x="162" y="15"/>
                  </a:lnTo>
                  <a:lnTo>
                    <a:pt x="162" y="25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3" name="Freeform 477">
              <a:extLst>
                <a:ext uri="{FF2B5EF4-FFF2-40B4-BE49-F238E27FC236}">
                  <a16:creationId xmlns="" xmlns:a16="http://schemas.microsoft.com/office/drawing/2014/main" id="{0C431053-1CA9-7946-9A1E-C7BE2B95514D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1763" y="4805363"/>
              <a:ext cx="346075" cy="106363"/>
            </a:xfrm>
            <a:custGeom>
              <a:avLst/>
              <a:gdLst>
                <a:gd name="T0" fmla="*/ 218 w 218"/>
                <a:gd name="T1" fmla="*/ 67 h 67"/>
                <a:gd name="T2" fmla="*/ 193 w 218"/>
                <a:gd name="T3" fmla="*/ 67 h 67"/>
                <a:gd name="T4" fmla="*/ 70 w 218"/>
                <a:gd name="T5" fmla="*/ 53 h 67"/>
                <a:gd name="T6" fmla="*/ 0 w 218"/>
                <a:gd name="T7" fmla="*/ 9 h 67"/>
                <a:gd name="T8" fmla="*/ 6 w 218"/>
                <a:gd name="T9" fmla="*/ 0 h 67"/>
                <a:gd name="T10" fmla="*/ 73 w 218"/>
                <a:gd name="T11" fmla="*/ 43 h 67"/>
                <a:gd name="T12" fmla="*/ 194 w 218"/>
                <a:gd name="T13" fmla="*/ 57 h 67"/>
                <a:gd name="T14" fmla="*/ 218 w 218"/>
                <a:gd name="T15" fmla="*/ 57 h 67"/>
                <a:gd name="T16" fmla="*/ 218 w 218"/>
                <a:gd name="T1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8" h="67">
                  <a:moveTo>
                    <a:pt x="218" y="67"/>
                  </a:moveTo>
                  <a:lnTo>
                    <a:pt x="193" y="67"/>
                  </a:lnTo>
                  <a:lnTo>
                    <a:pt x="70" y="53"/>
                  </a:lnTo>
                  <a:lnTo>
                    <a:pt x="0" y="9"/>
                  </a:lnTo>
                  <a:lnTo>
                    <a:pt x="6" y="0"/>
                  </a:lnTo>
                  <a:lnTo>
                    <a:pt x="73" y="43"/>
                  </a:lnTo>
                  <a:lnTo>
                    <a:pt x="194" y="57"/>
                  </a:lnTo>
                  <a:lnTo>
                    <a:pt x="218" y="57"/>
                  </a:lnTo>
                  <a:lnTo>
                    <a:pt x="218" y="67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4" name="Freeform 478">
              <a:extLst>
                <a:ext uri="{FF2B5EF4-FFF2-40B4-BE49-F238E27FC236}">
                  <a16:creationId xmlns="" xmlns:a16="http://schemas.microsoft.com/office/drawing/2014/main" id="{257CF60B-A25A-6548-A1BA-6D9ABBF0B7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67838" y="4795838"/>
              <a:ext cx="31750" cy="30163"/>
            </a:xfrm>
            <a:custGeom>
              <a:avLst/>
              <a:gdLst>
                <a:gd name="T0" fmla="*/ 8 w 16"/>
                <a:gd name="T1" fmla="*/ 16 h 16"/>
                <a:gd name="T2" fmla="*/ 0 w 16"/>
                <a:gd name="T3" fmla="*/ 8 h 16"/>
                <a:gd name="T4" fmla="*/ 8 w 16"/>
                <a:gd name="T5" fmla="*/ 0 h 16"/>
                <a:gd name="T6" fmla="*/ 16 w 16"/>
                <a:gd name="T7" fmla="*/ 8 h 16"/>
                <a:gd name="T8" fmla="*/ 8 w 16"/>
                <a:gd name="T9" fmla="*/ 16 h 16"/>
                <a:gd name="T10" fmla="*/ 8 w 16"/>
                <a:gd name="T11" fmla="*/ 8 h 16"/>
                <a:gd name="T12" fmla="*/ 8 w 16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cubicBezTo>
                    <a:pt x="3" y="16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13"/>
                    <a:pt x="12" y="16"/>
                    <a:pt x="8" y="16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5" name="Freeform 479">
              <a:extLst>
                <a:ext uri="{FF2B5EF4-FFF2-40B4-BE49-F238E27FC236}">
                  <a16:creationId xmlns="" xmlns:a16="http://schemas.microsoft.com/office/drawing/2014/main" id="{7F4F0E99-19BB-D441-9A4B-2913F1050C5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9100" y="4710113"/>
              <a:ext cx="176213" cy="201613"/>
            </a:xfrm>
            <a:custGeom>
              <a:avLst/>
              <a:gdLst>
                <a:gd name="T0" fmla="*/ 39 w 91"/>
                <a:gd name="T1" fmla="*/ 104 h 104"/>
                <a:gd name="T2" fmla="*/ 39 w 91"/>
                <a:gd name="T3" fmla="*/ 96 h 104"/>
                <a:gd name="T4" fmla="*/ 83 w 91"/>
                <a:gd name="T5" fmla="*/ 52 h 104"/>
                <a:gd name="T6" fmla="*/ 39 w 91"/>
                <a:gd name="T7" fmla="*/ 8 h 104"/>
                <a:gd name="T8" fmla="*/ 6 w 91"/>
                <a:gd name="T9" fmla="*/ 23 h 104"/>
                <a:gd name="T10" fmla="*/ 0 w 91"/>
                <a:gd name="T11" fmla="*/ 18 h 104"/>
                <a:gd name="T12" fmla="*/ 39 w 91"/>
                <a:gd name="T13" fmla="*/ 0 h 104"/>
                <a:gd name="T14" fmla="*/ 91 w 91"/>
                <a:gd name="T15" fmla="*/ 52 h 104"/>
                <a:gd name="T16" fmla="*/ 39 w 91"/>
                <a:gd name="T17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104">
                  <a:moveTo>
                    <a:pt x="39" y="104"/>
                  </a:moveTo>
                  <a:cubicBezTo>
                    <a:pt x="39" y="96"/>
                    <a:pt x="39" y="96"/>
                    <a:pt x="39" y="96"/>
                  </a:cubicBezTo>
                  <a:cubicBezTo>
                    <a:pt x="63" y="96"/>
                    <a:pt x="83" y="77"/>
                    <a:pt x="83" y="52"/>
                  </a:cubicBezTo>
                  <a:cubicBezTo>
                    <a:pt x="83" y="28"/>
                    <a:pt x="63" y="8"/>
                    <a:pt x="39" y="8"/>
                  </a:cubicBezTo>
                  <a:cubicBezTo>
                    <a:pt x="26" y="8"/>
                    <a:pt x="14" y="14"/>
                    <a:pt x="6" y="2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0" y="7"/>
                    <a:pt x="24" y="0"/>
                    <a:pt x="39" y="0"/>
                  </a:cubicBezTo>
                  <a:cubicBezTo>
                    <a:pt x="67" y="0"/>
                    <a:pt x="91" y="24"/>
                    <a:pt x="91" y="52"/>
                  </a:cubicBezTo>
                  <a:cubicBezTo>
                    <a:pt x="91" y="81"/>
                    <a:pt x="67" y="104"/>
                    <a:pt x="39" y="104"/>
                  </a:cubicBezTo>
                  <a:close/>
                </a:path>
              </a:pathLst>
            </a:cu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6" name="Freeform 480">
              <a:extLst>
                <a:ext uri="{FF2B5EF4-FFF2-40B4-BE49-F238E27FC236}">
                  <a16:creationId xmlns="" xmlns:a16="http://schemas.microsoft.com/office/drawing/2014/main" id="{1E5D2A1E-6792-5F4F-B806-574AF5E4F38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74163" y="4849813"/>
              <a:ext cx="161925" cy="58738"/>
            </a:xfrm>
            <a:custGeom>
              <a:avLst/>
              <a:gdLst>
                <a:gd name="T0" fmla="*/ 93 w 102"/>
                <a:gd name="T1" fmla="*/ 37 h 37"/>
                <a:gd name="T2" fmla="*/ 80 w 102"/>
                <a:gd name="T3" fmla="*/ 10 h 37"/>
                <a:gd name="T4" fmla="*/ 0 w 102"/>
                <a:gd name="T5" fmla="*/ 10 h 37"/>
                <a:gd name="T6" fmla="*/ 0 w 102"/>
                <a:gd name="T7" fmla="*/ 0 h 37"/>
                <a:gd name="T8" fmla="*/ 86 w 102"/>
                <a:gd name="T9" fmla="*/ 0 h 37"/>
                <a:gd name="T10" fmla="*/ 102 w 102"/>
                <a:gd name="T11" fmla="*/ 32 h 37"/>
                <a:gd name="T12" fmla="*/ 93 w 102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37">
                  <a:moveTo>
                    <a:pt x="93" y="37"/>
                  </a:moveTo>
                  <a:lnTo>
                    <a:pt x="80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86" y="0"/>
                  </a:lnTo>
                  <a:lnTo>
                    <a:pt x="102" y="32"/>
                  </a:lnTo>
                  <a:lnTo>
                    <a:pt x="93" y="37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7" name="Freeform 481">
              <a:extLst>
                <a:ext uri="{FF2B5EF4-FFF2-40B4-BE49-F238E27FC236}">
                  <a16:creationId xmlns="" xmlns:a16="http://schemas.microsoft.com/office/drawing/2014/main" id="{AD60162C-847D-BA4D-AF55-6FFD8F83EDA5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4150" y="4549776"/>
              <a:ext cx="117475" cy="174625"/>
            </a:xfrm>
            <a:custGeom>
              <a:avLst/>
              <a:gdLst>
                <a:gd name="T0" fmla="*/ 9 w 74"/>
                <a:gd name="T1" fmla="*/ 110 h 110"/>
                <a:gd name="T2" fmla="*/ 0 w 74"/>
                <a:gd name="T3" fmla="*/ 104 h 110"/>
                <a:gd name="T4" fmla="*/ 61 w 74"/>
                <a:gd name="T5" fmla="*/ 19 h 110"/>
                <a:gd name="T6" fmla="*/ 50 w 74"/>
                <a:gd name="T7" fmla="*/ 7 h 110"/>
                <a:gd name="T8" fmla="*/ 56 w 74"/>
                <a:gd name="T9" fmla="*/ 0 h 110"/>
                <a:gd name="T10" fmla="*/ 74 w 74"/>
                <a:gd name="T11" fmla="*/ 18 h 110"/>
                <a:gd name="T12" fmla="*/ 9 w 74"/>
                <a:gd name="T13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110">
                  <a:moveTo>
                    <a:pt x="9" y="110"/>
                  </a:moveTo>
                  <a:lnTo>
                    <a:pt x="0" y="104"/>
                  </a:lnTo>
                  <a:lnTo>
                    <a:pt x="61" y="19"/>
                  </a:lnTo>
                  <a:lnTo>
                    <a:pt x="50" y="7"/>
                  </a:lnTo>
                  <a:lnTo>
                    <a:pt x="56" y="0"/>
                  </a:lnTo>
                  <a:lnTo>
                    <a:pt x="74" y="18"/>
                  </a:lnTo>
                  <a:lnTo>
                    <a:pt x="9" y="110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8" name="Rectangle 482">
              <a:extLst>
                <a:ext uri="{FF2B5EF4-FFF2-40B4-BE49-F238E27FC236}">
                  <a16:creationId xmlns="" xmlns:a16="http://schemas.microsoft.com/office/drawing/2014/main" id="{A1581BFC-2E5E-5A49-85A0-2465F2C49A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45613" y="4664076"/>
              <a:ext cx="15875" cy="15875"/>
            </a:xfrm>
            <a:prstGeom prst="rect">
              <a:avLst/>
            </a:pr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9" name="Rectangle 483">
              <a:extLst>
                <a:ext uri="{FF2B5EF4-FFF2-40B4-BE49-F238E27FC236}">
                  <a16:creationId xmlns="" xmlns:a16="http://schemas.microsoft.com/office/drawing/2014/main" id="{6068D17F-03C2-F747-AFD5-5B93F76306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75775" y="4664076"/>
              <a:ext cx="15875" cy="15875"/>
            </a:xfrm>
            <a:prstGeom prst="rect">
              <a:avLst/>
            </a:pr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0" name="Rectangle 484">
              <a:extLst>
                <a:ext uri="{FF2B5EF4-FFF2-40B4-BE49-F238E27FC236}">
                  <a16:creationId xmlns="" xmlns:a16="http://schemas.microsoft.com/office/drawing/2014/main" id="{CFB7DE1E-278E-334E-8F4E-C7E5BF57B3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07525" y="4664076"/>
              <a:ext cx="15875" cy="15875"/>
            </a:xfrm>
            <a:prstGeom prst="rect">
              <a:avLst/>
            </a:pr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6355767" y="1829996"/>
            <a:ext cx="915636" cy="3077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defTabSz="914309"/>
            <a:r>
              <a:rPr lang="ru-RU" b="1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+mn-cs"/>
              </a:rPr>
              <a:t>Бюджет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853592" y="2409182"/>
            <a:ext cx="4067691" cy="212365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100" b="1" dirty="0">
                <a:solidFill>
                  <a:schemeClr val="bg2"/>
                </a:solidFill>
                <a:latin typeface="Century Gothic" panose="020B0502020202020204" pitchFamily="34" charset="0"/>
              </a:rPr>
              <a:t>Бюджет на 2020 год:</a:t>
            </a:r>
          </a:p>
          <a:p>
            <a:pPr algn="ctr"/>
            <a:r>
              <a:rPr lang="ru-RU" sz="1100" b="1" dirty="0">
                <a:solidFill>
                  <a:schemeClr val="bg2"/>
                </a:solidFill>
                <a:latin typeface="Century Gothic" panose="020B0502020202020204" pitchFamily="34" charset="0"/>
              </a:rPr>
              <a:t>370 144,18 тыс. руб., </a:t>
            </a:r>
          </a:p>
          <a:p>
            <a:pPr algn="ctr"/>
            <a:r>
              <a:rPr lang="ru-RU" sz="1100" dirty="0">
                <a:solidFill>
                  <a:schemeClr val="bg2"/>
                </a:solidFill>
                <a:latin typeface="Century Gothic" panose="020B0502020202020204" pitchFamily="34" charset="0"/>
              </a:rPr>
              <a:t>из которых:</a:t>
            </a:r>
          </a:p>
          <a:p>
            <a:pPr algn="ctr"/>
            <a:endParaRPr lang="ru-RU" sz="1100" dirty="0">
              <a:solidFill>
                <a:schemeClr val="bg2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ru-RU" sz="1100" b="1" dirty="0">
                <a:solidFill>
                  <a:schemeClr val="bg2"/>
                </a:solidFill>
                <a:latin typeface="Century Gothic" panose="020B0502020202020204" pitchFamily="34" charset="0"/>
              </a:rPr>
              <a:t>Федеральный бюджет:</a:t>
            </a:r>
          </a:p>
          <a:p>
            <a:pPr algn="ctr"/>
            <a:r>
              <a:rPr lang="ru-RU" sz="1100" b="1" dirty="0">
                <a:solidFill>
                  <a:schemeClr val="bg2"/>
                </a:solidFill>
                <a:latin typeface="Century Gothic" panose="020B0502020202020204" pitchFamily="34" charset="0"/>
              </a:rPr>
              <a:t>182 916 тыс. руб.</a:t>
            </a:r>
          </a:p>
          <a:p>
            <a:pPr algn="ctr"/>
            <a:endParaRPr lang="ru-RU" sz="1100" dirty="0">
              <a:solidFill>
                <a:schemeClr val="bg2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ru-RU" sz="1100" b="1" dirty="0">
                <a:solidFill>
                  <a:schemeClr val="bg2"/>
                </a:solidFill>
                <a:latin typeface="Century Gothic" panose="020B0502020202020204" pitchFamily="34" charset="0"/>
              </a:rPr>
              <a:t>Бюджет МО:</a:t>
            </a:r>
          </a:p>
          <a:p>
            <a:pPr algn="ctr"/>
            <a:r>
              <a:rPr lang="ru-RU" sz="1100" b="1" dirty="0">
                <a:solidFill>
                  <a:schemeClr val="bg2"/>
                </a:solidFill>
                <a:latin typeface="Century Gothic" panose="020B0502020202020204" pitchFamily="34" charset="0"/>
              </a:rPr>
              <a:t>155 818 тыс. руб.</a:t>
            </a:r>
          </a:p>
          <a:p>
            <a:pPr algn="ctr"/>
            <a:endParaRPr lang="ru-RU" sz="1100" dirty="0">
              <a:solidFill>
                <a:schemeClr val="bg2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ru-RU" sz="1100" b="1" dirty="0">
                <a:solidFill>
                  <a:schemeClr val="bg2"/>
                </a:solidFill>
                <a:latin typeface="Century Gothic" panose="020B0502020202020204" pitchFamily="34" charset="0"/>
              </a:rPr>
              <a:t>Бюджет </a:t>
            </a:r>
            <a:r>
              <a:rPr lang="ru-RU" sz="1100" b="1" dirty="0" err="1">
                <a:solidFill>
                  <a:schemeClr val="bg2"/>
                </a:solidFill>
                <a:latin typeface="Century Gothic" panose="020B0502020202020204" pitchFamily="34" charset="0"/>
              </a:rPr>
              <a:t>мун</a:t>
            </a:r>
            <a:r>
              <a:rPr lang="ru-RU" sz="1100" b="1" dirty="0">
                <a:solidFill>
                  <a:schemeClr val="bg2"/>
                </a:solidFill>
                <a:latin typeface="Century Gothic" panose="020B0502020202020204" pitchFamily="34" charset="0"/>
              </a:rPr>
              <a:t>. обр.:</a:t>
            </a:r>
          </a:p>
          <a:p>
            <a:pPr algn="ctr"/>
            <a:r>
              <a:rPr lang="ru-RU" sz="1100" b="1" dirty="0">
                <a:solidFill>
                  <a:schemeClr val="bg2"/>
                </a:solidFill>
                <a:latin typeface="Century Gothic" panose="020B0502020202020204" pitchFamily="34" charset="0"/>
              </a:rPr>
              <a:t>31 410,18 тыс. руб.</a:t>
            </a:r>
          </a:p>
        </p:txBody>
      </p:sp>
      <p:sp>
        <p:nvSpPr>
          <p:cNvPr id="51" name="TextBox 71"/>
          <p:cNvSpPr txBox="1"/>
          <p:nvPr/>
        </p:nvSpPr>
        <p:spPr>
          <a:xfrm>
            <a:off x="35496" y="224654"/>
            <a:ext cx="554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15.3</a:t>
            </a:r>
            <a:endParaRPr lang="ru-RU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852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4" name="TextBox 58"/>
          <p:cNvSpPr txBox="1"/>
          <p:nvPr/>
        </p:nvSpPr>
        <p:spPr>
          <a:xfrm>
            <a:off x="611560" y="175743"/>
            <a:ext cx="57606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ЦЕНТРЫ МОЛОДЕЖНОГО ИННОВАЦИОННОГО ТВОРЧЕСТВА</a:t>
            </a:r>
            <a:endParaRPr lang="ru-RU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</a:endParaRPr>
          </a:p>
        </p:txBody>
      </p:sp>
      <p:pic>
        <p:nvPicPr>
          <p:cNvPr id="2097245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60"/>
            <a:ext cx="1250282" cy="750170"/>
          </a:xfrm>
          <a:prstGeom prst="rect">
            <a:avLst/>
          </a:prstGeom>
          <a:noFill/>
        </p:spPr>
      </p:pic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AB52ED0B-B173-6641-83B5-DA416B6585CC}"/>
              </a:ext>
            </a:extLst>
          </p:cNvPr>
          <p:cNvGrpSpPr/>
          <p:nvPr/>
        </p:nvGrpSpPr>
        <p:grpSpPr>
          <a:xfrm>
            <a:off x="1231143" y="996456"/>
            <a:ext cx="816929" cy="726794"/>
            <a:chOff x="1065213" y="1946276"/>
            <a:chExt cx="495300" cy="496888"/>
          </a:xfrm>
          <a:solidFill>
            <a:schemeClr val="bg1"/>
          </a:solidFill>
        </p:grpSpPr>
        <p:sp>
          <p:nvSpPr>
            <p:cNvPr id="18" name="Freeform 305">
              <a:extLst>
                <a:ext uri="{FF2B5EF4-FFF2-40B4-BE49-F238E27FC236}">
                  <a16:creationId xmlns="" xmlns:a16="http://schemas.microsoft.com/office/drawing/2014/main" id="{A8F0EEE7-7384-9F4F-8BF2-FA881497CE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5213" y="2117726"/>
              <a:ext cx="495300" cy="325438"/>
            </a:xfrm>
            <a:custGeom>
              <a:avLst/>
              <a:gdLst>
                <a:gd name="T0" fmla="*/ 172 w 256"/>
                <a:gd name="T1" fmla="*/ 128 h 168"/>
                <a:gd name="T2" fmla="*/ 254 w 256"/>
                <a:gd name="T3" fmla="*/ 65 h 168"/>
                <a:gd name="T4" fmla="*/ 254 w 256"/>
                <a:gd name="T5" fmla="*/ 54 h 168"/>
                <a:gd name="T6" fmla="*/ 172 w 256"/>
                <a:gd name="T7" fmla="*/ 0 h 168"/>
                <a:gd name="T8" fmla="*/ 164 w 256"/>
                <a:gd name="T9" fmla="*/ 2 h 168"/>
                <a:gd name="T10" fmla="*/ 92 w 256"/>
                <a:gd name="T11" fmla="*/ 2 h 168"/>
                <a:gd name="T12" fmla="*/ 84 w 256"/>
                <a:gd name="T13" fmla="*/ 0 h 168"/>
                <a:gd name="T14" fmla="*/ 52 w 256"/>
                <a:gd name="T15" fmla="*/ 11 h 168"/>
                <a:gd name="T16" fmla="*/ 2 w 256"/>
                <a:gd name="T17" fmla="*/ 1 h 168"/>
                <a:gd name="T18" fmla="*/ 0 w 256"/>
                <a:gd name="T19" fmla="*/ 116 h 168"/>
                <a:gd name="T20" fmla="*/ 4 w 256"/>
                <a:gd name="T21" fmla="*/ 120 h 168"/>
                <a:gd name="T22" fmla="*/ 52 w 256"/>
                <a:gd name="T23" fmla="*/ 108 h 168"/>
                <a:gd name="T24" fmla="*/ 84 w 256"/>
                <a:gd name="T25" fmla="*/ 128 h 168"/>
                <a:gd name="T26" fmla="*/ 69 w 256"/>
                <a:gd name="T27" fmla="*/ 130 h 168"/>
                <a:gd name="T28" fmla="*/ 84 w 256"/>
                <a:gd name="T29" fmla="*/ 165 h 168"/>
                <a:gd name="T30" fmla="*/ 168 w 256"/>
                <a:gd name="T31" fmla="*/ 168 h 168"/>
                <a:gd name="T32" fmla="*/ 188 w 256"/>
                <a:gd name="T33" fmla="*/ 133 h 168"/>
                <a:gd name="T34" fmla="*/ 184 w 256"/>
                <a:gd name="T35" fmla="*/ 128 h 168"/>
                <a:gd name="T36" fmla="*/ 237 w 256"/>
                <a:gd name="T37" fmla="*/ 42 h 168"/>
                <a:gd name="T38" fmla="*/ 172 w 256"/>
                <a:gd name="T39" fmla="*/ 11 h 168"/>
                <a:gd name="T40" fmla="*/ 246 w 256"/>
                <a:gd name="T41" fmla="*/ 56 h 168"/>
                <a:gd name="T42" fmla="*/ 172 w 256"/>
                <a:gd name="T43" fmla="*/ 38 h 168"/>
                <a:gd name="T44" fmla="*/ 246 w 256"/>
                <a:gd name="T45" fmla="*/ 64 h 168"/>
                <a:gd name="T46" fmla="*/ 172 w 256"/>
                <a:gd name="T47" fmla="*/ 64 h 168"/>
                <a:gd name="T48" fmla="*/ 237 w 256"/>
                <a:gd name="T49" fmla="*/ 77 h 168"/>
                <a:gd name="T50" fmla="*/ 172 w 256"/>
                <a:gd name="T51" fmla="*/ 90 h 168"/>
                <a:gd name="T52" fmla="*/ 128 w 256"/>
                <a:gd name="T53" fmla="*/ 8 h 168"/>
                <a:gd name="T54" fmla="*/ 164 w 256"/>
                <a:gd name="T55" fmla="*/ 29 h 168"/>
                <a:gd name="T56" fmla="*/ 92 w 256"/>
                <a:gd name="T57" fmla="*/ 29 h 168"/>
                <a:gd name="T58" fmla="*/ 92 w 256"/>
                <a:gd name="T59" fmla="*/ 37 h 168"/>
                <a:gd name="T60" fmla="*/ 164 w 256"/>
                <a:gd name="T61" fmla="*/ 37 h 168"/>
                <a:gd name="T62" fmla="*/ 92 w 256"/>
                <a:gd name="T63" fmla="*/ 56 h 168"/>
                <a:gd name="T64" fmla="*/ 92 w 256"/>
                <a:gd name="T65" fmla="*/ 64 h 168"/>
                <a:gd name="T66" fmla="*/ 164 w 256"/>
                <a:gd name="T67" fmla="*/ 82 h 168"/>
                <a:gd name="T68" fmla="*/ 92 w 256"/>
                <a:gd name="T69" fmla="*/ 82 h 168"/>
                <a:gd name="T70" fmla="*/ 92 w 256"/>
                <a:gd name="T71" fmla="*/ 90 h 168"/>
                <a:gd name="T72" fmla="*/ 164 w 256"/>
                <a:gd name="T73" fmla="*/ 90 h 168"/>
                <a:gd name="T74" fmla="*/ 128 w 256"/>
                <a:gd name="T75" fmla="*/ 112 h 168"/>
                <a:gd name="T76" fmla="*/ 92 w 256"/>
                <a:gd name="T77" fmla="*/ 90 h 168"/>
                <a:gd name="T78" fmla="*/ 128 w 256"/>
                <a:gd name="T79" fmla="*/ 120 h 168"/>
                <a:gd name="T80" fmla="*/ 164 w 256"/>
                <a:gd name="T81" fmla="*/ 128 h 168"/>
                <a:gd name="T82" fmla="*/ 92 w 256"/>
                <a:gd name="T83" fmla="*/ 117 h 168"/>
                <a:gd name="T84" fmla="*/ 84 w 256"/>
                <a:gd name="T85" fmla="*/ 29 h 168"/>
                <a:gd name="T86" fmla="*/ 84 w 256"/>
                <a:gd name="T87" fmla="*/ 11 h 168"/>
                <a:gd name="T88" fmla="*/ 84 w 256"/>
                <a:gd name="T89" fmla="*/ 38 h 168"/>
                <a:gd name="T90" fmla="*/ 10 w 256"/>
                <a:gd name="T91" fmla="*/ 56 h 168"/>
                <a:gd name="T92" fmla="*/ 84 w 256"/>
                <a:gd name="T93" fmla="*/ 82 h 168"/>
                <a:gd name="T94" fmla="*/ 84 w 256"/>
                <a:gd name="T95" fmla="*/ 64 h 168"/>
                <a:gd name="T96" fmla="*/ 40 w 256"/>
                <a:gd name="T97" fmla="*/ 17 h 168"/>
                <a:gd name="T98" fmla="*/ 8 w 256"/>
                <a:gd name="T99" fmla="*/ 9 h 168"/>
                <a:gd name="T100" fmla="*/ 8 w 256"/>
                <a:gd name="T101" fmla="*/ 77 h 168"/>
                <a:gd name="T102" fmla="*/ 8 w 256"/>
                <a:gd name="T103" fmla="*/ 111 h 168"/>
                <a:gd name="T104" fmla="*/ 84 w 256"/>
                <a:gd name="T105" fmla="*/ 90 h 168"/>
                <a:gd name="T106" fmla="*/ 19 w 256"/>
                <a:gd name="T107" fmla="*/ 77 h 168"/>
                <a:gd name="T108" fmla="*/ 90 w 256"/>
                <a:gd name="T109" fmla="*/ 160 h 168"/>
                <a:gd name="T110" fmla="*/ 178 w 256"/>
                <a:gd name="T111" fmla="*/ 13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6" h="168">
                  <a:moveTo>
                    <a:pt x="184" y="128"/>
                  </a:moveTo>
                  <a:cubicBezTo>
                    <a:pt x="172" y="128"/>
                    <a:pt x="172" y="128"/>
                    <a:pt x="172" y="128"/>
                  </a:cubicBezTo>
                  <a:cubicBezTo>
                    <a:pt x="172" y="116"/>
                    <a:pt x="172" y="116"/>
                    <a:pt x="172" y="116"/>
                  </a:cubicBezTo>
                  <a:cubicBezTo>
                    <a:pt x="232" y="106"/>
                    <a:pt x="250" y="77"/>
                    <a:pt x="254" y="65"/>
                  </a:cubicBezTo>
                  <a:cubicBezTo>
                    <a:pt x="255" y="64"/>
                    <a:pt x="256" y="62"/>
                    <a:pt x="256" y="60"/>
                  </a:cubicBezTo>
                  <a:cubicBezTo>
                    <a:pt x="256" y="58"/>
                    <a:pt x="255" y="56"/>
                    <a:pt x="254" y="54"/>
                  </a:cubicBezTo>
                  <a:cubicBezTo>
                    <a:pt x="250" y="42"/>
                    <a:pt x="232" y="13"/>
                    <a:pt x="172" y="3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53" y="0"/>
                    <a:pt x="141" y="0"/>
                    <a:pt x="128" y="0"/>
                  </a:cubicBezTo>
                  <a:cubicBezTo>
                    <a:pt x="115" y="0"/>
                    <a:pt x="103" y="0"/>
                    <a:pt x="92" y="2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71" y="5"/>
                    <a:pt x="61" y="8"/>
                    <a:pt x="52" y="1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7"/>
                    <a:pt x="1" y="118"/>
                    <a:pt x="2" y="119"/>
                  </a:cubicBezTo>
                  <a:cubicBezTo>
                    <a:pt x="2" y="119"/>
                    <a:pt x="3" y="120"/>
                    <a:pt x="4" y="120"/>
                  </a:cubicBezTo>
                  <a:cubicBezTo>
                    <a:pt x="4" y="120"/>
                    <a:pt x="5" y="120"/>
                    <a:pt x="5" y="120"/>
                  </a:cubicBezTo>
                  <a:cubicBezTo>
                    <a:pt x="52" y="108"/>
                    <a:pt x="52" y="108"/>
                    <a:pt x="52" y="108"/>
                  </a:cubicBezTo>
                  <a:cubicBezTo>
                    <a:pt x="61" y="111"/>
                    <a:pt x="71" y="114"/>
                    <a:pt x="84" y="116"/>
                  </a:cubicBezTo>
                  <a:cubicBezTo>
                    <a:pt x="84" y="128"/>
                    <a:pt x="84" y="128"/>
                    <a:pt x="84" y="128"/>
                  </a:cubicBezTo>
                  <a:cubicBezTo>
                    <a:pt x="72" y="128"/>
                    <a:pt x="72" y="128"/>
                    <a:pt x="72" y="128"/>
                  </a:cubicBezTo>
                  <a:cubicBezTo>
                    <a:pt x="71" y="128"/>
                    <a:pt x="69" y="128"/>
                    <a:pt x="69" y="130"/>
                  </a:cubicBezTo>
                  <a:cubicBezTo>
                    <a:pt x="68" y="131"/>
                    <a:pt x="68" y="132"/>
                    <a:pt x="68" y="133"/>
                  </a:cubicBezTo>
                  <a:cubicBezTo>
                    <a:pt x="84" y="165"/>
                    <a:pt x="84" y="165"/>
                    <a:pt x="84" y="165"/>
                  </a:cubicBezTo>
                  <a:cubicBezTo>
                    <a:pt x="85" y="167"/>
                    <a:pt x="86" y="168"/>
                    <a:pt x="88" y="168"/>
                  </a:cubicBezTo>
                  <a:cubicBezTo>
                    <a:pt x="168" y="168"/>
                    <a:pt x="168" y="168"/>
                    <a:pt x="168" y="168"/>
                  </a:cubicBezTo>
                  <a:cubicBezTo>
                    <a:pt x="170" y="168"/>
                    <a:pt x="171" y="167"/>
                    <a:pt x="172" y="165"/>
                  </a:cubicBezTo>
                  <a:cubicBezTo>
                    <a:pt x="188" y="133"/>
                    <a:pt x="188" y="133"/>
                    <a:pt x="188" y="133"/>
                  </a:cubicBezTo>
                  <a:cubicBezTo>
                    <a:pt x="188" y="132"/>
                    <a:pt x="188" y="131"/>
                    <a:pt x="187" y="130"/>
                  </a:cubicBezTo>
                  <a:cubicBezTo>
                    <a:pt x="187" y="128"/>
                    <a:pt x="185" y="128"/>
                    <a:pt x="184" y="128"/>
                  </a:cubicBezTo>
                  <a:close/>
                  <a:moveTo>
                    <a:pt x="172" y="11"/>
                  </a:moveTo>
                  <a:cubicBezTo>
                    <a:pt x="207" y="17"/>
                    <a:pt x="227" y="31"/>
                    <a:pt x="237" y="42"/>
                  </a:cubicBezTo>
                  <a:cubicBezTo>
                    <a:pt x="221" y="36"/>
                    <a:pt x="198" y="32"/>
                    <a:pt x="172" y="29"/>
                  </a:cubicBezTo>
                  <a:lnTo>
                    <a:pt x="172" y="11"/>
                  </a:lnTo>
                  <a:close/>
                  <a:moveTo>
                    <a:pt x="172" y="38"/>
                  </a:moveTo>
                  <a:cubicBezTo>
                    <a:pt x="212" y="41"/>
                    <a:pt x="238" y="49"/>
                    <a:pt x="246" y="56"/>
                  </a:cubicBezTo>
                  <a:cubicBezTo>
                    <a:pt x="172" y="56"/>
                    <a:pt x="172" y="56"/>
                    <a:pt x="172" y="56"/>
                  </a:cubicBezTo>
                  <a:lnTo>
                    <a:pt x="172" y="38"/>
                  </a:lnTo>
                  <a:close/>
                  <a:moveTo>
                    <a:pt x="172" y="64"/>
                  </a:moveTo>
                  <a:cubicBezTo>
                    <a:pt x="246" y="64"/>
                    <a:pt x="246" y="64"/>
                    <a:pt x="246" y="64"/>
                  </a:cubicBezTo>
                  <a:cubicBezTo>
                    <a:pt x="238" y="71"/>
                    <a:pt x="212" y="78"/>
                    <a:pt x="172" y="82"/>
                  </a:cubicBezTo>
                  <a:lnTo>
                    <a:pt x="172" y="64"/>
                  </a:lnTo>
                  <a:close/>
                  <a:moveTo>
                    <a:pt x="172" y="90"/>
                  </a:moveTo>
                  <a:cubicBezTo>
                    <a:pt x="198" y="88"/>
                    <a:pt x="221" y="83"/>
                    <a:pt x="237" y="77"/>
                  </a:cubicBezTo>
                  <a:cubicBezTo>
                    <a:pt x="227" y="89"/>
                    <a:pt x="207" y="102"/>
                    <a:pt x="172" y="108"/>
                  </a:cubicBezTo>
                  <a:lnTo>
                    <a:pt x="172" y="90"/>
                  </a:lnTo>
                  <a:close/>
                  <a:moveTo>
                    <a:pt x="92" y="10"/>
                  </a:moveTo>
                  <a:cubicBezTo>
                    <a:pt x="103" y="9"/>
                    <a:pt x="115" y="8"/>
                    <a:pt x="128" y="8"/>
                  </a:cubicBezTo>
                  <a:cubicBezTo>
                    <a:pt x="141" y="8"/>
                    <a:pt x="153" y="9"/>
                    <a:pt x="164" y="10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52" y="28"/>
                    <a:pt x="140" y="28"/>
                    <a:pt x="128" y="28"/>
                  </a:cubicBezTo>
                  <a:cubicBezTo>
                    <a:pt x="116" y="28"/>
                    <a:pt x="104" y="28"/>
                    <a:pt x="92" y="29"/>
                  </a:cubicBezTo>
                  <a:lnTo>
                    <a:pt x="92" y="10"/>
                  </a:lnTo>
                  <a:close/>
                  <a:moveTo>
                    <a:pt x="92" y="37"/>
                  </a:moveTo>
                  <a:cubicBezTo>
                    <a:pt x="103" y="36"/>
                    <a:pt x="115" y="36"/>
                    <a:pt x="128" y="36"/>
                  </a:cubicBezTo>
                  <a:cubicBezTo>
                    <a:pt x="141" y="36"/>
                    <a:pt x="153" y="36"/>
                    <a:pt x="164" y="37"/>
                  </a:cubicBezTo>
                  <a:cubicBezTo>
                    <a:pt x="164" y="56"/>
                    <a:pt x="164" y="56"/>
                    <a:pt x="164" y="56"/>
                  </a:cubicBezTo>
                  <a:cubicBezTo>
                    <a:pt x="92" y="56"/>
                    <a:pt x="92" y="56"/>
                    <a:pt x="92" y="56"/>
                  </a:cubicBezTo>
                  <a:lnTo>
                    <a:pt x="92" y="37"/>
                  </a:lnTo>
                  <a:close/>
                  <a:moveTo>
                    <a:pt x="92" y="64"/>
                  </a:moveTo>
                  <a:cubicBezTo>
                    <a:pt x="164" y="64"/>
                    <a:pt x="164" y="64"/>
                    <a:pt x="164" y="64"/>
                  </a:cubicBezTo>
                  <a:cubicBezTo>
                    <a:pt x="164" y="82"/>
                    <a:pt x="164" y="82"/>
                    <a:pt x="164" y="82"/>
                  </a:cubicBezTo>
                  <a:cubicBezTo>
                    <a:pt x="153" y="83"/>
                    <a:pt x="141" y="84"/>
                    <a:pt x="128" y="84"/>
                  </a:cubicBezTo>
                  <a:cubicBezTo>
                    <a:pt x="115" y="84"/>
                    <a:pt x="103" y="83"/>
                    <a:pt x="92" y="82"/>
                  </a:cubicBezTo>
                  <a:lnTo>
                    <a:pt x="92" y="64"/>
                  </a:lnTo>
                  <a:close/>
                  <a:moveTo>
                    <a:pt x="92" y="90"/>
                  </a:moveTo>
                  <a:cubicBezTo>
                    <a:pt x="104" y="91"/>
                    <a:pt x="116" y="92"/>
                    <a:pt x="128" y="92"/>
                  </a:cubicBezTo>
                  <a:cubicBezTo>
                    <a:pt x="140" y="92"/>
                    <a:pt x="152" y="91"/>
                    <a:pt x="164" y="90"/>
                  </a:cubicBezTo>
                  <a:cubicBezTo>
                    <a:pt x="164" y="109"/>
                    <a:pt x="164" y="109"/>
                    <a:pt x="164" y="109"/>
                  </a:cubicBezTo>
                  <a:cubicBezTo>
                    <a:pt x="153" y="111"/>
                    <a:pt x="141" y="112"/>
                    <a:pt x="128" y="112"/>
                  </a:cubicBezTo>
                  <a:cubicBezTo>
                    <a:pt x="115" y="112"/>
                    <a:pt x="103" y="111"/>
                    <a:pt x="92" y="109"/>
                  </a:cubicBezTo>
                  <a:lnTo>
                    <a:pt x="92" y="90"/>
                  </a:lnTo>
                  <a:close/>
                  <a:moveTo>
                    <a:pt x="92" y="117"/>
                  </a:moveTo>
                  <a:cubicBezTo>
                    <a:pt x="103" y="119"/>
                    <a:pt x="115" y="120"/>
                    <a:pt x="128" y="120"/>
                  </a:cubicBezTo>
                  <a:cubicBezTo>
                    <a:pt x="141" y="120"/>
                    <a:pt x="153" y="119"/>
                    <a:pt x="164" y="117"/>
                  </a:cubicBezTo>
                  <a:cubicBezTo>
                    <a:pt x="164" y="128"/>
                    <a:pt x="164" y="128"/>
                    <a:pt x="164" y="128"/>
                  </a:cubicBezTo>
                  <a:cubicBezTo>
                    <a:pt x="92" y="128"/>
                    <a:pt x="92" y="128"/>
                    <a:pt x="92" y="128"/>
                  </a:cubicBezTo>
                  <a:lnTo>
                    <a:pt x="92" y="117"/>
                  </a:lnTo>
                  <a:close/>
                  <a:moveTo>
                    <a:pt x="84" y="11"/>
                  </a:moveTo>
                  <a:cubicBezTo>
                    <a:pt x="84" y="29"/>
                    <a:pt x="84" y="29"/>
                    <a:pt x="84" y="29"/>
                  </a:cubicBezTo>
                  <a:cubicBezTo>
                    <a:pt x="58" y="32"/>
                    <a:pt x="35" y="36"/>
                    <a:pt x="19" y="42"/>
                  </a:cubicBezTo>
                  <a:cubicBezTo>
                    <a:pt x="29" y="31"/>
                    <a:pt x="49" y="17"/>
                    <a:pt x="84" y="11"/>
                  </a:cubicBezTo>
                  <a:close/>
                  <a:moveTo>
                    <a:pt x="10" y="56"/>
                  </a:moveTo>
                  <a:cubicBezTo>
                    <a:pt x="18" y="49"/>
                    <a:pt x="44" y="41"/>
                    <a:pt x="84" y="38"/>
                  </a:cubicBezTo>
                  <a:cubicBezTo>
                    <a:pt x="84" y="56"/>
                    <a:pt x="84" y="56"/>
                    <a:pt x="84" y="56"/>
                  </a:cubicBezTo>
                  <a:lnTo>
                    <a:pt x="10" y="56"/>
                  </a:lnTo>
                  <a:close/>
                  <a:moveTo>
                    <a:pt x="84" y="64"/>
                  </a:moveTo>
                  <a:cubicBezTo>
                    <a:pt x="84" y="82"/>
                    <a:pt x="84" y="82"/>
                    <a:pt x="84" y="82"/>
                  </a:cubicBezTo>
                  <a:cubicBezTo>
                    <a:pt x="44" y="78"/>
                    <a:pt x="18" y="71"/>
                    <a:pt x="10" y="64"/>
                  </a:cubicBezTo>
                  <a:lnTo>
                    <a:pt x="84" y="64"/>
                  </a:lnTo>
                  <a:close/>
                  <a:moveTo>
                    <a:pt x="8" y="9"/>
                  </a:moveTo>
                  <a:cubicBezTo>
                    <a:pt x="40" y="17"/>
                    <a:pt x="40" y="17"/>
                    <a:pt x="40" y="17"/>
                  </a:cubicBezTo>
                  <a:cubicBezTo>
                    <a:pt x="23" y="25"/>
                    <a:pt x="14" y="35"/>
                    <a:pt x="8" y="43"/>
                  </a:cubicBezTo>
                  <a:lnTo>
                    <a:pt x="8" y="9"/>
                  </a:lnTo>
                  <a:close/>
                  <a:moveTo>
                    <a:pt x="8" y="111"/>
                  </a:moveTo>
                  <a:cubicBezTo>
                    <a:pt x="8" y="77"/>
                    <a:pt x="8" y="77"/>
                    <a:pt x="8" y="77"/>
                  </a:cubicBezTo>
                  <a:cubicBezTo>
                    <a:pt x="14" y="85"/>
                    <a:pt x="23" y="94"/>
                    <a:pt x="40" y="103"/>
                  </a:cubicBezTo>
                  <a:lnTo>
                    <a:pt x="8" y="111"/>
                  </a:lnTo>
                  <a:close/>
                  <a:moveTo>
                    <a:pt x="19" y="77"/>
                  </a:moveTo>
                  <a:cubicBezTo>
                    <a:pt x="35" y="83"/>
                    <a:pt x="58" y="88"/>
                    <a:pt x="84" y="90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49" y="102"/>
                    <a:pt x="29" y="89"/>
                    <a:pt x="19" y="77"/>
                  </a:cubicBezTo>
                  <a:close/>
                  <a:moveTo>
                    <a:pt x="166" y="160"/>
                  </a:moveTo>
                  <a:cubicBezTo>
                    <a:pt x="90" y="160"/>
                    <a:pt x="90" y="160"/>
                    <a:pt x="90" y="160"/>
                  </a:cubicBezTo>
                  <a:cubicBezTo>
                    <a:pt x="78" y="136"/>
                    <a:pt x="78" y="136"/>
                    <a:pt x="78" y="136"/>
                  </a:cubicBezTo>
                  <a:cubicBezTo>
                    <a:pt x="178" y="136"/>
                    <a:pt x="178" y="136"/>
                    <a:pt x="178" y="136"/>
                  </a:cubicBezTo>
                  <a:lnTo>
                    <a:pt x="166" y="160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2" name="Rectangle 306">
              <a:extLst>
                <a:ext uri="{FF2B5EF4-FFF2-40B4-BE49-F238E27FC236}">
                  <a16:creationId xmlns="" xmlns:a16="http://schemas.microsoft.com/office/drawing/2014/main" id="{A9863B0F-749A-A54D-A967-02CAFEF184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4926" y="2397126"/>
              <a:ext cx="15875" cy="15875"/>
            </a:xfrm>
            <a:prstGeom prst="rect">
              <a:avLst/>
            </a:pr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4" name="Rectangle 307">
              <a:extLst>
                <a:ext uri="{FF2B5EF4-FFF2-40B4-BE49-F238E27FC236}">
                  <a16:creationId xmlns="" xmlns:a16="http://schemas.microsoft.com/office/drawing/2014/main" id="{50381B9E-6E1A-164C-A6C7-7A95BE403D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6676" y="2397126"/>
              <a:ext cx="15875" cy="15875"/>
            </a:xfrm>
            <a:prstGeom prst="rect">
              <a:avLst/>
            </a:pr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5" name="Rectangle 308">
              <a:extLst>
                <a:ext uri="{FF2B5EF4-FFF2-40B4-BE49-F238E27FC236}">
                  <a16:creationId xmlns="" xmlns:a16="http://schemas.microsoft.com/office/drawing/2014/main" id="{8BA03B6F-6432-D942-9CE3-95D7D9D5A4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4763" y="2397126"/>
              <a:ext cx="14288" cy="15875"/>
            </a:xfrm>
            <a:prstGeom prst="rect">
              <a:avLst/>
            </a:pr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6" name="Rectangle 309">
              <a:extLst>
                <a:ext uri="{FF2B5EF4-FFF2-40B4-BE49-F238E27FC236}">
                  <a16:creationId xmlns="" xmlns:a16="http://schemas.microsoft.com/office/drawing/2014/main" id="{3A3D10DC-6E94-0048-9B21-D7158B9C71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251" y="2413001"/>
              <a:ext cx="77788" cy="14288"/>
            </a:xfrm>
            <a:prstGeom prst="rect">
              <a:avLst/>
            </a:pr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7" name="Rectangle 310">
              <a:extLst>
                <a:ext uri="{FF2B5EF4-FFF2-40B4-BE49-F238E27FC236}">
                  <a16:creationId xmlns="" xmlns:a16="http://schemas.microsoft.com/office/drawing/2014/main" id="{112E8676-DE15-754C-9828-10E96F12BE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5213" y="2381251"/>
              <a:ext cx="46038" cy="15875"/>
            </a:xfrm>
            <a:prstGeom prst="rect">
              <a:avLst/>
            </a:pr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8" name="Freeform 311">
              <a:extLst>
                <a:ext uri="{FF2B5EF4-FFF2-40B4-BE49-F238E27FC236}">
                  <a16:creationId xmlns="" xmlns:a16="http://schemas.microsoft.com/office/drawing/2014/main" id="{5E919363-9D68-4D43-A7C4-8050A3491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0938" y="1946276"/>
              <a:ext cx="387350" cy="204788"/>
            </a:xfrm>
            <a:custGeom>
              <a:avLst/>
              <a:gdLst>
                <a:gd name="T0" fmla="*/ 40 w 200"/>
                <a:gd name="T1" fmla="*/ 56 h 105"/>
                <a:gd name="T2" fmla="*/ 44 w 200"/>
                <a:gd name="T3" fmla="*/ 52 h 105"/>
                <a:gd name="T4" fmla="*/ 88 w 200"/>
                <a:gd name="T5" fmla="*/ 8 h 105"/>
                <a:gd name="T6" fmla="*/ 125 w 200"/>
                <a:gd name="T7" fmla="*/ 26 h 105"/>
                <a:gd name="T8" fmla="*/ 130 w 200"/>
                <a:gd name="T9" fmla="*/ 27 h 105"/>
                <a:gd name="T10" fmla="*/ 140 w 200"/>
                <a:gd name="T11" fmla="*/ 24 h 105"/>
                <a:gd name="T12" fmla="*/ 156 w 200"/>
                <a:gd name="T13" fmla="*/ 40 h 105"/>
                <a:gd name="T14" fmla="*/ 153 w 200"/>
                <a:gd name="T15" fmla="*/ 49 h 105"/>
                <a:gd name="T16" fmla="*/ 152 w 200"/>
                <a:gd name="T17" fmla="*/ 53 h 105"/>
                <a:gd name="T18" fmla="*/ 156 w 200"/>
                <a:gd name="T19" fmla="*/ 56 h 105"/>
                <a:gd name="T20" fmla="*/ 160 w 200"/>
                <a:gd name="T21" fmla="*/ 56 h 105"/>
                <a:gd name="T22" fmla="*/ 192 w 200"/>
                <a:gd name="T23" fmla="*/ 88 h 105"/>
                <a:gd name="T24" fmla="*/ 189 w 200"/>
                <a:gd name="T25" fmla="*/ 102 h 105"/>
                <a:gd name="T26" fmla="*/ 196 w 200"/>
                <a:gd name="T27" fmla="*/ 105 h 105"/>
                <a:gd name="T28" fmla="*/ 200 w 200"/>
                <a:gd name="T29" fmla="*/ 88 h 105"/>
                <a:gd name="T30" fmla="*/ 163 w 200"/>
                <a:gd name="T31" fmla="*/ 48 h 105"/>
                <a:gd name="T32" fmla="*/ 164 w 200"/>
                <a:gd name="T33" fmla="*/ 40 h 105"/>
                <a:gd name="T34" fmla="*/ 140 w 200"/>
                <a:gd name="T35" fmla="*/ 16 h 105"/>
                <a:gd name="T36" fmla="*/ 129 w 200"/>
                <a:gd name="T37" fmla="*/ 18 h 105"/>
                <a:gd name="T38" fmla="*/ 88 w 200"/>
                <a:gd name="T39" fmla="*/ 0 h 105"/>
                <a:gd name="T40" fmla="*/ 36 w 200"/>
                <a:gd name="T41" fmla="*/ 48 h 105"/>
                <a:gd name="T42" fmla="*/ 0 w 200"/>
                <a:gd name="T43" fmla="*/ 88 h 105"/>
                <a:gd name="T44" fmla="*/ 8 w 200"/>
                <a:gd name="T45" fmla="*/ 88 h 105"/>
                <a:gd name="T46" fmla="*/ 40 w 200"/>
                <a:gd name="T47" fmla="*/ 5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0" h="105">
                  <a:moveTo>
                    <a:pt x="40" y="56"/>
                  </a:moveTo>
                  <a:cubicBezTo>
                    <a:pt x="42" y="56"/>
                    <a:pt x="44" y="54"/>
                    <a:pt x="44" y="52"/>
                  </a:cubicBezTo>
                  <a:cubicBezTo>
                    <a:pt x="44" y="27"/>
                    <a:pt x="64" y="8"/>
                    <a:pt x="88" y="8"/>
                  </a:cubicBezTo>
                  <a:cubicBezTo>
                    <a:pt x="103" y="8"/>
                    <a:pt x="115" y="14"/>
                    <a:pt x="125" y="26"/>
                  </a:cubicBezTo>
                  <a:cubicBezTo>
                    <a:pt x="126" y="28"/>
                    <a:pt x="129" y="28"/>
                    <a:pt x="130" y="27"/>
                  </a:cubicBezTo>
                  <a:cubicBezTo>
                    <a:pt x="133" y="25"/>
                    <a:pt x="136" y="24"/>
                    <a:pt x="140" y="24"/>
                  </a:cubicBezTo>
                  <a:cubicBezTo>
                    <a:pt x="149" y="24"/>
                    <a:pt x="156" y="31"/>
                    <a:pt x="156" y="40"/>
                  </a:cubicBezTo>
                  <a:cubicBezTo>
                    <a:pt x="156" y="43"/>
                    <a:pt x="155" y="46"/>
                    <a:pt x="153" y="49"/>
                  </a:cubicBezTo>
                  <a:cubicBezTo>
                    <a:pt x="152" y="50"/>
                    <a:pt x="152" y="52"/>
                    <a:pt x="152" y="53"/>
                  </a:cubicBezTo>
                  <a:cubicBezTo>
                    <a:pt x="153" y="55"/>
                    <a:pt x="154" y="56"/>
                    <a:pt x="156" y="56"/>
                  </a:cubicBezTo>
                  <a:cubicBezTo>
                    <a:pt x="160" y="56"/>
                    <a:pt x="160" y="56"/>
                    <a:pt x="160" y="56"/>
                  </a:cubicBezTo>
                  <a:cubicBezTo>
                    <a:pt x="178" y="56"/>
                    <a:pt x="192" y="70"/>
                    <a:pt x="192" y="88"/>
                  </a:cubicBezTo>
                  <a:cubicBezTo>
                    <a:pt x="192" y="93"/>
                    <a:pt x="191" y="97"/>
                    <a:pt x="189" y="102"/>
                  </a:cubicBezTo>
                  <a:cubicBezTo>
                    <a:pt x="196" y="105"/>
                    <a:pt x="196" y="105"/>
                    <a:pt x="196" y="105"/>
                  </a:cubicBezTo>
                  <a:cubicBezTo>
                    <a:pt x="199" y="100"/>
                    <a:pt x="200" y="94"/>
                    <a:pt x="200" y="88"/>
                  </a:cubicBezTo>
                  <a:cubicBezTo>
                    <a:pt x="200" y="66"/>
                    <a:pt x="183" y="49"/>
                    <a:pt x="163" y="48"/>
                  </a:cubicBezTo>
                  <a:cubicBezTo>
                    <a:pt x="164" y="45"/>
                    <a:pt x="164" y="42"/>
                    <a:pt x="164" y="40"/>
                  </a:cubicBezTo>
                  <a:cubicBezTo>
                    <a:pt x="164" y="26"/>
                    <a:pt x="153" y="16"/>
                    <a:pt x="140" y="16"/>
                  </a:cubicBezTo>
                  <a:cubicBezTo>
                    <a:pt x="136" y="16"/>
                    <a:pt x="132" y="17"/>
                    <a:pt x="129" y="18"/>
                  </a:cubicBezTo>
                  <a:cubicBezTo>
                    <a:pt x="118" y="6"/>
                    <a:pt x="104" y="0"/>
                    <a:pt x="88" y="0"/>
                  </a:cubicBezTo>
                  <a:cubicBezTo>
                    <a:pt x="61" y="0"/>
                    <a:pt x="38" y="21"/>
                    <a:pt x="36" y="48"/>
                  </a:cubicBezTo>
                  <a:cubicBezTo>
                    <a:pt x="16" y="50"/>
                    <a:pt x="0" y="67"/>
                    <a:pt x="0" y="88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" y="70"/>
                    <a:pt x="22" y="56"/>
                    <a:pt x="40" y="56"/>
                  </a:cubicBezTo>
                  <a:close/>
                </a:path>
              </a:pathLst>
            </a:cu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9" name="Rectangle 312">
              <a:extLst>
                <a:ext uri="{FF2B5EF4-FFF2-40B4-BE49-F238E27FC236}">
                  <a16:creationId xmlns="" xmlns:a16="http://schemas.microsoft.com/office/drawing/2014/main" id="{1B48A4E3-63BA-B845-9370-07B329FFB6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4313" y="2397126"/>
              <a:ext cx="76200" cy="15875"/>
            </a:xfrm>
            <a:prstGeom prst="rect">
              <a:avLst/>
            </a:pr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0" name="Rectangle 313">
              <a:extLst>
                <a:ext uri="{FF2B5EF4-FFF2-40B4-BE49-F238E27FC236}">
                  <a16:creationId xmlns="" xmlns:a16="http://schemas.microsoft.com/office/drawing/2014/main" id="{B7BAAFF6-71C3-A840-B1BC-4E205DCCD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1088" y="2413001"/>
              <a:ext cx="14288" cy="14288"/>
            </a:xfrm>
            <a:prstGeom prst="rect">
              <a:avLst/>
            </a:pr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1" name="Rectangle 314">
              <a:extLst>
                <a:ext uri="{FF2B5EF4-FFF2-40B4-BE49-F238E27FC236}">
                  <a16:creationId xmlns="" xmlns:a16="http://schemas.microsoft.com/office/drawing/2014/main" id="{BACCDAFB-6893-744B-9D07-820E4EED86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6688" y="2397126"/>
              <a:ext cx="31750" cy="15875"/>
            </a:xfrm>
            <a:prstGeom prst="rect">
              <a:avLst/>
            </a:pr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2" name="Rectangle 315">
              <a:extLst>
                <a:ext uri="{FF2B5EF4-FFF2-40B4-BE49-F238E27FC236}">
                  <a16:creationId xmlns="" xmlns:a16="http://schemas.microsoft.com/office/drawing/2014/main" id="{857E8B3C-BFEF-8348-9C91-588335FC85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7126" y="2381251"/>
              <a:ext cx="46038" cy="15875"/>
            </a:xfrm>
            <a:prstGeom prst="rect">
              <a:avLst/>
            </a:pr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828329" y="1850471"/>
            <a:ext cx="1622560" cy="3077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defTabSz="914309"/>
            <a:r>
              <a:rPr lang="ru-RU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Кому и для чего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6636" y="2409181"/>
            <a:ext cx="2347394" cy="93871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Субъекты МСП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100" dirty="0">
              <a:solidFill>
                <a:schemeClr val="bg2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создание и (или)</a:t>
            </a:r>
          </a:p>
          <a:p>
            <a:r>
              <a:rPr lang="ru-RU" sz="1100" dirty="0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обеспечение деятельности</a:t>
            </a:r>
          </a:p>
          <a:p>
            <a:r>
              <a:rPr lang="ru-RU" sz="1100" dirty="0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ЦМИТ</a:t>
            </a:r>
          </a:p>
        </p:txBody>
      </p:sp>
      <p:grpSp>
        <p:nvGrpSpPr>
          <p:cNvPr id="33" name="Группа 32">
            <a:extLst>
              <a:ext uri="{FF2B5EF4-FFF2-40B4-BE49-F238E27FC236}">
                <a16:creationId xmlns="" xmlns:a16="http://schemas.microsoft.com/office/drawing/2014/main" id="{230A1994-01D7-0040-8300-A07E47C75A68}"/>
              </a:ext>
            </a:extLst>
          </p:cNvPr>
          <p:cNvGrpSpPr/>
          <p:nvPr/>
        </p:nvGrpSpPr>
        <p:grpSpPr>
          <a:xfrm>
            <a:off x="7044618" y="1087016"/>
            <a:ext cx="757907" cy="636234"/>
            <a:chOff x="8988425" y="4476751"/>
            <a:chExt cx="496888" cy="434975"/>
          </a:xfrm>
          <a:solidFill>
            <a:schemeClr val="bg1"/>
          </a:solidFill>
        </p:grpSpPr>
        <p:sp>
          <p:nvSpPr>
            <p:cNvPr id="34" name="Freeform 468">
              <a:extLst>
                <a:ext uri="{FF2B5EF4-FFF2-40B4-BE49-F238E27FC236}">
                  <a16:creationId xmlns="" xmlns:a16="http://schemas.microsoft.com/office/drawing/2014/main" id="{199D2597-A17F-614B-9226-E23CF8CA7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1938" y="4552951"/>
              <a:ext cx="90488" cy="200025"/>
            </a:xfrm>
            <a:custGeom>
              <a:avLst/>
              <a:gdLst>
                <a:gd name="T0" fmla="*/ 8 w 57"/>
                <a:gd name="T1" fmla="*/ 126 h 126"/>
                <a:gd name="T2" fmla="*/ 0 w 57"/>
                <a:gd name="T3" fmla="*/ 122 h 126"/>
                <a:gd name="T4" fmla="*/ 49 w 57"/>
                <a:gd name="T5" fmla="*/ 0 h 126"/>
                <a:gd name="T6" fmla="*/ 57 w 57"/>
                <a:gd name="T7" fmla="*/ 4 h 126"/>
                <a:gd name="T8" fmla="*/ 8 w 57"/>
                <a:gd name="T9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26">
                  <a:moveTo>
                    <a:pt x="8" y="126"/>
                  </a:moveTo>
                  <a:lnTo>
                    <a:pt x="0" y="122"/>
                  </a:lnTo>
                  <a:lnTo>
                    <a:pt x="49" y="0"/>
                  </a:lnTo>
                  <a:lnTo>
                    <a:pt x="57" y="4"/>
                  </a:lnTo>
                  <a:lnTo>
                    <a:pt x="8" y="126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5" name="Freeform 469">
              <a:extLst>
                <a:ext uri="{FF2B5EF4-FFF2-40B4-BE49-F238E27FC236}">
                  <a16:creationId xmlns="" xmlns:a16="http://schemas.microsoft.com/office/drawing/2014/main" id="{FF6EC16D-D159-7349-B676-12E98B2FB1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88425" y="4741863"/>
              <a:ext cx="77788" cy="77788"/>
            </a:xfrm>
            <a:custGeom>
              <a:avLst/>
              <a:gdLst>
                <a:gd name="T0" fmla="*/ 20 w 40"/>
                <a:gd name="T1" fmla="*/ 40 h 40"/>
                <a:gd name="T2" fmla="*/ 15 w 40"/>
                <a:gd name="T3" fmla="*/ 40 h 40"/>
                <a:gd name="T4" fmla="*/ 0 w 40"/>
                <a:gd name="T5" fmla="*/ 20 h 40"/>
                <a:gd name="T6" fmla="*/ 20 w 40"/>
                <a:gd name="T7" fmla="*/ 0 h 40"/>
                <a:gd name="T8" fmla="*/ 40 w 40"/>
                <a:gd name="T9" fmla="*/ 20 h 40"/>
                <a:gd name="T10" fmla="*/ 20 w 40"/>
                <a:gd name="T11" fmla="*/ 40 h 40"/>
                <a:gd name="T12" fmla="*/ 20 w 40"/>
                <a:gd name="T13" fmla="*/ 8 h 40"/>
                <a:gd name="T14" fmla="*/ 8 w 40"/>
                <a:gd name="T15" fmla="*/ 20 h 40"/>
                <a:gd name="T16" fmla="*/ 17 w 40"/>
                <a:gd name="T17" fmla="*/ 32 h 40"/>
                <a:gd name="T18" fmla="*/ 20 w 40"/>
                <a:gd name="T19" fmla="*/ 32 h 40"/>
                <a:gd name="T20" fmla="*/ 32 w 40"/>
                <a:gd name="T21" fmla="*/ 20 h 40"/>
                <a:gd name="T22" fmla="*/ 20 w 40"/>
                <a:gd name="T23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40">
                  <a:moveTo>
                    <a:pt x="20" y="40"/>
                  </a:moveTo>
                  <a:cubicBezTo>
                    <a:pt x="18" y="40"/>
                    <a:pt x="16" y="40"/>
                    <a:pt x="15" y="40"/>
                  </a:cubicBezTo>
                  <a:cubicBezTo>
                    <a:pt x="6" y="37"/>
                    <a:pt x="0" y="29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8"/>
                  </a:moveTo>
                  <a:cubicBezTo>
                    <a:pt x="13" y="8"/>
                    <a:pt x="8" y="14"/>
                    <a:pt x="8" y="20"/>
                  </a:cubicBezTo>
                  <a:cubicBezTo>
                    <a:pt x="8" y="26"/>
                    <a:pt x="11" y="30"/>
                    <a:pt x="17" y="32"/>
                  </a:cubicBezTo>
                  <a:cubicBezTo>
                    <a:pt x="18" y="32"/>
                    <a:pt x="19" y="32"/>
                    <a:pt x="20" y="32"/>
                  </a:cubicBezTo>
                  <a:cubicBezTo>
                    <a:pt x="26" y="32"/>
                    <a:pt x="32" y="27"/>
                    <a:pt x="32" y="20"/>
                  </a:cubicBezTo>
                  <a:cubicBezTo>
                    <a:pt x="32" y="14"/>
                    <a:pt x="26" y="8"/>
                    <a:pt x="20" y="8"/>
                  </a:cubicBezTo>
                  <a:close/>
                </a:path>
              </a:pathLst>
            </a:cu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6" name="Freeform 470">
              <a:extLst>
                <a:ext uri="{FF2B5EF4-FFF2-40B4-BE49-F238E27FC236}">
                  <a16:creationId xmlns="" xmlns:a16="http://schemas.microsoft.com/office/drawing/2014/main" id="{2EF84BAA-38D6-BB46-B056-E4186C0832C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7500" y="4479926"/>
              <a:ext cx="49213" cy="49213"/>
            </a:xfrm>
            <a:custGeom>
              <a:avLst/>
              <a:gdLst>
                <a:gd name="T0" fmla="*/ 25 w 31"/>
                <a:gd name="T1" fmla="*/ 31 h 31"/>
                <a:gd name="T2" fmla="*/ 0 w 31"/>
                <a:gd name="T3" fmla="*/ 7 h 31"/>
                <a:gd name="T4" fmla="*/ 6 w 31"/>
                <a:gd name="T5" fmla="*/ 0 h 31"/>
                <a:gd name="T6" fmla="*/ 31 w 31"/>
                <a:gd name="T7" fmla="*/ 24 h 31"/>
                <a:gd name="T8" fmla="*/ 25 w 31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25" y="31"/>
                  </a:moveTo>
                  <a:lnTo>
                    <a:pt x="0" y="7"/>
                  </a:lnTo>
                  <a:lnTo>
                    <a:pt x="6" y="0"/>
                  </a:lnTo>
                  <a:lnTo>
                    <a:pt x="31" y="24"/>
                  </a:lnTo>
                  <a:lnTo>
                    <a:pt x="25" y="31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7" name="Freeform 471">
              <a:extLst>
                <a:ext uri="{FF2B5EF4-FFF2-40B4-BE49-F238E27FC236}">
                  <a16:creationId xmlns="" xmlns:a16="http://schemas.microsoft.com/office/drawing/2014/main" id="{FFC4D912-ECC7-9246-8698-335704F6C7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36075" y="4508501"/>
              <a:ext cx="47625" cy="46038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  <a:gd name="T10" fmla="*/ 12 w 24"/>
                <a:gd name="T11" fmla="*/ 8 h 24"/>
                <a:gd name="T12" fmla="*/ 8 w 24"/>
                <a:gd name="T13" fmla="*/ 12 h 24"/>
                <a:gd name="T14" fmla="*/ 12 w 24"/>
                <a:gd name="T15" fmla="*/ 16 h 24"/>
                <a:gd name="T16" fmla="*/ 16 w 24"/>
                <a:gd name="T17" fmla="*/ 12 h 24"/>
                <a:gd name="T18" fmla="*/ 12 w 24"/>
                <a:gd name="T1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5" y="24"/>
                    <a:pt x="0" y="19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8" y="0"/>
                    <a:pt x="24" y="6"/>
                    <a:pt x="24" y="12"/>
                  </a:cubicBezTo>
                  <a:cubicBezTo>
                    <a:pt x="24" y="19"/>
                    <a:pt x="18" y="24"/>
                    <a:pt x="12" y="24"/>
                  </a:cubicBezTo>
                  <a:close/>
                  <a:moveTo>
                    <a:pt x="12" y="8"/>
                  </a:moveTo>
                  <a:cubicBezTo>
                    <a:pt x="9" y="8"/>
                    <a:pt x="8" y="10"/>
                    <a:pt x="8" y="12"/>
                  </a:cubicBezTo>
                  <a:cubicBezTo>
                    <a:pt x="8" y="14"/>
                    <a:pt x="9" y="16"/>
                    <a:pt x="12" y="16"/>
                  </a:cubicBezTo>
                  <a:cubicBezTo>
                    <a:pt x="14" y="16"/>
                    <a:pt x="16" y="14"/>
                    <a:pt x="16" y="12"/>
                  </a:cubicBezTo>
                  <a:cubicBezTo>
                    <a:pt x="16" y="10"/>
                    <a:pt x="14" y="8"/>
                    <a:pt x="12" y="8"/>
                  </a:cubicBezTo>
                  <a:close/>
                </a:path>
              </a:pathLst>
            </a:cu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8" name="Freeform 472">
              <a:extLst>
                <a:ext uri="{FF2B5EF4-FFF2-40B4-BE49-F238E27FC236}">
                  <a16:creationId xmlns="" xmlns:a16="http://schemas.microsoft.com/office/drawing/2014/main" id="{50948997-C030-A842-A4B2-AA6E2E320CBF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9700" y="4476751"/>
              <a:ext cx="349250" cy="255588"/>
            </a:xfrm>
            <a:custGeom>
              <a:avLst/>
              <a:gdLst>
                <a:gd name="T0" fmla="*/ 8 w 220"/>
                <a:gd name="T1" fmla="*/ 161 h 161"/>
                <a:gd name="T2" fmla="*/ 0 w 220"/>
                <a:gd name="T3" fmla="*/ 154 h 161"/>
                <a:gd name="T4" fmla="*/ 113 w 220"/>
                <a:gd name="T5" fmla="*/ 0 h 161"/>
                <a:gd name="T6" fmla="*/ 202 w 220"/>
                <a:gd name="T7" fmla="*/ 0 h 161"/>
                <a:gd name="T8" fmla="*/ 220 w 220"/>
                <a:gd name="T9" fmla="*/ 53 h 161"/>
                <a:gd name="T10" fmla="*/ 188 w 220"/>
                <a:gd name="T11" fmla="*/ 65 h 161"/>
                <a:gd name="T12" fmla="*/ 162 w 220"/>
                <a:gd name="T13" fmla="*/ 49 h 161"/>
                <a:gd name="T14" fmla="*/ 167 w 220"/>
                <a:gd name="T15" fmla="*/ 41 h 161"/>
                <a:gd name="T16" fmla="*/ 189 w 220"/>
                <a:gd name="T17" fmla="*/ 54 h 161"/>
                <a:gd name="T18" fmla="*/ 207 w 220"/>
                <a:gd name="T19" fmla="*/ 47 h 161"/>
                <a:gd name="T20" fmla="*/ 195 w 220"/>
                <a:gd name="T21" fmla="*/ 10 h 161"/>
                <a:gd name="T22" fmla="*/ 118 w 220"/>
                <a:gd name="T23" fmla="*/ 10 h 161"/>
                <a:gd name="T24" fmla="*/ 8 w 220"/>
                <a:gd name="T25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0" h="161">
                  <a:moveTo>
                    <a:pt x="8" y="161"/>
                  </a:moveTo>
                  <a:lnTo>
                    <a:pt x="0" y="154"/>
                  </a:lnTo>
                  <a:lnTo>
                    <a:pt x="113" y="0"/>
                  </a:lnTo>
                  <a:lnTo>
                    <a:pt x="202" y="0"/>
                  </a:lnTo>
                  <a:lnTo>
                    <a:pt x="220" y="53"/>
                  </a:lnTo>
                  <a:lnTo>
                    <a:pt x="188" y="65"/>
                  </a:lnTo>
                  <a:lnTo>
                    <a:pt x="162" y="49"/>
                  </a:lnTo>
                  <a:lnTo>
                    <a:pt x="167" y="41"/>
                  </a:lnTo>
                  <a:lnTo>
                    <a:pt x="189" y="54"/>
                  </a:lnTo>
                  <a:lnTo>
                    <a:pt x="207" y="47"/>
                  </a:lnTo>
                  <a:lnTo>
                    <a:pt x="195" y="10"/>
                  </a:lnTo>
                  <a:lnTo>
                    <a:pt x="118" y="10"/>
                  </a:lnTo>
                  <a:lnTo>
                    <a:pt x="8" y="161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9" name="Freeform 473">
              <a:extLst>
                <a:ext uri="{FF2B5EF4-FFF2-40B4-BE49-F238E27FC236}">
                  <a16:creationId xmlns="" xmlns:a16="http://schemas.microsoft.com/office/drawing/2014/main" id="{69175886-95A9-624F-A991-1ABFA466214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750" y="4510088"/>
              <a:ext cx="69850" cy="52388"/>
            </a:xfrm>
            <a:custGeom>
              <a:avLst/>
              <a:gdLst>
                <a:gd name="T0" fmla="*/ 39 w 44"/>
                <a:gd name="T1" fmla="*/ 33 h 33"/>
                <a:gd name="T2" fmla="*/ 0 w 44"/>
                <a:gd name="T3" fmla="*/ 9 h 33"/>
                <a:gd name="T4" fmla="*/ 5 w 44"/>
                <a:gd name="T5" fmla="*/ 0 h 33"/>
                <a:gd name="T6" fmla="*/ 44 w 44"/>
                <a:gd name="T7" fmla="*/ 25 h 33"/>
                <a:gd name="T8" fmla="*/ 39 w 44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3">
                  <a:moveTo>
                    <a:pt x="39" y="33"/>
                  </a:moveTo>
                  <a:lnTo>
                    <a:pt x="0" y="9"/>
                  </a:lnTo>
                  <a:lnTo>
                    <a:pt x="5" y="0"/>
                  </a:lnTo>
                  <a:lnTo>
                    <a:pt x="44" y="25"/>
                  </a:lnTo>
                  <a:lnTo>
                    <a:pt x="39" y="33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0" name="Freeform 474">
              <a:extLst>
                <a:ext uri="{FF2B5EF4-FFF2-40B4-BE49-F238E27FC236}">
                  <a16:creationId xmlns="" xmlns:a16="http://schemas.microsoft.com/office/drawing/2014/main" id="{54308E51-B53A-9842-A8DA-96A4EB41C6C5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7013" y="4725988"/>
              <a:ext cx="215900" cy="52388"/>
            </a:xfrm>
            <a:custGeom>
              <a:avLst/>
              <a:gdLst>
                <a:gd name="T0" fmla="*/ 130 w 136"/>
                <a:gd name="T1" fmla="*/ 33 h 33"/>
                <a:gd name="T2" fmla="*/ 107 w 136"/>
                <a:gd name="T3" fmla="*/ 10 h 33"/>
                <a:gd name="T4" fmla="*/ 51 w 136"/>
                <a:gd name="T5" fmla="*/ 10 h 33"/>
                <a:gd name="T6" fmla="*/ 3 w 136"/>
                <a:gd name="T7" fmla="*/ 29 h 33"/>
                <a:gd name="T8" fmla="*/ 0 w 136"/>
                <a:gd name="T9" fmla="*/ 21 h 33"/>
                <a:gd name="T10" fmla="*/ 50 w 136"/>
                <a:gd name="T11" fmla="*/ 0 h 33"/>
                <a:gd name="T12" fmla="*/ 111 w 136"/>
                <a:gd name="T13" fmla="*/ 0 h 33"/>
                <a:gd name="T14" fmla="*/ 136 w 136"/>
                <a:gd name="T15" fmla="*/ 26 h 33"/>
                <a:gd name="T16" fmla="*/ 130 w 136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33">
                  <a:moveTo>
                    <a:pt x="130" y="33"/>
                  </a:moveTo>
                  <a:lnTo>
                    <a:pt x="107" y="10"/>
                  </a:lnTo>
                  <a:lnTo>
                    <a:pt x="51" y="10"/>
                  </a:lnTo>
                  <a:lnTo>
                    <a:pt x="3" y="29"/>
                  </a:lnTo>
                  <a:lnTo>
                    <a:pt x="0" y="21"/>
                  </a:lnTo>
                  <a:lnTo>
                    <a:pt x="50" y="0"/>
                  </a:lnTo>
                  <a:lnTo>
                    <a:pt x="111" y="0"/>
                  </a:lnTo>
                  <a:lnTo>
                    <a:pt x="136" y="26"/>
                  </a:lnTo>
                  <a:lnTo>
                    <a:pt x="130" y="33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1" name="Freeform 475">
              <a:extLst>
                <a:ext uri="{FF2B5EF4-FFF2-40B4-BE49-F238E27FC236}">
                  <a16:creationId xmlns="" xmlns:a16="http://schemas.microsoft.com/office/drawing/2014/main" id="{976527F0-DECF-E340-8F27-2B4E5EB605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37675" y="4764088"/>
              <a:ext cx="92075" cy="93663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  <a:gd name="T10" fmla="*/ 24 w 48"/>
                <a:gd name="T11" fmla="*/ 8 h 48"/>
                <a:gd name="T12" fmla="*/ 8 w 48"/>
                <a:gd name="T13" fmla="*/ 24 h 48"/>
                <a:gd name="T14" fmla="*/ 24 w 48"/>
                <a:gd name="T15" fmla="*/ 40 h 48"/>
                <a:gd name="T16" fmla="*/ 40 w 48"/>
                <a:gd name="T17" fmla="*/ 24 h 48"/>
                <a:gd name="T18" fmla="*/ 24 w 48"/>
                <a:gd name="T19" fmla="*/ 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10" y="48"/>
                    <a:pt x="0" y="37"/>
                    <a:pt x="0" y="24"/>
                  </a:cubicBezTo>
                  <a:cubicBezTo>
                    <a:pt x="0" y="11"/>
                    <a:pt x="10" y="0"/>
                    <a:pt x="24" y="0"/>
                  </a:cubicBezTo>
                  <a:cubicBezTo>
                    <a:pt x="37" y="0"/>
                    <a:pt x="48" y="11"/>
                    <a:pt x="48" y="24"/>
                  </a:cubicBezTo>
                  <a:cubicBezTo>
                    <a:pt x="48" y="37"/>
                    <a:pt x="37" y="48"/>
                    <a:pt x="24" y="48"/>
                  </a:cubicBezTo>
                  <a:close/>
                  <a:moveTo>
                    <a:pt x="24" y="8"/>
                  </a:moveTo>
                  <a:cubicBezTo>
                    <a:pt x="15" y="8"/>
                    <a:pt x="8" y="15"/>
                    <a:pt x="8" y="24"/>
                  </a:cubicBezTo>
                  <a:cubicBezTo>
                    <a:pt x="8" y="33"/>
                    <a:pt x="15" y="40"/>
                    <a:pt x="24" y="40"/>
                  </a:cubicBezTo>
                  <a:cubicBezTo>
                    <a:pt x="32" y="40"/>
                    <a:pt x="40" y="33"/>
                    <a:pt x="40" y="24"/>
                  </a:cubicBezTo>
                  <a:cubicBezTo>
                    <a:pt x="40" y="15"/>
                    <a:pt x="32" y="8"/>
                    <a:pt x="24" y="8"/>
                  </a:cubicBezTo>
                  <a:close/>
                </a:path>
              </a:pathLst>
            </a:cu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2" name="Freeform 476">
              <a:extLst>
                <a:ext uri="{FF2B5EF4-FFF2-40B4-BE49-F238E27FC236}">
                  <a16:creationId xmlns="" xmlns:a16="http://schemas.microsoft.com/office/drawing/2014/main" id="{95E547D4-9696-5D4F-B823-553396F74506}"/>
                </a:ext>
              </a:extLst>
            </p:cNvPr>
            <p:cNvSpPr>
              <a:spLocks/>
            </p:cNvSpPr>
            <p:nvPr/>
          </p:nvSpPr>
          <p:spPr bwMode="auto">
            <a:xfrm>
              <a:off x="9088438" y="4779963"/>
              <a:ext cx="257175" cy="39688"/>
            </a:xfrm>
            <a:custGeom>
              <a:avLst/>
              <a:gdLst>
                <a:gd name="T0" fmla="*/ 162 w 162"/>
                <a:gd name="T1" fmla="*/ 25 h 25"/>
                <a:gd name="T2" fmla="*/ 63 w 162"/>
                <a:gd name="T3" fmla="*/ 25 h 25"/>
                <a:gd name="T4" fmla="*/ 0 w 162"/>
                <a:gd name="T5" fmla="*/ 10 h 25"/>
                <a:gd name="T6" fmla="*/ 2 w 162"/>
                <a:gd name="T7" fmla="*/ 0 h 25"/>
                <a:gd name="T8" fmla="*/ 64 w 162"/>
                <a:gd name="T9" fmla="*/ 15 h 25"/>
                <a:gd name="T10" fmla="*/ 162 w 162"/>
                <a:gd name="T11" fmla="*/ 15 h 25"/>
                <a:gd name="T12" fmla="*/ 162 w 162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25">
                  <a:moveTo>
                    <a:pt x="162" y="25"/>
                  </a:moveTo>
                  <a:lnTo>
                    <a:pt x="63" y="25"/>
                  </a:lnTo>
                  <a:lnTo>
                    <a:pt x="0" y="10"/>
                  </a:lnTo>
                  <a:lnTo>
                    <a:pt x="2" y="0"/>
                  </a:lnTo>
                  <a:lnTo>
                    <a:pt x="64" y="15"/>
                  </a:lnTo>
                  <a:lnTo>
                    <a:pt x="162" y="15"/>
                  </a:lnTo>
                  <a:lnTo>
                    <a:pt x="162" y="25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3" name="Freeform 477">
              <a:extLst>
                <a:ext uri="{FF2B5EF4-FFF2-40B4-BE49-F238E27FC236}">
                  <a16:creationId xmlns="" xmlns:a16="http://schemas.microsoft.com/office/drawing/2014/main" id="{0C431053-1CA9-7946-9A1E-C7BE2B95514D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1763" y="4805363"/>
              <a:ext cx="346075" cy="106363"/>
            </a:xfrm>
            <a:custGeom>
              <a:avLst/>
              <a:gdLst>
                <a:gd name="T0" fmla="*/ 218 w 218"/>
                <a:gd name="T1" fmla="*/ 67 h 67"/>
                <a:gd name="T2" fmla="*/ 193 w 218"/>
                <a:gd name="T3" fmla="*/ 67 h 67"/>
                <a:gd name="T4" fmla="*/ 70 w 218"/>
                <a:gd name="T5" fmla="*/ 53 h 67"/>
                <a:gd name="T6" fmla="*/ 0 w 218"/>
                <a:gd name="T7" fmla="*/ 9 h 67"/>
                <a:gd name="T8" fmla="*/ 6 w 218"/>
                <a:gd name="T9" fmla="*/ 0 h 67"/>
                <a:gd name="T10" fmla="*/ 73 w 218"/>
                <a:gd name="T11" fmla="*/ 43 h 67"/>
                <a:gd name="T12" fmla="*/ 194 w 218"/>
                <a:gd name="T13" fmla="*/ 57 h 67"/>
                <a:gd name="T14" fmla="*/ 218 w 218"/>
                <a:gd name="T15" fmla="*/ 57 h 67"/>
                <a:gd name="T16" fmla="*/ 218 w 218"/>
                <a:gd name="T1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8" h="67">
                  <a:moveTo>
                    <a:pt x="218" y="67"/>
                  </a:moveTo>
                  <a:lnTo>
                    <a:pt x="193" y="67"/>
                  </a:lnTo>
                  <a:lnTo>
                    <a:pt x="70" y="53"/>
                  </a:lnTo>
                  <a:lnTo>
                    <a:pt x="0" y="9"/>
                  </a:lnTo>
                  <a:lnTo>
                    <a:pt x="6" y="0"/>
                  </a:lnTo>
                  <a:lnTo>
                    <a:pt x="73" y="43"/>
                  </a:lnTo>
                  <a:lnTo>
                    <a:pt x="194" y="57"/>
                  </a:lnTo>
                  <a:lnTo>
                    <a:pt x="218" y="57"/>
                  </a:lnTo>
                  <a:lnTo>
                    <a:pt x="218" y="67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4" name="Freeform 478">
              <a:extLst>
                <a:ext uri="{FF2B5EF4-FFF2-40B4-BE49-F238E27FC236}">
                  <a16:creationId xmlns="" xmlns:a16="http://schemas.microsoft.com/office/drawing/2014/main" id="{257CF60B-A25A-6548-A1BA-6D9ABBF0B7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67838" y="4795838"/>
              <a:ext cx="31750" cy="30163"/>
            </a:xfrm>
            <a:custGeom>
              <a:avLst/>
              <a:gdLst>
                <a:gd name="T0" fmla="*/ 8 w 16"/>
                <a:gd name="T1" fmla="*/ 16 h 16"/>
                <a:gd name="T2" fmla="*/ 0 w 16"/>
                <a:gd name="T3" fmla="*/ 8 h 16"/>
                <a:gd name="T4" fmla="*/ 8 w 16"/>
                <a:gd name="T5" fmla="*/ 0 h 16"/>
                <a:gd name="T6" fmla="*/ 16 w 16"/>
                <a:gd name="T7" fmla="*/ 8 h 16"/>
                <a:gd name="T8" fmla="*/ 8 w 16"/>
                <a:gd name="T9" fmla="*/ 16 h 16"/>
                <a:gd name="T10" fmla="*/ 8 w 16"/>
                <a:gd name="T11" fmla="*/ 8 h 16"/>
                <a:gd name="T12" fmla="*/ 8 w 16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cubicBezTo>
                    <a:pt x="3" y="16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13"/>
                    <a:pt x="12" y="16"/>
                    <a:pt x="8" y="16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5" name="Freeform 479">
              <a:extLst>
                <a:ext uri="{FF2B5EF4-FFF2-40B4-BE49-F238E27FC236}">
                  <a16:creationId xmlns="" xmlns:a16="http://schemas.microsoft.com/office/drawing/2014/main" id="{7F4F0E99-19BB-D441-9A4B-2913F1050C5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9100" y="4710113"/>
              <a:ext cx="176213" cy="201613"/>
            </a:xfrm>
            <a:custGeom>
              <a:avLst/>
              <a:gdLst>
                <a:gd name="T0" fmla="*/ 39 w 91"/>
                <a:gd name="T1" fmla="*/ 104 h 104"/>
                <a:gd name="T2" fmla="*/ 39 w 91"/>
                <a:gd name="T3" fmla="*/ 96 h 104"/>
                <a:gd name="T4" fmla="*/ 83 w 91"/>
                <a:gd name="T5" fmla="*/ 52 h 104"/>
                <a:gd name="T6" fmla="*/ 39 w 91"/>
                <a:gd name="T7" fmla="*/ 8 h 104"/>
                <a:gd name="T8" fmla="*/ 6 w 91"/>
                <a:gd name="T9" fmla="*/ 23 h 104"/>
                <a:gd name="T10" fmla="*/ 0 w 91"/>
                <a:gd name="T11" fmla="*/ 18 h 104"/>
                <a:gd name="T12" fmla="*/ 39 w 91"/>
                <a:gd name="T13" fmla="*/ 0 h 104"/>
                <a:gd name="T14" fmla="*/ 91 w 91"/>
                <a:gd name="T15" fmla="*/ 52 h 104"/>
                <a:gd name="T16" fmla="*/ 39 w 91"/>
                <a:gd name="T17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104">
                  <a:moveTo>
                    <a:pt x="39" y="104"/>
                  </a:moveTo>
                  <a:cubicBezTo>
                    <a:pt x="39" y="96"/>
                    <a:pt x="39" y="96"/>
                    <a:pt x="39" y="96"/>
                  </a:cubicBezTo>
                  <a:cubicBezTo>
                    <a:pt x="63" y="96"/>
                    <a:pt x="83" y="77"/>
                    <a:pt x="83" y="52"/>
                  </a:cubicBezTo>
                  <a:cubicBezTo>
                    <a:pt x="83" y="28"/>
                    <a:pt x="63" y="8"/>
                    <a:pt x="39" y="8"/>
                  </a:cubicBezTo>
                  <a:cubicBezTo>
                    <a:pt x="26" y="8"/>
                    <a:pt x="14" y="14"/>
                    <a:pt x="6" y="2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0" y="7"/>
                    <a:pt x="24" y="0"/>
                    <a:pt x="39" y="0"/>
                  </a:cubicBezTo>
                  <a:cubicBezTo>
                    <a:pt x="67" y="0"/>
                    <a:pt x="91" y="24"/>
                    <a:pt x="91" y="52"/>
                  </a:cubicBezTo>
                  <a:cubicBezTo>
                    <a:pt x="91" y="81"/>
                    <a:pt x="67" y="104"/>
                    <a:pt x="39" y="104"/>
                  </a:cubicBezTo>
                  <a:close/>
                </a:path>
              </a:pathLst>
            </a:cu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6" name="Freeform 480">
              <a:extLst>
                <a:ext uri="{FF2B5EF4-FFF2-40B4-BE49-F238E27FC236}">
                  <a16:creationId xmlns="" xmlns:a16="http://schemas.microsoft.com/office/drawing/2014/main" id="{1E5D2A1E-6792-5F4F-B806-574AF5E4F38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74163" y="4849813"/>
              <a:ext cx="161925" cy="58738"/>
            </a:xfrm>
            <a:custGeom>
              <a:avLst/>
              <a:gdLst>
                <a:gd name="T0" fmla="*/ 93 w 102"/>
                <a:gd name="T1" fmla="*/ 37 h 37"/>
                <a:gd name="T2" fmla="*/ 80 w 102"/>
                <a:gd name="T3" fmla="*/ 10 h 37"/>
                <a:gd name="T4" fmla="*/ 0 w 102"/>
                <a:gd name="T5" fmla="*/ 10 h 37"/>
                <a:gd name="T6" fmla="*/ 0 w 102"/>
                <a:gd name="T7" fmla="*/ 0 h 37"/>
                <a:gd name="T8" fmla="*/ 86 w 102"/>
                <a:gd name="T9" fmla="*/ 0 h 37"/>
                <a:gd name="T10" fmla="*/ 102 w 102"/>
                <a:gd name="T11" fmla="*/ 32 h 37"/>
                <a:gd name="T12" fmla="*/ 93 w 102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37">
                  <a:moveTo>
                    <a:pt x="93" y="37"/>
                  </a:moveTo>
                  <a:lnTo>
                    <a:pt x="80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86" y="0"/>
                  </a:lnTo>
                  <a:lnTo>
                    <a:pt x="102" y="32"/>
                  </a:lnTo>
                  <a:lnTo>
                    <a:pt x="93" y="37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7" name="Freeform 481">
              <a:extLst>
                <a:ext uri="{FF2B5EF4-FFF2-40B4-BE49-F238E27FC236}">
                  <a16:creationId xmlns="" xmlns:a16="http://schemas.microsoft.com/office/drawing/2014/main" id="{AD60162C-847D-BA4D-AF55-6FFD8F83EDA5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4150" y="4549776"/>
              <a:ext cx="117475" cy="174625"/>
            </a:xfrm>
            <a:custGeom>
              <a:avLst/>
              <a:gdLst>
                <a:gd name="T0" fmla="*/ 9 w 74"/>
                <a:gd name="T1" fmla="*/ 110 h 110"/>
                <a:gd name="T2" fmla="*/ 0 w 74"/>
                <a:gd name="T3" fmla="*/ 104 h 110"/>
                <a:gd name="T4" fmla="*/ 61 w 74"/>
                <a:gd name="T5" fmla="*/ 19 h 110"/>
                <a:gd name="T6" fmla="*/ 50 w 74"/>
                <a:gd name="T7" fmla="*/ 7 h 110"/>
                <a:gd name="T8" fmla="*/ 56 w 74"/>
                <a:gd name="T9" fmla="*/ 0 h 110"/>
                <a:gd name="T10" fmla="*/ 74 w 74"/>
                <a:gd name="T11" fmla="*/ 18 h 110"/>
                <a:gd name="T12" fmla="*/ 9 w 74"/>
                <a:gd name="T13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110">
                  <a:moveTo>
                    <a:pt x="9" y="110"/>
                  </a:moveTo>
                  <a:lnTo>
                    <a:pt x="0" y="104"/>
                  </a:lnTo>
                  <a:lnTo>
                    <a:pt x="61" y="19"/>
                  </a:lnTo>
                  <a:lnTo>
                    <a:pt x="50" y="7"/>
                  </a:lnTo>
                  <a:lnTo>
                    <a:pt x="56" y="0"/>
                  </a:lnTo>
                  <a:lnTo>
                    <a:pt x="74" y="18"/>
                  </a:lnTo>
                  <a:lnTo>
                    <a:pt x="9" y="110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8" name="Rectangle 482">
              <a:extLst>
                <a:ext uri="{FF2B5EF4-FFF2-40B4-BE49-F238E27FC236}">
                  <a16:creationId xmlns="" xmlns:a16="http://schemas.microsoft.com/office/drawing/2014/main" id="{A1581BFC-2E5E-5A49-85A0-2465F2C49A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45613" y="4664076"/>
              <a:ext cx="15875" cy="15875"/>
            </a:xfrm>
            <a:prstGeom prst="rect">
              <a:avLst/>
            </a:pr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9" name="Rectangle 483">
              <a:extLst>
                <a:ext uri="{FF2B5EF4-FFF2-40B4-BE49-F238E27FC236}">
                  <a16:creationId xmlns="" xmlns:a16="http://schemas.microsoft.com/office/drawing/2014/main" id="{6068D17F-03C2-F747-AFD5-5B93F76306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75775" y="4664076"/>
              <a:ext cx="15875" cy="15875"/>
            </a:xfrm>
            <a:prstGeom prst="rect">
              <a:avLst/>
            </a:pr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0" name="Rectangle 484">
              <a:extLst>
                <a:ext uri="{FF2B5EF4-FFF2-40B4-BE49-F238E27FC236}">
                  <a16:creationId xmlns="" xmlns:a16="http://schemas.microsoft.com/office/drawing/2014/main" id="{CFB7DE1E-278E-334E-8F4E-C7E5BF57B3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07525" y="4664076"/>
              <a:ext cx="15875" cy="15875"/>
            </a:xfrm>
            <a:prstGeom prst="rect">
              <a:avLst/>
            </a:pr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6965754" y="1853215"/>
            <a:ext cx="915636" cy="3077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defTabSz="914309"/>
            <a:r>
              <a:rPr lang="ru-RU" b="1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+mn-cs"/>
              </a:rPr>
              <a:t>Бюджет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228185" y="2409182"/>
            <a:ext cx="2448272" cy="93871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100" dirty="0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Ежегодный бюджет:</a:t>
            </a:r>
          </a:p>
          <a:p>
            <a:pPr algn="ctr"/>
            <a:r>
              <a:rPr lang="ru-RU" sz="1100" b="1" dirty="0">
                <a:solidFill>
                  <a:schemeClr val="bg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28 млн. руб.</a:t>
            </a:r>
          </a:p>
          <a:p>
            <a:pPr algn="ctr"/>
            <a:r>
              <a:rPr lang="ru-RU" sz="1100" dirty="0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</a:p>
          <a:p>
            <a:pPr algn="ctr"/>
            <a:r>
              <a:rPr lang="ru-RU" sz="1100" dirty="0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Размер одной субсидии:</a:t>
            </a:r>
          </a:p>
          <a:p>
            <a:pPr algn="ctr"/>
            <a:r>
              <a:rPr lang="ru-RU" sz="1100" b="1" dirty="0">
                <a:solidFill>
                  <a:schemeClr val="bg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 млн. руб.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87083" y="1833117"/>
            <a:ext cx="1066318" cy="3077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defTabSz="914309"/>
            <a:r>
              <a:rPr lang="ru-RU" b="1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+mn-cs"/>
              </a:rPr>
              <a:t>Критерии</a:t>
            </a:r>
          </a:p>
        </p:txBody>
      </p:sp>
      <p:grpSp>
        <p:nvGrpSpPr>
          <p:cNvPr id="51" name="Группа 50">
            <a:extLst>
              <a:ext uri="{FF2B5EF4-FFF2-40B4-BE49-F238E27FC236}">
                <a16:creationId xmlns="" xmlns:a16="http://schemas.microsoft.com/office/drawing/2014/main" id="{97B7BEB3-A560-E345-B569-B2AC3ACE7ECD}"/>
              </a:ext>
            </a:extLst>
          </p:cNvPr>
          <p:cNvGrpSpPr/>
          <p:nvPr/>
        </p:nvGrpSpPr>
        <p:grpSpPr>
          <a:xfrm>
            <a:off x="4190663" y="1178332"/>
            <a:ext cx="659158" cy="454230"/>
            <a:chOff x="1879601" y="2924176"/>
            <a:chExt cx="495300" cy="341313"/>
          </a:xfrm>
          <a:solidFill>
            <a:schemeClr val="bg1"/>
          </a:solidFill>
        </p:grpSpPr>
        <p:sp>
          <p:nvSpPr>
            <p:cNvPr id="52" name="Line 513">
              <a:extLst>
                <a:ext uri="{FF2B5EF4-FFF2-40B4-BE49-F238E27FC236}">
                  <a16:creationId xmlns="" xmlns:a16="http://schemas.microsoft.com/office/drawing/2014/main" id="{E72749E8-3BEC-1644-B3BF-9BB99B98A2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41526" y="3087689"/>
              <a:ext cx="0" cy="0"/>
            </a:xfrm>
            <a:prstGeom prst="line">
              <a:avLst/>
            </a:pr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3" name="Line 514">
              <a:extLst>
                <a:ext uri="{FF2B5EF4-FFF2-40B4-BE49-F238E27FC236}">
                  <a16:creationId xmlns="" xmlns:a16="http://schemas.microsoft.com/office/drawing/2014/main" id="{E600391B-E41B-F441-B90E-B5CE382075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41526" y="3087689"/>
              <a:ext cx="0" cy="0"/>
            </a:xfrm>
            <a:prstGeom prst="line">
              <a:avLst/>
            </a:pr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4" name="Freeform 515">
              <a:extLst>
                <a:ext uri="{FF2B5EF4-FFF2-40B4-BE49-F238E27FC236}">
                  <a16:creationId xmlns="" xmlns:a16="http://schemas.microsoft.com/office/drawing/2014/main" id="{B9796896-8248-F94A-83A4-E66E1AAD64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3079751"/>
              <a:ext cx="255588" cy="109538"/>
            </a:xfrm>
            <a:custGeom>
              <a:avLst/>
              <a:gdLst>
                <a:gd name="T0" fmla="*/ 64 w 132"/>
                <a:gd name="T1" fmla="*/ 56 h 56"/>
                <a:gd name="T2" fmla="*/ 56 w 132"/>
                <a:gd name="T3" fmla="*/ 56 h 56"/>
                <a:gd name="T4" fmla="*/ 72 w 132"/>
                <a:gd name="T5" fmla="*/ 40 h 56"/>
                <a:gd name="T6" fmla="*/ 116 w 132"/>
                <a:gd name="T7" fmla="*/ 40 h 56"/>
                <a:gd name="T8" fmla="*/ 124 w 132"/>
                <a:gd name="T9" fmla="*/ 32 h 56"/>
                <a:gd name="T10" fmla="*/ 116 w 132"/>
                <a:gd name="T11" fmla="*/ 24 h 56"/>
                <a:gd name="T12" fmla="*/ 79 w 132"/>
                <a:gd name="T13" fmla="*/ 24 h 56"/>
                <a:gd name="T14" fmla="*/ 35 w 132"/>
                <a:gd name="T15" fmla="*/ 8 h 56"/>
                <a:gd name="T16" fmla="*/ 0 w 132"/>
                <a:gd name="T17" fmla="*/ 8 h 56"/>
                <a:gd name="T18" fmla="*/ 0 w 132"/>
                <a:gd name="T19" fmla="*/ 0 h 56"/>
                <a:gd name="T20" fmla="*/ 37 w 132"/>
                <a:gd name="T21" fmla="*/ 0 h 56"/>
                <a:gd name="T22" fmla="*/ 81 w 132"/>
                <a:gd name="T23" fmla="*/ 16 h 56"/>
                <a:gd name="T24" fmla="*/ 116 w 132"/>
                <a:gd name="T25" fmla="*/ 16 h 56"/>
                <a:gd name="T26" fmla="*/ 132 w 132"/>
                <a:gd name="T27" fmla="*/ 32 h 56"/>
                <a:gd name="T28" fmla="*/ 116 w 132"/>
                <a:gd name="T29" fmla="*/ 48 h 56"/>
                <a:gd name="T30" fmla="*/ 72 w 132"/>
                <a:gd name="T31" fmla="*/ 48 h 56"/>
                <a:gd name="T32" fmla="*/ 64 w 132"/>
                <a:gd name="T3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2" h="56">
                  <a:moveTo>
                    <a:pt x="64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56" y="47"/>
                    <a:pt x="63" y="40"/>
                    <a:pt x="72" y="40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20" y="40"/>
                    <a:pt x="124" y="36"/>
                    <a:pt x="124" y="32"/>
                  </a:cubicBezTo>
                  <a:cubicBezTo>
                    <a:pt x="124" y="27"/>
                    <a:pt x="120" y="24"/>
                    <a:pt x="116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116" y="16"/>
                    <a:pt x="116" y="16"/>
                    <a:pt x="116" y="16"/>
                  </a:cubicBezTo>
                  <a:cubicBezTo>
                    <a:pt x="125" y="16"/>
                    <a:pt x="132" y="23"/>
                    <a:pt x="132" y="32"/>
                  </a:cubicBezTo>
                  <a:cubicBezTo>
                    <a:pt x="132" y="41"/>
                    <a:pt x="125" y="48"/>
                    <a:pt x="116" y="48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68" y="48"/>
                    <a:pt x="64" y="51"/>
                    <a:pt x="64" y="56"/>
                  </a:cubicBezTo>
                  <a:close/>
                </a:path>
              </a:pathLst>
            </a:cu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5" name="Freeform 516">
              <a:extLst>
                <a:ext uri="{FF2B5EF4-FFF2-40B4-BE49-F238E27FC236}">
                  <a16:creationId xmlns="" xmlns:a16="http://schemas.microsoft.com/office/drawing/2014/main" id="{F057BF96-2781-4B41-8DB4-8BF034D6C4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3111501"/>
              <a:ext cx="395288" cy="153988"/>
            </a:xfrm>
            <a:custGeom>
              <a:avLst/>
              <a:gdLst>
                <a:gd name="T0" fmla="*/ 97 w 204"/>
                <a:gd name="T1" fmla="*/ 80 h 80"/>
                <a:gd name="T2" fmla="*/ 87 w 204"/>
                <a:gd name="T3" fmla="*/ 80 h 80"/>
                <a:gd name="T4" fmla="*/ 19 w 204"/>
                <a:gd name="T5" fmla="*/ 56 h 80"/>
                <a:gd name="T6" fmla="*/ 0 w 204"/>
                <a:gd name="T7" fmla="*/ 56 h 80"/>
                <a:gd name="T8" fmla="*/ 0 w 204"/>
                <a:gd name="T9" fmla="*/ 48 h 80"/>
                <a:gd name="T10" fmla="*/ 21 w 204"/>
                <a:gd name="T11" fmla="*/ 48 h 80"/>
                <a:gd name="T12" fmla="*/ 89 w 204"/>
                <a:gd name="T13" fmla="*/ 72 h 80"/>
                <a:gd name="T14" fmla="*/ 95 w 204"/>
                <a:gd name="T15" fmla="*/ 72 h 80"/>
                <a:gd name="T16" fmla="*/ 194 w 204"/>
                <a:gd name="T17" fmla="*/ 20 h 80"/>
                <a:gd name="T18" fmla="*/ 196 w 204"/>
                <a:gd name="T19" fmla="*/ 16 h 80"/>
                <a:gd name="T20" fmla="*/ 189 w 204"/>
                <a:gd name="T21" fmla="*/ 8 h 80"/>
                <a:gd name="T22" fmla="*/ 125 w 204"/>
                <a:gd name="T23" fmla="*/ 27 h 80"/>
                <a:gd name="T24" fmla="*/ 123 w 204"/>
                <a:gd name="T25" fmla="*/ 20 h 80"/>
                <a:gd name="T26" fmla="*/ 188 w 204"/>
                <a:gd name="T27" fmla="*/ 0 h 80"/>
                <a:gd name="T28" fmla="*/ 204 w 204"/>
                <a:gd name="T29" fmla="*/ 16 h 80"/>
                <a:gd name="T30" fmla="*/ 199 w 204"/>
                <a:gd name="T31" fmla="*/ 27 h 80"/>
                <a:gd name="T32" fmla="*/ 198 w 204"/>
                <a:gd name="T33" fmla="*/ 27 h 80"/>
                <a:gd name="T34" fmla="*/ 97 w 204"/>
                <a:gd name="T3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4" h="80">
                  <a:moveTo>
                    <a:pt x="97" y="80"/>
                  </a:moveTo>
                  <a:cubicBezTo>
                    <a:pt x="87" y="80"/>
                    <a:pt x="87" y="80"/>
                    <a:pt x="87" y="80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5" y="19"/>
                    <a:pt x="196" y="17"/>
                    <a:pt x="196" y="16"/>
                  </a:cubicBezTo>
                  <a:cubicBezTo>
                    <a:pt x="196" y="11"/>
                    <a:pt x="193" y="8"/>
                    <a:pt x="189" y="8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7" y="0"/>
                    <a:pt x="204" y="7"/>
                    <a:pt x="204" y="16"/>
                  </a:cubicBezTo>
                  <a:cubicBezTo>
                    <a:pt x="204" y="21"/>
                    <a:pt x="199" y="26"/>
                    <a:pt x="199" y="27"/>
                  </a:cubicBezTo>
                  <a:cubicBezTo>
                    <a:pt x="198" y="27"/>
                    <a:pt x="198" y="27"/>
                    <a:pt x="198" y="27"/>
                  </a:cubicBezTo>
                  <a:lnTo>
                    <a:pt x="97" y="80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6" name="Rectangle 517">
              <a:extLst>
                <a:ext uri="{FF2B5EF4-FFF2-40B4-BE49-F238E27FC236}">
                  <a16:creationId xmlns="" xmlns:a16="http://schemas.microsoft.com/office/drawing/2014/main" id="{AF68B065-61BD-5E4F-86D6-260FE9B65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1513" y="3189289"/>
              <a:ext cx="14288" cy="14288"/>
            </a:xfrm>
            <a:prstGeom prst="rect">
              <a:avLst/>
            </a:pr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7" name="Rectangle 518">
              <a:extLst>
                <a:ext uri="{FF2B5EF4-FFF2-40B4-BE49-F238E27FC236}">
                  <a16:creationId xmlns="" xmlns:a16="http://schemas.microsoft.com/office/drawing/2014/main" id="{4DE6C3F2-651F-1B40-99AE-B901181264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9763" y="3189289"/>
              <a:ext cx="15875" cy="14288"/>
            </a:xfrm>
            <a:prstGeom prst="rect">
              <a:avLst/>
            </a:pr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8" name="Freeform 519">
              <a:extLst>
                <a:ext uri="{FF2B5EF4-FFF2-40B4-BE49-F238E27FC236}">
                  <a16:creationId xmlns="" xmlns:a16="http://schemas.microsoft.com/office/drawing/2014/main" id="{D430E1A3-FD05-8641-81A3-91F221D8AE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9601" y="3063876"/>
              <a:ext cx="107950" cy="171450"/>
            </a:xfrm>
            <a:custGeom>
              <a:avLst/>
              <a:gdLst>
                <a:gd name="T0" fmla="*/ 48 w 56"/>
                <a:gd name="T1" fmla="*/ 88 h 88"/>
                <a:gd name="T2" fmla="*/ 0 w 56"/>
                <a:gd name="T3" fmla="*/ 88 h 88"/>
                <a:gd name="T4" fmla="*/ 0 w 56"/>
                <a:gd name="T5" fmla="*/ 80 h 88"/>
                <a:gd name="T6" fmla="*/ 48 w 56"/>
                <a:gd name="T7" fmla="*/ 80 h 88"/>
                <a:gd name="T8" fmla="*/ 48 w 56"/>
                <a:gd name="T9" fmla="*/ 8 h 88"/>
                <a:gd name="T10" fmla="*/ 0 w 56"/>
                <a:gd name="T11" fmla="*/ 8 h 88"/>
                <a:gd name="T12" fmla="*/ 0 w 56"/>
                <a:gd name="T13" fmla="*/ 0 h 88"/>
                <a:gd name="T14" fmla="*/ 48 w 56"/>
                <a:gd name="T15" fmla="*/ 0 h 88"/>
                <a:gd name="T16" fmla="*/ 56 w 56"/>
                <a:gd name="T17" fmla="*/ 8 h 88"/>
                <a:gd name="T18" fmla="*/ 56 w 56"/>
                <a:gd name="T19" fmla="*/ 80 h 88"/>
                <a:gd name="T20" fmla="*/ 48 w 56"/>
                <a:gd name="T2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88">
                  <a:moveTo>
                    <a:pt x="48" y="88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8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4"/>
                    <a:pt x="52" y="88"/>
                    <a:pt x="48" y="88"/>
                  </a:cubicBezTo>
                  <a:close/>
                </a:path>
              </a:pathLst>
            </a:cu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9" name="Freeform 520">
              <a:extLst>
                <a:ext uri="{FF2B5EF4-FFF2-40B4-BE49-F238E27FC236}">
                  <a16:creationId xmlns="" xmlns:a16="http://schemas.microsoft.com/office/drawing/2014/main" id="{5151FEEA-C757-3140-978E-13E6B407EC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3426" y="2924176"/>
              <a:ext cx="371475" cy="77788"/>
            </a:xfrm>
            <a:custGeom>
              <a:avLst/>
              <a:gdLst>
                <a:gd name="T0" fmla="*/ 188 w 192"/>
                <a:gd name="T1" fmla="*/ 40 h 40"/>
                <a:gd name="T2" fmla="*/ 4 w 192"/>
                <a:gd name="T3" fmla="*/ 40 h 40"/>
                <a:gd name="T4" fmla="*/ 1 w 192"/>
                <a:gd name="T5" fmla="*/ 38 h 40"/>
                <a:gd name="T6" fmla="*/ 0 w 192"/>
                <a:gd name="T7" fmla="*/ 34 h 40"/>
                <a:gd name="T8" fmla="*/ 16 w 192"/>
                <a:gd name="T9" fmla="*/ 2 h 40"/>
                <a:gd name="T10" fmla="*/ 20 w 192"/>
                <a:gd name="T11" fmla="*/ 0 h 40"/>
                <a:gd name="T12" fmla="*/ 84 w 192"/>
                <a:gd name="T13" fmla="*/ 0 h 40"/>
                <a:gd name="T14" fmla="*/ 85 w 192"/>
                <a:gd name="T15" fmla="*/ 0 h 40"/>
                <a:gd name="T16" fmla="*/ 189 w 192"/>
                <a:gd name="T17" fmla="*/ 20 h 40"/>
                <a:gd name="T18" fmla="*/ 192 w 192"/>
                <a:gd name="T19" fmla="*/ 24 h 40"/>
                <a:gd name="T20" fmla="*/ 192 w 192"/>
                <a:gd name="T21" fmla="*/ 36 h 40"/>
                <a:gd name="T22" fmla="*/ 188 w 192"/>
                <a:gd name="T23" fmla="*/ 40 h 40"/>
                <a:gd name="T24" fmla="*/ 10 w 192"/>
                <a:gd name="T25" fmla="*/ 32 h 40"/>
                <a:gd name="T26" fmla="*/ 184 w 192"/>
                <a:gd name="T27" fmla="*/ 32 h 40"/>
                <a:gd name="T28" fmla="*/ 184 w 192"/>
                <a:gd name="T29" fmla="*/ 27 h 40"/>
                <a:gd name="T30" fmla="*/ 84 w 192"/>
                <a:gd name="T31" fmla="*/ 8 h 40"/>
                <a:gd name="T32" fmla="*/ 22 w 192"/>
                <a:gd name="T33" fmla="*/ 8 h 40"/>
                <a:gd name="T34" fmla="*/ 10 w 192"/>
                <a:gd name="T35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2" h="40">
                  <a:moveTo>
                    <a:pt x="188" y="40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3" y="40"/>
                    <a:pt x="1" y="39"/>
                    <a:pt x="1" y="38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1"/>
                    <a:pt x="18" y="0"/>
                    <a:pt x="20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5" y="0"/>
                  </a:cubicBezTo>
                  <a:cubicBezTo>
                    <a:pt x="189" y="20"/>
                    <a:pt x="189" y="20"/>
                    <a:pt x="189" y="20"/>
                  </a:cubicBezTo>
                  <a:cubicBezTo>
                    <a:pt x="191" y="20"/>
                    <a:pt x="192" y="22"/>
                    <a:pt x="192" y="24"/>
                  </a:cubicBezTo>
                  <a:cubicBezTo>
                    <a:pt x="192" y="36"/>
                    <a:pt x="192" y="36"/>
                    <a:pt x="192" y="36"/>
                  </a:cubicBezTo>
                  <a:cubicBezTo>
                    <a:pt x="192" y="38"/>
                    <a:pt x="190" y="40"/>
                    <a:pt x="188" y="40"/>
                  </a:cubicBezTo>
                  <a:close/>
                  <a:moveTo>
                    <a:pt x="10" y="32"/>
                  </a:moveTo>
                  <a:cubicBezTo>
                    <a:pt x="184" y="32"/>
                    <a:pt x="184" y="32"/>
                    <a:pt x="184" y="32"/>
                  </a:cubicBezTo>
                  <a:cubicBezTo>
                    <a:pt x="184" y="27"/>
                    <a:pt x="184" y="27"/>
                    <a:pt x="184" y="27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22" y="8"/>
                    <a:pt x="22" y="8"/>
                    <a:pt x="22" y="8"/>
                  </a:cubicBezTo>
                  <a:lnTo>
                    <a:pt x="10" y="32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60" name="Freeform 521">
              <a:extLst>
                <a:ext uri="{FF2B5EF4-FFF2-40B4-BE49-F238E27FC236}">
                  <a16:creationId xmlns="" xmlns:a16="http://schemas.microsoft.com/office/drawing/2014/main" id="{B8CBCE13-AC33-A241-BCCA-329F447114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1676" y="2924176"/>
              <a:ext cx="46038" cy="73025"/>
            </a:xfrm>
            <a:custGeom>
              <a:avLst/>
              <a:gdLst>
                <a:gd name="T0" fmla="*/ 16 w 24"/>
                <a:gd name="T1" fmla="*/ 37 h 37"/>
                <a:gd name="T2" fmla="*/ 0 w 24"/>
                <a:gd name="T3" fmla="*/ 5 h 37"/>
                <a:gd name="T4" fmla="*/ 1 w 24"/>
                <a:gd name="T5" fmla="*/ 2 h 37"/>
                <a:gd name="T6" fmla="*/ 4 w 24"/>
                <a:gd name="T7" fmla="*/ 0 h 37"/>
                <a:gd name="T8" fmla="*/ 24 w 24"/>
                <a:gd name="T9" fmla="*/ 0 h 37"/>
                <a:gd name="T10" fmla="*/ 24 w 24"/>
                <a:gd name="T11" fmla="*/ 8 h 37"/>
                <a:gd name="T12" fmla="*/ 10 w 24"/>
                <a:gd name="T13" fmla="*/ 8 h 37"/>
                <a:gd name="T14" fmla="*/ 24 w 24"/>
                <a:gd name="T15" fmla="*/ 34 h 37"/>
                <a:gd name="T16" fmla="*/ 16 w 24"/>
                <a:gd name="T1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37">
                  <a:moveTo>
                    <a:pt x="16" y="37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1" y="0"/>
                    <a:pt x="3" y="0"/>
                    <a:pt x="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24" y="34"/>
                    <a:pt x="24" y="34"/>
                    <a:pt x="24" y="34"/>
                  </a:cubicBezTo>
                  <a:lnTo>
                    <a:pt x="16" y="37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61" name="Freeform 522">
              <a:extLst>
                <a:ext uri="{FF2B5EF4-FFF2-40B4-BE49-F238E27FC236}">
                  <a16:creationId xmlns="" xmlns:a16="http://schemas.microsoft.com/office/drawing/2014/main" id="{4D0B2922-CFD1-0042-A286-27EFCE1A79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1526" y="2986089"/>
              <a:ext cx="327025" cy="63500"/>
            </a:xfrm>
            <a:custGeom>
              <a:avLst/>
              <a:gdLst>
                <a:gd name="T0" fmla="*/ 52 w 169"/>
                <a:gd name="T1" fmla="*/ 32 h 32"/>
                <a:gd name="T2" fmla="*/ 12 w 169"/>
                <a:gd name="T3" fmla="*/ 32 h 32"/>
                <a:gd name="T4" fmla="*/ 8 w 169"/>
                <a:gd name="T5" fmla="*/ 29 h 32"/>
                <a:gd name="T6" fmla="*/ 0 w 169"/>
                <a:gd name="T7" fmla="*/ 5 h 32"/>
                <a:gd name="T8" fmla="*/ 8 w 169"/>
                <a:gd name="T9" fmla="*/ 2 h 32"/>
                <a:gd name="T10" fmla="*/ 15 w 169"/>
                <a:gd name="T11" fmla="*/ 24 h 32"/>
                <a:gd name="T12" fmla="*/ 52 w 169"/>
                <a:gd name="T13" fmla="*/ 24 h 32"/>
                <a:gd name="T14" fmla="*/ 167 w 169"/>
                <a:gd name="T15" fmla="*/ 0 h 32"/>
                <a:gd name="T16" fmla="*/ 169 w 169"/>
                <a:gd name="T17" fmla="*/ 8 h 32"/>
                <a:gd name="T18" fmla="*/ 53 w 169"/>
                <a:gd name="T19" fmla="*/ 32 h 32"/>
                <a:gd name="T20" fmla="*/ 52 w 169"/>
                <a:gd name="T2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9" h="32">
                  <a:moveTo>
                    <a:pt x="52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10" y="32"/>
                    <a:pt x="9" y="31"/>
                    <a:pt x="8" y="2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32"/>
                    <a:pt x="52" y="32"/>
                    <a:pt x="52" y="32"/>
                  </a:cubicBezTo>
                  <a:close/>
                </a:path>
              </a:pathLst>
            </a:cu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62" name="Rectangle 523">
              <a:extLst>
                <a:ext uri="{FF2B5EF4-FFF2-40B4-BE49-F238E27FC236}">
                  <a16:creationId xmlns="" xmlns:a16="http://schemas.microsoft.com/office/drawing/2014/main" id="{4246D007-CF67-F947-A007-06A8B8662E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9601" y="2924176"/>
              <a:ext cx="76200" cy="15875"/>
            </a:xfrm>
            <a:prstGeom prst="rect">
              <a:avLst/>
            </a:pr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63" name="Rectangle 524">
              <a:extLst>
                <a:ext uri="{FF2B5EF4-FFF2-40B4-BE49-F238E27FC236}">
                  <a16:creationId xmlns="" xmlns:a16="http://schemas.microsoft.com/office/drawing/2014/main" id="{46C55C74-DFCC-7347-AC7B-C96583D4DB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9763" y="2955926"/>
              <a:ext cx="53975" cy="15875"/>
            </a:xfrm>
            <a:prstGeom prst="rect">
              <a:avLst/>
            </a:pr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64" name="Rectangle 525">
              <a:extLst>
                <a:ext uri="{FF2B5EF4-FFF2-40B4-BE49-F238E27FC236}">
                  <a16:creationId xmlns="" xmlns:a16="http://schemas.microsoft.com/office/drawing/2014/main" id="{4ADC55EE-FD9F-6643-B450-BE12F9DA28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1513" y="2986089"/>
              <a:ext cx="30163" cy="15875"/>
            </a:xfrm>
            <a:prstGeom prst="rect">
              <a:avLst/>
            </a:pr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65" name="Rectangle 526">
              <a:extLst>
                <a:ext uri="{FF2B5EF4-FFF2-40B4-BE49-F238E27FC236}">
                  <a16:creationId xmlns="" xmlns:a16="http://schemas.microsoft.com/office/drawing/2014/main" id="{F6F12C63-E7FD-1045-985F-117AFB7CFA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9601" y="2986089"/>
              <a:ext cx="46038" cy="15875"/>
            </a:xfrm>
            <a:prstGeom prst="rect">
              <a:avLst/>
            </a:prstGeom>
            <a:ln/>
            <a:ex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3249856" y="2356441"/>
            <a:ext cx="2430016" cy="161582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Зарегистрированный на территории Московской области субъект МСП;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1100" dirty="0">
              <a:solidFill>
                <a:schemeClr val="bg2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86055" indent="-171450">
              <a:buFont typeface="Arial" panose="020B0604020202020204" pitchFamily="34" charset="0"/>
              <a:buChar char="•"/>
            </a:pPr>
            <a:r>
              <a:rPr lang="ru-RU" sz="1100" dirty="0" err="1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Софинансирование</a:t>
            </a:r>
            <a:r>
              <a:rPr lang="ru-RU" sz="1100" dirty="0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не менее 10%;</a:t>
            </a:r>
          </a:p>
          <a:p>
            <a:pPr marL="186055" indent="-171450">
              <a:buFont typeface="Arial" panose="020B0604020202020204" pitchFamily="34" charset="0"/>
              <a:buChar char="•"/>
            </a:pPr>
            <a:endParaRPr lang="ru-RU" sz="1100" dirty="0">
              <a:solidFill>
                <a:schemeClr val="bg2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Наличие собственного или арендованного помещения.</a:t>
            </a:r>
          </a:p>
        </p:txBody>
      </p:sp>
      <p:sp>
        <p:nvSpPr>
          <p:cNvPr id="66" name="TextBox 71"/>
          <p:cNvSpPr txBox="1"/>
          <p:nvPr/>
        </p:nvSpPr>
        <p:spPr>
          <a:xfrm>
            <a:off x="35496" y="224654"/>
            <a:ext cx="554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15.4</a:t>
            </a:r>
            <a:endParaRPr lang="ru-RU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4292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2" name="Shape 143"/>
          <p:cNvSpPr txBox="1"/>
          <p:nvPr/>
        </p:nvSpPr>
        <p:spPr>
          <a:xfrm>
            <a:off x="827584" y="637406"/>
            <a:ext cx="1540110" cy="10156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6000" b="1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ym typeface="Roboto"/>
              </a:rPr>
              <a:t>696</a:t>
            </a:r>
          </a:p>
        </p:txBody>
      </p:sp>
      <p:sp>
        <p:nvSpPr>
          <p:cNvPr id="1048671" name="TextBox 58"/>
          <p:cNvSpPr txBox="1"/>
          <p:nvPr/>
        </p:nvSpPr>
        <p:spPr>
          <a:xfrm>
            <a:off x="611560" y="175741"/>
            <a:ext cx="4824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МИНПРОМТОРГ РОССИИ</a:t>
            </a:r>
            <a:endParaRPr lang="en-US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  <a:p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ПП РФ – Постановление Правительства Российской Федерации</a:t>
            </a:r>
          </a:p>
        </p:txBody>
      </p:sp>
      <p:pic>
        <p:nvPicPr>
          <p:cNvPr id="2097180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672" name="TextBox 71"/>
          <p:cNvSpPr txBox="1"/>
          <p:nvPr/>
        </p:nvSpPr>
        <p:spPr>
          <a:xfrm>
            <a:off x="86321" y="22465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2.4</a:t>
            </a:r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22" name="TextBox 58"/>
          <p:cNvSpPr txBox="1"/>
          <p:nvPr/>
        </p:nvSpPr>
        <p:spPr>
          <a:xfrm>
            <a:off x="2659722" y="883627"/>
            <a:ext cx="57287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ПП РФ от 14.05.2020 №696 - </a:t>
            </a:r>
            <a:r>
              <a:rPr lang="ru-RU" i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Кредит на поддержку занятости под 2</a:t>
            </a:r>
            <a:r>
              <a:rPr lang="ru-RU" i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%. </a:t>
            </a:r>
            <a:r>
              <a:rPr lang="ru-RU" sz="1050" i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(для системообразующих и особо пострадавших отраслей)</a:t>
            </a:r>
            <a:endParaRPr lang="ru-RU" sz="1050" i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176007" y="2646262"/>
            <a:ext cx="3707904" cy="99257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05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Гарантию по кредиту предоставит ВЭБ.РФ</a:t>
            </a:r>
          </a:p>
          <a:p>
            <a:pPr algn="just"/>
            <a:endParaRPr lang="ru-RU" sz="1050" b="1" dirty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  <a:p>
            <a:pPr algn="just"/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Банкам – участникам программы будет выделено 5,7 млрд рублей на возмещение недополученных доходов. Суммарный объём выданных займов должен составить не менее 248 млрд рублей.</a:t>
            </a:r>
            <a:r>
              <a:rPr lang="ru-RU" sz="105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 </a:t>
            </a:r>
          </a:p>
        </p:txBody>
      </p:sp>
      <p:sp>
        <p:nvSpPr>
          <p:cNvPr id="25" name="TextBox 58"/>
          <p:cNvSpPr txBox="1"/>
          <p:nvPr/>
        </p:nvSpPr>
        <p:spPr>
          <a:xfrm>
            <a:off x="251520" y="1736015"/>
            <a:ext cx="8632389" cy="8079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171450" indent="-171450" algn="just">
              <a:buFontTx/>
              <a:buChar char="-"/>
              <a:defRPr sz="90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050" b="1" dirty="0"/>
              <a:t>Кредит можно использовать на цели:</a:t>
            </a:r>
          </a:p>
          <a:p>
            <a:r>
              <a:rPr lang="ru-RU" dirty="0"/>
              <a:t>выплаты заработной платы,</a:t>
            </a:r>
          </a:p>
          <a:p>
            <a:r>
              <a:rPr lang="ru-RU" dirty="0"/>
              <a:t>рефинансирования ранее взятого кредита на выплату зарплат под 0%,</a:t>
            </a:r>
          </a:p>
          <a:p>
            <a:r>
              <a:rPr lang="ru-RU" dirty="0"/>
              <a:t>прочие расходы на осуществление предпринимательской деятельности, за исключением за исключением выплаты дивидендов, выкупа собственных акций или долей в уставном капитале, благотворительности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45164" y="2646262"/>
            <a:ext cx="4810406" cy="182357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05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Если работодателю удастся сохранить в штате сотрудников, то кредит отдавать не придется — 1 апреля 2021 года он будет списан: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если на конец каждого месяца, в течение которых действовал кредитный договор, на предприятии сохранялась занятость не менее 90% от той, что была на 1 июня 2020 года, кредит и проценты будут списаны полностью;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если численность сохранялась в размере не менее 80%, то спишут половину кредита и процентов;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9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в случае невыполнения условий по численности заемщик не сможет претендовать на списание кредита, но не лишится льготной ставки в 2% до 1 апреля 2021 года. После ставка уже станет рыночной. Кредит нужно будет погасить тремя равными платежами: 30 апреля, 30 мая и 30 июня 2021 года.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176007" y="3711991"/>
            <a:ext cx="3707904" cy="24622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Регулярность</a:t>
            </a:r>
            <a:r>
              <a:rPr lang="ru-RU" sz="10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оказания меры 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поддержки: </a:t>
            </a:r>
            <a:r>
              <a:rPr lang="ru-RU" sz="1000" b="1" dirty="0" err="1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Единоразово</a:t>
            </a:r>
            <a:endParaRPr lang="ru-RU" sz="1000" b="1" dirty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175192" y="4100506"/>
            <a:ext cx="3708719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0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Документы : 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Заявка 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на получение кредита (Обратиться в банк – участник программы 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57967" y="4573640"/>
            <a:ext cx="4797604" cy="55399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Предприятия Московской области могут обратиться </a:t>
            </a:r>
            <a:r>
              <a:rPr lang="ru-RU" sz="10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в 27 банков-участник программы 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( в </a:t>
            </a:r>
            <a:r>
              <a:rPr lang="ru-RU" sz="1000" dirty="0" err="1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т.ч</a:t>
            </a:r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. ВТБ, Открытие, МСП банк, Сбербанк, Райффайзенбанк и т.д.)</a:t>
            </a:r>
            <a:endParaRPr lang="ru-RU" sz="1000" dirty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175191" y="4588905"/>
            <a:ext cx="3708719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00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Более подробную информацию можно получить на портале</a:t>
            </a:r>
            <a:r>
              <a:rPr lang="ru-RU" sz="10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</a:t>
            </a:r>
            <a:r>
              <a:rPr lang="ru-RU" sz="1000" b="1" dirty="0" err="1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мойбизнес.рф</a:t>
            </a:r>
            <a:r>
              <a:rPr lang="ru-RU" sz="10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ea typeface="Roboto"/>
                <a:cs typeface="Roboto"/>
              </a:rPr>
              <a:t> .</a:t>
            </a:r>
            <a:endParaRPr lang="ru-RU" sz="1000" dirty="0">
              <a:solidFill>
                <a:srgbClr val="000000">
                  <a:lumMod val="95000"/>
                  <a:lumOff val="5000"/>
                </a:srgbClr>
              </a:solidFill>
              <a:latin typeface="Century Gothic" panose="020B0502020202020204" pitchFamily="34" charset="0"/>
              <a:ea typeface="Roboto"/>
              <a:cs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97910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4" name="TextBox 58"/>
          <p:cNvSpPr txBox="1"/>
          <p:nvPr/>
        </p:nvSpPr>
        <p:spPr>
          <a:xfrm>
            <a:off x="611559" y="175743"/>
            <a:ext cx="84249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ГРАНТЫ ПРАВИТЕЛЬСТВА МОСКОВСКОЙ </a:t>
            </a:r>
            <a:r>
              <a:rPr lang="ru-RU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ОБЛАСТИ </a:t>
            </a:r>
            <a:r>
              <a:rPr lang="ru-RU" sz="1000" dirty="0" smtClean="0">
                <a:latin typeface="Century Gothic" panose="020B0502020202020204" pitchFamily="34" charset="0"/>
                <a:ea typeface="+mn-ea"/>
              </a:rPr>
              <a:t>в </a:t>
            </a:r>
            <a:r>
              <a:rPr lang="ru-RU" sz="1000" dirty="0">
                <a:latin typeface="Century Gothic" panose="020B0502020202020204" pitchFamily="34" charset="0"/>
                <a:ea typeface="+mn-ea"/>
              </a:rPr>
              <a:t>сферах науки, технологий, техники и инноваций</a:t>
            </a:r>
            <a:br>
              <a:rPr lang="ru-RU" sz="1000" dirty="0">
                <a:latin typeface="Century Gothic" panose="020B0502020202020204" pitchFamily="34" charset="0"/>
                <a:ea typeface="+mn-ea"/>
              </a:rPr>
            </a:br>
            <a:endParaRPr lang="ru-RU" sz="1000" dirty="0" smtClean="0">
              <a:latin typeface="Century Gothic" panose="020B0502020202020204" pitchFamily="34" charset="0"/>
              <a:ea typeface="+mn-ea"/>
            </a:endParaRPr>
          </a:p>
          <a:p>
            <a:r>
              <a:rPr lang="ru-RU" sz="1000" dirty="0" smtClean="0">
                <a:latin typeface="Century Gothic" panose="020B0502020202020204" pitchFamily="34" charset="0"/>
                <a:ea typeface="+mn-ea"/>
              </a:rPr>
              <a:t>ЗАКОН </a:t>
            </a:r>
            <a:r>
              <a:rPr lang="ru-RU" sz="1000" dirty="0">
                <a:latin typeface="Century Gothic" panose="020B0502020202020204" pitchFamily="34" charset="0"/>
                <a:ea typeface="+mn-ea"/>
              </a:rPr>
              <a:t>МОСКОВСКОЙ ОБЛАСТИ от 21.03.2013 № 8</a:t>
            </a:r>
            <a:r>
              <a:rPr lang="en-US" sz="1000" dirty="0">
                <a:latin typeface="Century Gothic" panose="020B0502020202020204" pitchFamily="34" charset="0"/>
                <a:ea typeface="+mn-ea"/>
              </a:rPr>
              <a:t>/47-</a:t>
            </a:r>
            <a:r>
              <a:rPr lang="ru-RU" sz="1000" dirty="0" smtClean="0">
                <a:latin typeface="Century Gothic" panose="020B0502020202020204" pitchFamily="34" charset="0"/>
                <a:ea typeface="+mn-ea"/>
              </a:rPr>
              <a:t>П</a:t>
            </a:r>
          </a:p>
          <a:p>
            <a:r>
              <a:rPr lang="ru-RU" sz="1000" dirty="0" smtClean="0">
                <a:latin typeface="Century Gothic" panose="020B0502020202020204" pitchFamily="34" charset="0"/>
                <a:ea typeface="+mn-ea"/>
              </a:rPr>
              <a:t>ПОСТАНОВЛЕНИЕ ПРАВИТЕЛЬСТВА МОСКОВСКОЙ ОБЛАСТИ ОТ 09.10.2019 № 699</a:t>
            </a:r>
            <a:r>
              <a:rPr lang="en-US" sz="1000" dirty="0" smtClean="0">
                <a:latin typeface="Century Gothic" panose="020B0502020202020204" pitchFamily="34" charset="0"/>
                <a:ea typeface="+mn-ea"/>
              </a:rPr>
              <a:t>/33</a:t>
            </a:r>
            <a:endParaRPr lang="ru-RU" sz="1000" dirty="0">
              <a:latin typeface="Century Gothic" panose="020B0502020202020204" pitchFamily="34" charset="0"/>
              <a:ea typeface="+mn-ea"/>
            </a:endParaRPr>
          </a:p>
        </p:txBody>
      </p:sp>
      <p:pic>
        <p:nvPicPr>
          <p:cNvPr id="2097245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60"/>
            <a:ext cx="1250282" cy="750170"/>
          </a:xfrm>
          <a:prstGeom prst="rect">
            <a:avLst/>
          </a:prstGeom>
          <a:noFill/>
        </p:spPr>
      </p:pic>
      <p:sp>
        <p:nvSpPr>
          <p:cNvPr id="1048906" name="Прямоугольник 3"/>
          <p:cNvSpPr/>
          <p:nvPr/>
        </p:nvSpPr>
        <p:spPr>
          <a:xfrm>
            <a:off x="7083436" y="1856014"/>
            <a:ext cx="1953057" cy="10156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Ежегодный бюджет:</a:t>
            </a:r>
          </a:p>
          <a:p>
            <a:pPr algn="ctr"/>
            <a:r>
              <a:rPr lang="ru-RU" sz="1200" b="1" dirty="0">
                <a:solidFill>
                  <a:schemeClr val="bg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50 млн руб.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ru-RU" sz="1200" dirty="0">
              <a:solidFill>
                <a:schemeClr val="bg2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1200" dirty="0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Сумма одного гранта: </a:t>
            </a:r>
          </a:p>
          <a:p>
            <a:pPr algn="ctr"/>
            <a:r>
              <a:rPr lang="ru-RU" sz="1200" b="1" dirty="0">
                <a:solidFill>
                  <a:schemeClr val="bg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до 10 млн руб.</a:t>
            </a:r>
          </a:p>
        </p:txBody>
      </p:sp>
      <p:sp>
        <p:nvSpPr>
          <p:cNvPr id="1048908" name="Прямоугольник 7"/>
          <p:cNvSpPr/>
          <p:nvPr/>
        </p:nvSpPr>
        <p:spPr>
          <a:xfrm>
            <a:off x="86319" y="4371950"/>
            <a:ext cx="895017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100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</a:endParaRPr>
          </a:p>
          <a:p>
            <a:pPr algn="just"/>
            <a:r>
              <a:rPr lang="ru-RU" sz="11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Информацию по мероприятию можно получить по тел. +7 (498) 602-06-04 доб. 40823 (</a:t>
            </a:r>
            <a:r>
              <a:rPr lang="ru-RU" sz="1100" b="1" dirty="0" err="1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Чудинов</a:t>
            </a:r>
            <a:r>
              <a:rPr lang="ru-RU" sz="11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 Виктор Николаевич) </a:t>
            </a:r>
            <a:endParaRPr lang="ru-RU" sz="1100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</a:endParaRPr>
          </a:p>
        </p:txBody>
      </p:sp>
      <p:sp>
        <p:nvSpPr>
          <p:cNvPr id="9" name="Прямоугольник 3"/>
          <p:cNvSpPr/>
          <p:nvPr/>
        </p:nvSpPr>
        <p:spPr>
          <a:xfrm>
            <a:off x="539551" y="1532849"/>
            <a:ext cx="3096345" cy="13388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НА ЧТО</a:t>
            </a:r>
            <a:r>
              <a:rPr lang="en-US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:</a:t>
            </a:r>
            <a:endParaRPr lang="ru-RU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</a:endParaRPr>
          </a:p>
          <a:p>
            <a:endParaRPr lang="ru-RU" sz="700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</a:endParaRPr>
          </a:p>
          <a:p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На </a:t>
            </a: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реализацию </a:t>
            </a:r>
            <a:r>
              <a:rPr lang="ru-RU" sz="12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научных</a:t>
            </a: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, </a:t>
            </a:r>
            <a:r>
              <a:rPr lang="ru-RU" sz="12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научно-технических </a:t>
            </a:r>
            <a:endParaRPr lang="ru-RU" sz="1200" b="1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</a:endParaRPr>
          </a:p>
          <a:p>
            <a:r>
              <a:rPr lang="ru-RU" sz="12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и инновационных проектов</a:t>
            </a:r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, </a:t>
            </a:r>
            <a:r>
              <a:rPr lang="ru-RU" sz="12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особо значимых </a:t>
            </a:r>
          </a:p>
          <a:p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для Московской области</a:t>
            </a:r>
            <a:endParaRPr lang="ru-RU" sz="120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</a:endParaRPr>
          </a:p>
        </p:txBody>
      </p:sp>
      <p:sp>
        <p:nvSpPr>
          <p:cNvPr id="10" name="Прямоугольник 3"/>
          <p:cNvSpPr/>
          <p:nvPr/>
        </p:nvSpPr>
        <p:spPr>
          <a:xfrm>
            <a:off x="3851920" y="1552405"/>
            <a:ext cx="3015495" cy="230832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ОБЯЗАТЕЛЬНЫЕ УСЛОВИЯ</a:t>
            </a:r>
            <a:r>
              <a:rPr lang="en-US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:</a:t>
            </a:r>
            <a:endParaRPr lang="ru-RU" sz="1200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</a:endParaRPr>
          </a:p>
          <a:p>
            <a:endParaRPr lang="ru-RU" sz="1200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</a:endParaRPr>
          </a:p>
          <a:p>
            <a:r>
              <a:rPr lang="ru-RU" sz="1200" b="1" dirty="0" err="1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Софинансирование</a:t>
            </a:r>
            <a:r>
              <a:rPr lang="ru-RU" sz="12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 </a:t>
            </a:r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грантополучателем проекта </a:t>
            </a:r>
          </a:p>
          <a:p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в размере не менее </a:t>
            </a:r>
            <a:r>
              <a:rPr lang="ru-RU" sz="12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20% </a:t>
            </a:r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от гранта</a:t>
            </a:r>
            <a:r>
              <a:rPr lang="en-US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;</a:t>
            </a:r>
          </a:p>
          <a:p>
            <a:endParaRPr lang="ru-RU" sz="1200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</a:endParaRPr>
          </a:p>
          <a:p>
            <a:r>
              <a:rPr lang="ru-RU" sz="12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Наличие производственных мощностей</a:t>
            </a:r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 </a:t>
            </a:r>
          </a:p>
          <a:p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у грантополучателя или промышленного партнера;</a:t>
            </a:r>
          </a:p>
          <a:p>
            <a:endParaRPr lang="ru-RU" sz="120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  <a:p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Коммерциализация </a:t>
            </a:r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проекта.</a:t>
            </a:r>
            <a:endParaRPr lang="ru-RU" sz="120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</a:endParaRPr>
          </a:p>
        </p:txBody>
      </p:sp>
      <p:sp>
        <p:nvSpPr>
          <p:cNvPr id="11" name="Прямоугольник 3"/>
          <p:cNvSpPr/>
          <p:nvPr/>
        </p:nvSpPr>
        <p:spPr>
          <a:xfrm>
            <a:off x="552687" y="3015848"/>
            <a:ext cx="3070071" cy="7848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КОМУ</a:t>
            </a:r>
            <a:r>
              <a:rPr lang="en-US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:</a:t>
            </a:r>
            <a:endParaRPr lang="ru-RU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</a:endParaRPr>
          </a:p>
          <a:p>
            <a:endParaRPr lang="ru-RU" sz="700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</a:endParaRPr>
          </a:p>
          <a:p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Организациям зарегистрированным</a:t>
            </a:r>
          </a:p>
          <a:p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н</a:t>
            </a:r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а территории </a:t>
            </a:r>
            <a:r>
              <a:rPr lang="ru-RU" sz="12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Московской области</a:t>
            </a:r>
            <a:endParaRPr lang="ru-RU" sz="120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</a:endParaRPr>
          </a:p>
        </p:txBody>
      </p:sp>
      <p:pic>
        <p:nvPicPr>
          <p:cNvPr id="12" name="Picture 2" descr="https://i.ya-webdesign.com/images/street-view-png-1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630960"/>
            <a:ext cx="551681" cy="561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Группа 24">
            <a:extLst>
              <a:ext uri="{FF2B5EF4-FFF2-40B4-BE49-F238E27FC236}">
                <a16:creationId xmlns="" xmlns:a16="http://schemas.microsoft.com/office/drawing/2014/main" id="{AA4EAAF6-73BF-43D3-A38C-A3F4DDD3EA54}"/>
              </a:ext>
            </a:extLst>
          </p:cNvPr>
          <p:cNvGrpSpPr/>
          <p:nvPr/>
        </p:nvGrpSpPr>
        <p:grpSpPr>
          <a:xfrm>
            <a:off x="7713826" y="3109126"/>
            <a:ext cx="857534" cy="598274"/>
            <a:chOff x="1879601" y="2924176"/>
            <a:chExt cx="495300" cy="341313"/>
          </a:xfrm>
          <a:solidFill>
            <a:schemeClr val="bg2"/>
          </a:solidFill>
        </p:grpSpPr>
        <p:sp>
          <p:nvSpPr>
            <p:cNvPr id="26" name="Line 513">
              <a:extLst>
                <a:ext uri="{FF2B5EF4-FFF2-40B4-BE49-F238E27FC236}">
                  <a16:creationId xmlns="" xmlns:a16="http://schemas.microsoft.com/office/drawing/2014/main" id="{C39FF104-0AD7-4183-A982-8473D0F141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41526" y="3087689"/>
              <a:ext cx="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7" name="Line 514">
              <a:extLst>
                <a:ext uri="{FF2B5EF4-FFF2-40B4-BE49-F238E27FC236}">
                  <a16:creationId xmlns="" xmlns:a16="http://schemas.microsoft.com/office/drawing/2014/main" id="{30453A25-6363-4B59-B0F1-87C428CCAF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41526" y="3087689"/>
              <a:ext cx="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8" name="Freeform 515">
              <a:extLst>
                <a:ext uri="{FF2B5EF4-FFF2-40B4-BE49-F238E27FC236}">
                  <a16:creationId xmlns="" xmlns:a16="http://schemas.microsoft.com/office/drawing/2014/main" id="{9F1EC10B-187C-4BB1-97EA-F0169CAD16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3079751"/>
              <a:ext cx="255588" cy="109538"/>
            </a:xfrm>
            <a:custGeom>
              <a:avLst/>
              <a:gdLst>
                <a:gd name="T0" fmla="*/ 64 w 132"/>
                <a:gd name="T1" fmla="*/ 56 h 56"/>
                <a:gd name="T2" fmla="*/ 56 w 132"/>
                <a:gd name="T3" fmla="*/ 56 h 56"/>
                <a:gd name="T4" fmla="*/ 72 w 132"/>
                <a:gd name="T5" fmla="*/ 40 h 56"/>
                <a:gd name="T6" fmla="*/ 116 w 132"/>
                <a:gd name="T7" fmla="*/ 40 h 56"/>
                <a:gd name="T8" fmla="*/ 124 w 132"/>
                <a:gd name="T9" fmla="*/ 32 h 56"/>
                <a:gd name="T10" fmla="*/ 116 w 132"/>
                <a:gd name="T11" fmla="*/ 24 h 56"/>
                <a:gd name="T12" fmla="*/ 79 w 132"/>
                <a:gd name="T13" fmla="*/ 24 h 56"/>
                <a:gd name="T14" fmla="*/ 35 w 132"/>
                <a:gd name="T15" fmla="*/ 8 h 56"/>
                <a:gd name="T16" fmla="*/ 0 w 132"/>
                <a:gd name="T17" fmla="*/ 8 h 56"/>
                <a:gd name="T18" fmla="*/ 0 w 132"/>
                <a:gd name="T19" fmla="*/ 0 h 56"/>
                <a:gd name="T20" fmla="*/ 37 w 132"/>
                <a:gd name="T21" fmla="*/ 0 h 56"/>
                <a:gd name="T22" fmla="*/ 81 w 132"/>
                <a:gd name="T23" fmla="*/ 16 h 56"/>
                <a:gd name="T24" fmla="*/ 116 w 132"/>
                <a:gd name="T25" fmla="*/ 16 h 56"/>
                <a:gd name="T26" fmla="*/ 132 w 132"/>
                <a:gd name="T27" fmla="*/ 32 h 56"/>
                <a:gd name="T28" fmla="*/ 116 w 132"/>
                <a:gd name="T29" fmla="*/ 48 h 56"/>
                <a:gd name="T30" fmla="*/ 72 w 132"/>
                <a:gd name="T31" fmla="*/ 48 h 56"/>
                <a:gd name="T32" fmla="*/ 64 w 132"/>
                <a:gd name="T3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2" h="56">
                  <a:moveTo>
                    <a:pt x="64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56" y="47"/>
                    <a:pt x="63" y="40"/>
                    <a:pt x="72" y="40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20" y="40"/>
                    <a:pt x="124" y="36"/>
                    <a:pt x="124" y="32"/>
                  </a:cubicBezTo>
                  <a:cubicBezTo>
                    <a:pt x="124" y="27"/>
                    <a:pt x="120" y="24"/>
                    <a:pt x="116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116" y="16"/>
                    <a:pt x="116" y="16"/>
                    <a:pt x="116" y="16"/>
                  </a:cubicBezTo>
                  <a:cubicBezTo>
                    <a:pt x="125" y="16"/>
                    <a:pt x="132" y="23"/>
                    <a:pt x="132" y="32"/>
                  </a:cubicBezTo>
                  <a:cubicBezTo>
                    <a:pt x="132" y="41"/>
                    <a:pt x="125" y="48"/>
                    <a:pt x="116" y="48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68" y="48"/>
                    <a:pt x="64" y="51"/>
                    <a:pt x="64" y="56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9" name="Freeform 516">
              <a:extLst>
                <a:ext uri="{FF2B5EF4-FFF2-40B4-BE49-F238E27FC236}">
                  <a16:creationId xmlns="" xmlns:a16="http://schemas.microsoft.com/office/drawing/2014/main" id="{424462B7-64A5-41A7-B885-C4C70EC5F7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3111501"/>
              <a:ext cx="395288" cy="153988"/>
            </a:xfrm>
            <a:custGeom>
              <a:avLst/>
              <a:gdLst>
                <a:gd name="T0" fmla="*/ 97 w 204"/>
                <a:gd name="T1" fmla="*/ 80 h 80"/>
                <a:gd name="T2" fmla="*/ 87 w 204"/>
                <a:gd name="T3" fmla="*/ 80 h 80"/>
                <a:gd name="T4" fmla="*/ 19 w 204"/>
                <a:gd name="T5" fmla="*/ 56 h 80"/>
                <a:gd name="T6" fmla="*/ 0 w 204"/>
                <a:gd name="T7" fmla="*/ 56 h 80"/>
                <a:gd name="T8" fmla="*/ 0 w 204"/>
                <a:gd name="T9" fmla="*/ 48 h 80"/>
                <a:gd name="T10" fmla="*/ 21 w 204"/>
                <a:gd name="T11" fmla="*/ 48 h 80"/>
                <a:gd name="T12" fmla="*/ 89 w 204"/>
                <a:gd name="T13" fmla="*/ 72 h 80"/>
                <a:gd name="T14" fmla="*/ 95 w 204"/>
                <a:gd name="T15" fmla="*/ 72 h 80"/>
                <a:gd name="T16" fmla="*/ 194 w 204"/>
                <a:gd name="T17" fmla="*/ 20 h 80"/>
                <a:gd name="T18" fmla="*/ 196 w 204"/>
                <a:gd name="T19" fmla="*/ 16 h 80"/>
                <a:gd name="T20" fmla="*/ 189 w 204"/>
                <a:gd name="T21" fmla="*/ 8 h 80"/>
                <a:gd name="T22" fmla="*/ 125 w 204"/>
                <a:gd name="T23" fmla="*/ 27 h 80"/>
                <a:gd name="T24" fmla="*/ 123 w 204"/>
                <a:gd name="T25" fmla="*/ 20 h 80"/>
                <a:gd name="T26" fmla="*/ 188 w 204"/>
                <a:gd name="T27" fmla="*/ 0 h 80"/>
                <a:gd name="T28" fmla="*/ 204 w 204"/>
                <a:gd name="T29" fmla="*/ 16 h 80"/>
                <a:gd name="T30" fmla="*/ 199 w 204"/>
                <a:gd name="T31" fmla="*/ 27 h 80"/>
                <a:gd name="T32" fmla="*/ 198 w 204"/>
                <a:gd name="T33" fmla="*/ 27 h 80"/>
                <a:gd name="T34" fmla="*/ 97 w 204"/>
                <a:gd name="T3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4" h="80">
                  <a:moveTo>
                    <a:pt x="97" y="80"/>
                  </a:moveTo>
                  <a:cubicBezTo>
                    <a:pt x="87" y="80"/>
                    <a:pt x="87" y="80"/>
                    <a:pt x="87" y="80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5" y="19"/>
                    <a:pt x="196" y="17"/>
                    <a:pt x="196" y="16"/>
                  </a:cubicBezTo>
                  <a:cubicBezTo>
                    <a:pt x="196" y="11"/>
                    <a:pt x="193" y="8"/>
                    <a:pt x="189" y="8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7" y="0"/>
                    <a:pt x="204" y="7"/>
                    <a:pt x="204" y="16"/>
                  </a:cubicBezTo>
                  <a:cubicBezTo>
                    <a:pt x="204" y="21"/>
                    <a:pt x="199" y="26"/>
                    <a:pt x="199" y="27"/>
                  </a:cubicBezTo>
                  <a:cubicBezTo>
                    <a:pt x="198" y="27"/>
                    <a:pt x="198" y="27"/>
                    <a:pt x="198" y="27"/>
                  </a:cubicBezTo>
                  <a:lnTo>
                    <a:pt x="97" y="80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0" name="Rectangle 517">
              <a:extLst>
                <a:ext uri="{FF2B5EF4-FFF2-40B4-BE49-F238E27FC236}">
                  <a16:creationId xmlns="" xmlns:a16="http://schemas.microsoft.com/office/drawing/2014/main" id="{ED6351C8-E651-4675-B304-9445997C94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1513" y="3189289"/>
              <a:ext cx="14288" cy="14288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1" name="Rectangle 518">
              <a:extLst>
                <a:ext uri="{FF2B5EF4-FFF2-40B4-BE49-F238E27FC236}">
                  <a16:creationId xmlns="" xmlns:a16="http://schemas.microsoft.com/office/drawing/2014/main" id="{23044439-4B8F-426C-8759-036603992D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9763" y="3189289"/>
              <a:ext cx="15875" cy="14288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2" name="Freeform 519">
              <a:extLst>
                <a:ext uri="{FF2B5EF4-FFF2-40B4-BE49-F238E27FC236}">
                  <a16:creationId xmlns="" xmlns:a16="http://schemas.microsoft.com/office/drawing/2014/main" id="{630994C5-A4B8-4FDF-95CF-23B4562738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9601" y="3063876"/>
              <a:ext cx="107950" cy="171450"/>
            </a:xfrm>
            <a:custGeom>
              <a:avLst/>
              <a:gdLst>
                <a:gd name="T0" fmla="*/ 48 w 56"/>
                <a:gd name="T1" fmla="*/ 88 h 88"/>
                <a:gd name="T2" fmla="*/ 0 w 56"/>
                <a:gd name="T3" fmla="*/ 88 h 88"/>
                <a:gd name="T4" fmla="*/ 0 w 56"/>
                <a:gd name="T5" fmla="*/ 80 h 88"/>
                <a:gd name="T6" fmla="*/ 48 w 56"/>
                <a:gd name="T7" fmla="*/ 80 h 88"/>
                <a:gd name="T8" fmla="*/ 48 w 56"/>
                <a:gd name="T9" fmla="*/ 8 h 88"/>
                <a:gd name="T10" fmla="*/ 0 w 56"/>
                <a:gd name="T11" fmla="*/ 8 h 88"/>
                <a:gd name="T12" fmla="*/ 0 w 56"/>
                <a:gd name="T13" fmla="*/ 0 h 88"/>
                <a:gd name="T14" fmla="*/ 48 w 56"/>
                <a:gd name="T15" fmla="*/ 0 h 88"/>
                <a:gd name="T16" fmla="*/ 56 w 56"/>
                <a:gd name="T17" fmla="*/ 8 h 88"/>
                <a:gd name="T18" fmla="*/ 56 w 56"/>
                <a:gd name="T19" fmla="*/ 80 h 88"/>
                <a:gd name="T20" fmla="*/ 48 w 56"/>
                <a:gd name="T2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88">
                  <a:moveTo>
                    <a:pt x="48" y="88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8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4"/>
                    <a:pt x="52" y="88"/>
                    <a:pt x="48" y="88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3" name="Freeform 520">
              <a:extLst>
                <a:ext uri="{FF2B5EF4-FFF2-40B4-BE49-F238E27FC236}">
                  <a16:creationId xmlns="" xmlns:a16="http://schemas.microsoft.com/office/drawing/2014/main" id="{F6862BC8-2725-405B-921B-DFAABA3400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3426" y="2924176"/>
              <a:ext cx="371475" cy="77788"/>
            </a:xfrm>
            <a:custGeom>
              <a:avLst/>
              <a:gdLst>
                <a:gd name="T0" fmla="*/ 188 w 192"/>
                <a:gd name="T1" fmla="*/ 40 h 40"/>
                <a:gd name="T2" fmla="*/ 4 w 192"/>
                <a:gd name="T3" fmla="*/ 40 h 40"/>
                <a:gd name="T4" fmla="*/ 1 w 192"/>
                <a:gd name="T5" fmla="*/ 38 h 40"/>
                <a:gd name="T6" fmla="*/ 0 w 192"/>
                <a:gd name="T7" fmla="*/ 34 h 40"/>
                <a:gd name="T8" fmla="*/ 16 w 192"/>
                <a:gd name="T9" fmla="*/ 2 h 40"/>
                <a:gd name="T10" fmla="*/ 20 w 192"/>
                <a:gd name="T11" fmla="*/ 0 h 40"/>
                <a:gd name="T12" fmla="*/ 84 w 192"/>
                <a:gd name="T13" fmla="*/ 0 h 40"/>
                <a:gd name="T14" fmla="*/ 85 w 192"/>
                <a:gd name="T15" fmla="*/ 0 h 40"/>
                <a:gd name="T16" fmla="*/ 189 w 192"/>
                <a:gd name="T17" fmla="*/ 20 h 40"/>
                <a:gd name="T18" fmla="*/ 192 w 192"/>
                <a:gd name="T19" fmla="*/ 24 h 40"/>
                <a:gd name="T20" fmla="*/ 192 w 192"/>
                <a:gd name="T21" fmla="*/ 36 h 40"/>
                <a:gd name="T22" fmla="*/ 188 w 192"/>
                <a:gd name="T23" fmla="*/ 40 h 40"/>
                <a:gd name="T24" fmla="*/ 10 w 192"/>
                <a:gd name="T25" fmla="*/ 32 h 40"/>
                <a:gd name="T26" fmla="*/ 184 w 192"/>
                <a:gd name="T27" fmla="*/ 32 h 40"/>
                <a:gd name="T28" fmla="*/ 184 w 192"/>
                <a:gd name="T29" fmla="*/ 27 h 40"/>
                <a:gd name="T30" fmla="*/ 84 w 192"/>
                <a:gd name="T31" fmla="*/ 8 h 40"/>
                <a:gd name="T32" fmla="*/ 22 w 192"/>
                <a:gd name="T33" fmla="*/ 8 h 40"/>
                <a:gd name="T34" fmla="*/ 10 w 192"/>
                <a:gd name="T35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2" h="40">
                  <a:moveTo>
                    <a:pt x="188" y="40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3" y="40"/>
                    <a:pt x="1" y="39"/>
                    <a:pt x="1" y="38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1"/>
                    <a:pt x="18" y="0"/>
                    <a:pt x="20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5" y="0"/>
                  </a:cubicBezTo>
                  <a:cubicBezTo>
                    <a:pt x="189" y="20"/>
                    <a:pt x="189" y="20"/>
                    <a:pt x="189" y="20"/>
                  </a:cubicBezTo>
                  <a:cubicBezTo>
                    <a:pt x="191" y="20"/>
                    <a:pt x="192" y="22"/>
                    <a:pt x="192" y="24"/>
                  </a:cubicBezTo>
                  <a:cubicBezTo>
                    <a:pt x="192" y="36"/>
                    <a:pt x="192" y="36"/>
                    <a:pt x="192" y="36"/>
                  </a:cubicBezTo>
                  <a:cubicBezTo>
                    <a:pt x="192" y="38"/>
                    <a:pt x="190" y="40"/>
                    <a:pt x="188" y="40"/>
                  </a:cubicBezTo>
                  <a:close/>
                  <a:moveTo>
                    <a:pt x="10" y="32"/>
                  </a:moveTo>
                  <a:cubicBezTo>
                    <a:pt x="184" y="32"/>
                    <a:pt x="184" y="32"/>
                    <a:pt x="184" y="32"/>
                  </a:cubicBezTo>
                  <a:cubicBezTo>
                    <a:pt x="184" y="27"/>
                    <a:pt x="184" y="27"/>
                    <a:pt x="184" y="27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22" y="8"/>
                    <a:pt x="22" y="8"/>
                    <a:pt x="22" y="8"/>
                  </a:cubicBezTo>
                  <a:lnTo>
                    <a:pt x="10" y="32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4" name="Freeform 521">
              <a:extLst>
                <a:ext uri="{FF2B5EF4-FFF2-40B4-BE49-F238E27FC236}">
                  <a16:creationId xmlns="" xmlns:a16="http://schemas.microsoft.com/office/drawing/2014/main" id="{5E673D04-8B1E-48C0-9C96-3EFD4358A6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1676" y="2924176"/>
              <a:ext cx="46038" cy="73025"/>
            </a:xfrm>
            <a:custGeom>
              <a:avLst/>
              <a:gdLst>
                <a:gd name="T0" fmla="*/ 16 w 24"/>
                <a:gd name="T1" fmla="*/ 37 h 37"/>
                <a:gd name="T2" fmla="*/ 0 w 24"/>
                <a:gd name="T3" fmla="*/ 5 h 37"/>
                <a:gd name="T4" fmla="*/ 1 w 24"/>
                <a:gd name="T5" fmla="*/ 2 h 37"/>
                <a:gd name="T6" fmla="*/ 4 w 24"/>
                <a:gd name="T7" fmla="*/ 0 h 37"/>
                <a:gd name="T8" fmla="*/ 24 w 24"/>
                <a:gd name="T9" fmla="*/ 0 h 37"/>
                <a:gd name="T10" fmla="*/ 24 w 24"/>
                <a:gd name="T11" fmla="*/ 8 h 37"/>
                <a:gd name="T12" fmla="*/ 10 w 24"/>
                <a:gd name="T13" fmla="*/ 8 h 37"/>
                <a:gd name="T14" fmla="*/ 24 w 24"/>
                <a:gd name="T15" fmla="*/ 34 h 37"/>
                <a:gd name="T16" fmla="*/ 16 w 24"/>
                <a:gd name="T1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37">
                  <a:moveTo>
                    <a:pt x="16" y="37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1" y="0"/>
                    <a:pt x="3" y="0"/>
                    <a:pt x="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24" y="34"/>
                    <a:pt x="24" y="34"/>
                    <a:pt x="24" y="34"/>
                  </a:cubicBezTo>
                  <a:lnTo>
                    <a:pt x="16" y="37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5" name="Freeform 522">
              <a:extLst>
                <a:ext uri="{FF2B5EF4-FFF2-40B4-BE49-F238E27FC236}">
                  <a16:creationId xmlns="" xmlns:a16="http://schemas.microsoft.com/office/drawing/2014/main" id="{C6CD1BA7-1AD6-45FF-BAB9-4C1CCD7211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1526" y="2986089"/>
              <a:ext cx="327025" cy="63500"/>
            </a:xfrm>
            <a:custGeom>
              <a:avLst/>
              <a:gdLst>
                <a:gd name="T0" fmla="*/ 52 w 169"/>
                <a:gd name="T1" fmla="*/ 32 h 32"/>
                <a:gd name="T2" fmla="*/ 12 w 169"/>
                <a:gd name="T3" fmla="*/ 32 h 32"/>
                <a:gd name="T4" fmla="*/ 8 w 169"/>
                <a:gd name="T5" fmla="*/ 29 h 32"/>
                <a:gd name="T6" fmla="*/ 0 w 169"/>
                <a:gd name="T7" fmla="*/ 5 h 32"/>
                <a:gd name="T8" fmla="*/ 8 w 169"/>
                <a:gd name="T9" fmla="*/ 2 h 32"/>
                <a:gd name="T10" fmla="*/ 15 w 169"/>
                <a:gd name="T11" fmla="*/ 24 h 32"/>
                <a:gd name="T12" fmla="*/ 52 w 169"/>
                <a:gd name="T13" fmla="*/ 24 h 32"/>
                <a:gd name="T14" fmla="*/ 167 w 169"/>
                <a:gd name="T15" fmla="*/ 0 h 32"/>
                <a:gd name="T16" fmla="*/ 169 w 169"/>
                <a:gd name="T17" fmla="*/ 8 h 32"/>
                <a:gd name="T18" fmla="*/ 53 w 169"/>
                <a:gd name="T19" fmla="*/ 32 h 32"/>
                <a:gd name="T20" fmla="*/ 52 w 169"/>
                <a:gd name="T2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9" h="32">
                  <a:moveTo>
                    <a:pt x="52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10" y="32"/>
                    <a:pt x="9" y="31"/>
                    <a:pt x="8" y="2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32"/>
                    <a:pt x="52" y="32"/>
                    <a:pt x="52" y="32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6" name="Rectangle 523">
              <a:extLst>
                <a:ext uri="{FF2B5EF4-FFF2-40B4-BE49-F238E27FC236}">
                  <a16:creationId xmlns="" xmlns:a16="http://schemas.microsoft.com/office/drawing/2014/main" id="{CE8ECCD0-2810-43F2-8CB9-B9B519D5C2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9601" y="2924176"/>
              <a:ext cx="76200" cy="15875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7" name="Rectangle 524">
              <a:extLst>
                <a:ext uri="{FF2B5EF4-FFF2-40B4-BE49-F238E27FC236}">
                  <a16:creationId xmlns="" xmlns:a16="http://schemas.microsoft.com/office/drawing/2014/main" id="{41BC4472-F333-4E72-A8D0-E9E96AE497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9763" y="2955926"/>
              <a:ext cx="53975" cy="15875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8" name="Rectangle 525">
              <a:extLst>
                <a:ext uri="{FF2B5EF4-FFF2-40B4-BE49-F238E27FC236}">
                  <a16:creationId xmlns="" xmlns:a16="http://schemas.microsoft.com/office/drawing/2014/main" id="{975D8B4C-BD90-48FD-BE2C-B75965354E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1513" y="2986089"/>
              <a:ext cx="30163" cy="15875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9" name="Rectangle 526">
              <a:extLst>
                <a:ext uri="{FF2B5EF4-FFF2-40B4-BE49-F238E27FC236}">
                  <a16:creationId xmlns="" xmlns:a16="http://schemas.microsoft.com/office/drawing/2014/main" id="{D3AF0AB3-835F-4AE5-AF45-48B7D29FE1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9601" y="2986089"/>
              <a:ext cx="46038" cy="15875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40" name="TextBox 71"/>
          <p:cNvSpPr txBox="1"/>
          <p:nvPr/>
        </p:nvSpPr>
        <p:spPr>
          <a:xfrm>
            <a:off x="35496" y="224654"/>
            <a:ext cx="554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15.5</a:t>
            </a:r>
            <a:endParaRPr lang="ru-RU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702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4" name="TextBox 58"/>
          <p:cNvSpPr txBox="1"/>
          <p:nvPr/>
        </p:nvSpPr>
        <p:spPr>
          <a:xfrm>
            <a:off x="611559" y="175743"/>
            <a:ext cx="84249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ЕЖЕГОДНЫЕ ПРЕМИИ ГУБЕРНАТОРА МОСКОВСКОЙ ОБЛАСТИ</a:t>
            </a:r>
          </a:p>
          <a:p>
            <a:r>
              <a:rPr lang="ru-RU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В СФЕРЕ НАУКИ И ИННОВАЦИЙ ДЛЯ МОЛОДЫХ УЧЕНЫХ И СПЕЦИАЛИСТОВ</a:t>
            </a:r>
            <a:endParaRPr lang="ru-RU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</a:endParaRPr>
          </a:p>
        </p:txBody>
      </p:sp>
      <p:pic>
        <p:nvPicPr>
          <p:cNvPr id="2097245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60"/>
            <a:ext cx="1250282" cy="750170"/>
          </a:xfrm>
          <a:prstGeom prst="rect">
            <a:avLst/>
          </a:prstGeom>
          <a:noFill/>
        </p:spPr>
      </p:pic>
      <p:sp>
        <p:nvSpPr>
          <p:cNvPr id="1048906" name="Прямоугольник 3"/>
          <p:cNvSpPr/>
          <p:nvPr/>
        </p:nvSpPr>
        <p:spPr>
          <a:xfrm>
            <a:off x="6935737" y="2260387"/>
            <a:ext cx="2088229" cy="10156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Ежегодный </a:t>
            </a:r>
            <a:r>
              <a:rPr lang="ru-RU" sz="1200" dirty="0" smtClean="0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бюджет:</a:t>
            </a:r>
          </a:p>
          <a:p>
            <a:pPr algn="ctr"/>
            <a:r>
              <a:rPr lang="ru-RU" sz="1200" b="1" dirty="0" smtClean="0">
                <a:solidFill>
                  <a:schemeClr val="bg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10,5 </a:t>
            </a:r>
            <a:r>
              <a:rPr lang="ru-RU" sz="1200" b="1" dirty="0">
                <a:solidFill>
                  <a:schemeClr val="bg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 руб.</a:t>
            </a:r>
          </a:p>
          <a:p>
            <a:pPr algn="ctr"/>
            <a:r>
              <a:rPr lang="ru-RU" sz="1200" dirty="0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</a:p>
          <a:p>
            <a:pPr algn="ctr"/>
            <a:r>
              <a:rPr lang="ru-RU" sz="1200" dirty="0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Размер одной </a:t>
            </a:r>
            <a:r>
              <a:rPr lang="ru-RU" sz="1200" dirty="0" smtClean="0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премии:</a:t>
            </a:r>
          </a:p>
          <a:p>
            <a:pPr algn="ctr"/>
            <a:r>
              <a:rPr lang="ru-RU" sz="1200" b="1" dirty="0" smtClean="0">
                <a:solidFill>
                  <a:schemeClr val="bg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700 </a:t>
            </a:r>
            <a:r>
              <a:rPr lang="ru-RU" sz="1200" b="1" dirty="0">
                <a:solidFill>
                  <a:schemeClr val="bg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тыс. руб.</a:t>
            </a:r>
          </a:p>
        </p:txBody>
      </p:sp>
      <p:sp>
        <p:nvSpPr>
          <p:cNvPr id="9" name="Прямоугольник 3"/>
          <p:cNvSpPr/>
          <p:nvPr/>
        </p:nvSpPr>
        <p:spPr>
          <a:xfrm>
            <a:off x="300715" y="2475927"/>
            <a:ext cx="3096345" cy="223907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ЗА ЧТО</a:t>
            </a:r>
            <a:r>
              <a:rPr lang="en-US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:</a:t>
            </a:r>
            <a:endParaRPr lang="ru-RU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  <a:p>
            <a:endParaRPr lang="ru-RU" sz="1000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  <a:p>
            <a:pPr marL="171450" indent="-171450" fontAlgn="base">
              <a:buFont typeface="Arial" panose="020B0604020202020204" pitchFamily="34" charset="0"/>
              <a:buChar char="•"/>
            </a:pPr>
            <a:r>
              <a:rPr lang="ru-RU" sz="1050" dirty="0" smtClean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 достижение молодыми учеными и специалистами выдающихся научных </a:t>
            </a:r>
            <a:br>
              <a:rPr lang="ru-RU" sz="1050" dirty="0" smtClean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050" dirty="0" smtClean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(или) научно-технических результатов в приоритетных для Московской области направлениях развития науки, технологий и техники;</a:t>
            </a:r>
            <a:endParaRPr lang="ru-RU" sz="1050" dirty="0" smtClean="0"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1050" dirty="0" smtClean="0">
              <a:solidFill>
                <a:srgbClr val="000000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50" dirty="0" smtClean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 разработку новой техники, технологий и методик, способствующих продвижению инноваций в экономику и социальную сферу.</a:t>
            </a:r>
            <a:endParaRPr lang="ru-RU" sz="1050" dirty="0">
              <a:solidFill>
                <a:srgbClr val="000000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Прямоугольник 3"/>
          <p:cNvSpPr/>
          <p:nvPr/>
        </p:nvSpPr>
        <p:spPr>
          <a:xfrm>
            <a:off x="3635896" y="1344848"/>
            <a:ext cx="3015495" cy="337015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ОБЯЗАТЕЛЬНЫЕ УСЛОВИЯ</a:t>
            </a:r>
            <a:r>
              <a:rPr lang="en-US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:</a:t>
            </a:r>
            <a:endParaRPr lang="ru-RU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  <a:p>
            <a:endParaRPr lang="ru-RU" sz="1200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5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Ученая степень;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1050" dirty="0">
              <a:solidFill>
                <a:srgbClr val="000000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5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Наличие призов, наград и иных достижений в заявленной тематике работы;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1050" dirty="0">
              <a:solidFill>
                <a:srgbClr val="000000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5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Участие в НИОКР в рамках грантов, договоров с научными организациями </a:t>
            </a:r>
            <a:br>
              <a:rPr lang="ru-RU" sz="105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05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фондами;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1050" dirty="0">
              <a:solidFill>
                <a:srgbClr val="000000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5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Участие в научных мероприятиях;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1050" dirty="0">
              <a:solidFill>
                <a:srgbClr val="000000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5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Наличие публикаций в ведущих научных журналах по заявленной тематике работы;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1050" dirty="0">
              <a:solidFill>
                <a:srgbClr val="000000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5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Наличие патентов по заявленной тематике </a:t>
            </a:r>
            <a:r>
              <a:rPr lang="ru-RU" sz="1050" dirty="0" smtClean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работы.</a:t>
            </a:r>
            <a:endParaRPr lang="ru-RU" sz="105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Прямоугольник 3"/>
          <p:cNvSpPr/>
          <p:nvPr/>
        </p:nvSpPr>
        <p:spPr>
          <a:xfrm>
            <a:off x="313853" y="1344848"/>
            <a:ext cx="3070071" cy="75405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КОМУ</a:t>
            </a:r>
            <a:r>
              <a:rPr lang="en-US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:</a:t>
            </a:r>
            <a:endParaRPr lang="ru-RU" b="1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</a:endParaRPr>
          </a:p>
          <a:p>
            <a:endParaRPr lang="ru-RU" sz="700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</a:endParaRPr>
          </a:p>
          <a:p>
            <a:r>
              <a:rPr lang="ru-RU" sz="11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Физическим лицам (молодые ученые и специалисты)</a:t>
            </a:r>
          </a:p>
        </p:txBody>
      </p:sp>
      <p:pic>
        <p:nvPicPr>
          <p:cNvPr id="12" name="Picture 2" descr="https://i.ya-webdesign.com/images/street-view-png-1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5881" y="1987989"/>
            <a:ext cx="551681" cy="561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Группа 24">
            <a:extLst>
              <a:ext uri="{FF2B5EF4-FFF2-40B4-BE49-F238E27FC236}">
                <a16:creationId xmlns="" xmlns:a16="http://schemas.microsoft.com/office/drawing/2014/main" id="{AA4EAAF6-73BF-43D3-A38C-A3F4DDD3EA54}"/>
              </a:ext>
            </a:extLst>
          </p:cNvPr>
          <p:cNvGrpSpPr/>
          <p:nvPr/>
        </p:nvGrpSpPr>
        <p:grpSpPr>
          <a:xfrm>
            <a:off x="7544443" y="1592850"/>
            <a:ext cx="857534" cy="598274"/>
            <a:chOff x="1879601" y="2924176"/>
            <a:chExt cx="495300" cy="341313"/>
          </a:xfrm>
          <a:solidFill>
            <a:schemeClr val="bg2"/>
          </a:solidFill>
        </p:grpSpPr>
        <p:sp>
          <p:nvSpPr>
            <p:cNvPr id="26" name="Line 513">
              <a:extLst>
                <a:ext uri="{FF2B5EF4-FFF2-40B4-BE49-F238E27FC236}">
                  <a16:creationId xmlns="" xmlns:a16="http://schemas.microsoft.com/office/drawing/2014/main" id="{C39FF104-0AD7-4183-A982-8473D0F141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41526" y="3087689"/>
              <a:ext cx="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7" name="Line 514">
              <a:extLst>
                <a:ext uri="{FF2B5EF4-FFF2-40B4-BE49-F238E27FC236}">
                  <a16:creationId xmlns="" xmlns:a16="http://schemas.microsoft.com/office/drawing/2014/main" id="{30453A25-6363-4B59-B0F1-87C428CCAF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41526" y="3087689"/>
              <a:ext cx="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8" name="Freeform 515">
              <a:extLst>
                <a:ext uri="{FF2B5EF4-FFF2-40B4-BE49-F238E27FC236}">
                  <a16:creationId xmlns="" xmlns:a16="http://schemas.microsoft.com/office/drawing/2014/main" id="{9F1EC10B-187C-4BB1-97EA-F0169CAD16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3079751"/>
              <a:ext cx="255588" cy="109538"/>
            </a:xfrm>
            <a:custGeom>
              <a:avLst/>
              <a:gdLst>
                <a:gd name="T0" fmla="*/ 64 w 132"/>
                <a:gd name="T1" fmla="*/ 56 h 56"/>
                <a:gd name="T2" fmla="*/ 56 w 132"/>
                <a:gd name="T3" fmla="*/ 56 h 56"/>
                <a:gd name="T4" fmla="*/ 72 w 132"/>
                <a:gd name="T5" fmla="*/ 40 h 56"/>
                <a:gd name="T6" fmla="*/ 116 w 132"/>
                <a:gd name="T7" fmla="*/ 40 h 56"/>
                <a:gd name="T8" fmla="*/ 124 w 132"/>
                <a:gd name="T9" fmla="*/ 32 h 56"/>
                <a:gd name="T10" fmla="*/ 116 w 132"/>
                <a:gd name="T11" fmla="*/ 24 h 56"/>
                <a:gd name="T12" fmla="*/ 79 w 132"/>
                <a:gd name="T13" fmla="*/ 24 h 56"/>
                <a:gd name="T14" fmla="*/ 35 w 132"/>
                <a:gd name="T15" fmla="*/ 8 h 56"/>
                <a:gd name="T16" fmla="*/ 0 w 132"/>
                <a:gd name="T17" fmla="*/ 8 h 56"/>
                <a:gd name="T18" fmla="*/ 0 w 132"/>
                <a:gd name="T19" fmla="*/ 0 h 56"/>
                <a:gd name="T20" fmla="*/ 37 w 132"/>
                <a:gd name="T21" fmla="*/ 0 h 56"/>
                <a:gd name="T22" fmla="*/ 81 w 132"/>
                <a:gd name="T23" fmla="*/ 16 h 56"/>
                <a:gd name="T24" fmla="*/ 116 w 132"/>
                <a:gd name="T25" fmla="*/ 16 h 56"/>
                <a:gd name="T26" fmla="*/ 132 w 132"/>
                <a:gd name="T27" fmla="*/ 32 h 56"/>
                <a:gd name="T28" fmla="*/ 116 w 132"/>
                <a:gd name="T29" fmla="*/ 48 h 56"/>
                <a:gd name="T30" fmla="*/ 72 w 132"/>
                <a:gd name="T31" fmla="*/ 48 h 56"/>
                <a:gd name="T32" fmla="*/ 64 w 132"/>
                <a:gd name="T3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2" h="56">
                  <a:moveTo>
                    <a:pt x="64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56" y="47"/>
                    <a:pt x="63" y="40"/>
                    <a:pt x="72" y="40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20" y="40"/>
                    <a:pt x="124" y="36"/>
                    <a:pt x="124" y="32"/>
                  </a:cubicBezTo>
                  <a:cubicBezTo>
                    <a:pt x="124" y="27"/>
                    <a:pt x="120" y="24"/>
                    <a:pt x="116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116" y="16"/>
                    <a:pt x="116" y="16"/>
                    <a:pt x="116" y="16"/>
                  </a:cubicBezTo>
                  <a:cubicBezTo>
                    <a:pt x="125" y="16"/>
                    <a:pt x="132" y="23"/>
                    <a:pt x="132" y="32"/>
                  </a:cubicBezTo>
                  <a:cubicBezTo>
                    <a:pt x="132" y="41"/>
                    <a:pt x="125" y="48"/>
                    <a:pt x="116" y="48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68" y="48"/>
                    <a:pt x="64" y="51"/>
                    <a:pt x="64" y="56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9" name="Freeform 516">
              <a:extLst>
                <a:ext uri="{FF2B5EF4-FFF2-40B4-BE49-F238E27FC236}">
                  <a16:creationId xmlns="" xmlns:a16="http://schemas.microsoft.com/office/drawing/2014/main" id="{424462B7-64A5-41A7-B885-C4C70EC5F7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3111501"/>
              <a:ext cx="395288" cy="153988"/>
            </a:xfrm>
            <a:custGeom>
              <a:avLst/>
              <a:gdLst>
                <a:gd name="T0" fmla="*/ 97 w 204"/>
                <a:gd name="T1" fmla="*/ 80 h 80"/>
                <a:gd name="T2" fmla="*/ 87 w 204"/>
                <a:gd name="T3" fmla="*/ 80 h 80"/>
                <a:gd name="T4" fmla="*/ 19 w 204"/>
                <a:gd name="T5" fmla="*/ 56 h 80"/>
                <a:gd name="T6" fmla="*/ 0 w 204"/>
                <a:gd name="T7" fmla="*/ 56 h 80"/>
                <a:gd name="T8" fmla="*/ 0 w 204"/>
                <a:gd name="T9" fmla="*/ 48 h 80"/>
                <a:gd name="T10" fmla="*/ 21 w 204"/>
                <a:gd name="T11" fmla="*/ 48 h 80"/>
                <a:gd name="T12" fmla="*/ 89 w 204"/>
                <a:gd name="T13" fmla="*/ 72 h 80"/>
                <a:gd name="T14" fmla="*/ 95 w 204"/>
                <a:gd name="T15" fmla="*/ 72 h 80"/>
                <a:gd name="T16" fmla="*/ 194 w 204"/>
                <a:gd name="T17" fmla="*/ 20 h 80"/>
                <a:gd name="T18" fmla="*/ 196 w 204"/>
                <a:gd name="T19" fmla="*/ 16 h 80"/>
                <a:gd name="T20" fmla="*/ 189 w 204"/>
                <a:gd name="T21" fmla="*/ 8 h 80"/>
                <a:gd name="T22" fmla="*/ 125 w 204"/>
                <a:gd name="T23" fmla="*/ 27 h 80"/>
                <a:gd name="T24" fmla="*/ 123 w 204"/>
                <a:gd name="T25" fmla="*/ 20 h 80"/>
                <a:gd name="T26" fmla="*/ 188 w 204"/>
                <a:gd name="T27" fmla="*/ 0 h 80"/>
                <a:gd name="T28" fmla="*/ 204 w 204"/>
                <a:gd name="T29" fmla="*/ 16 h 80"/>
                <a:gd name="T30" fmla="*/ 199 w 204"/>
                <a:gd name="T31" fmla="*/ 27 h 80"/>
                <a:gd name="T32" fmla="*/ 198 w 204"/>
                <a:gd name="T33" fmla="*/ 27 h 80"/>
                <a:gd name="T34" fmla="*/ 97 w 204"/>
                <a:gd name="T3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4" h="80">
                  <a:moveTo>
                    <a:pt x="97" y="80"/>
                  </a:moveTo>
                  <a:cubicBezTo>
                    <a:pt x="87" y="80"/>
                    <a:pt x="87" y="80"/>
                    <a:pt x="87" y="80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5" y="19"/>
                    <a:pt x="196" y="17"/>
                    <a:pt x="196" y="16"/>
                  </a:cubicBezTo>
                  <a:cubicBezTo>
                    <a:pt x="196" y="11"/>
                    <a:pt x="193" y="8"/>
                    <a:pt x="189" y="8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7" y="0"/>
                    <a:pt x="204" y="7"/>
                    <a:pt x="204" y="16"/>
                  </a:cubicBezTo>
                  <a:cubicBezTo>
                    <a:pt x="204" y="21"/>
                    <a:pt x="199" y="26"/>
                    <a:pt x="199" y="27"/>
                  </a:cubicBezTo>
                  <a:cubicBezTo>
                    <a:pt x="198" y="27"/>
                    <a:pt x="198" y="27"/>
                    <a:pt x="198" y="27"/>
                  </a:cubicBezTo>
                  <a:lnTo>
                    <a:pt x="97" y="80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0" name="Rectangle 517">
              <a:extLst>
                <a:ext uri="{FF2B5EF4-FFF2-40B4-BE49-F238E27FC236}">
                  <a16:creationId xmlns="" xmlns:a16="http://schemas.microsoft.com/office/drawing/2014/main" id="{ED6351C8-E651-4675-B304-9445997C94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1513" y="3189289"/>
              <a:ext cx="14288" cy="14288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1" name="Rectangle 518">
              <a:extLst>
                <a:ext uri="{FF2B5EF4-FFF2-40B4-BE49-F238E27FC236}">
                  <a16:creationId xmlns="" xmlns:a16="http://schemas.microsoft.com/office/drawing/2014/main" id="{23044439-4B8F-426C-8759-036603992D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9763" y="3189289"/>
              <a:ext cx="15875" cy="14288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2" name="Freeform 519">
              <a:extLst>
                <a:ext uri="{FF2B5EF4-FFF2-40B4-BE49-F238E27FC236}">
                  <a16:creationId xmlns="" xmlns:a16="http://schemas.microsoft.com/office/drawing/2014/main" id="{630994C5-A4B8-4FDF-95CF-23B4562738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9601" y="3063876"/>
              <a:ext cx="107950" cy="171450"/>
            </a:xfrm>
            <a:custGeom>
              <a:avLst/>
              <a:gdLst>
                <a:gd name="T0" fmla="*/ 48 w 56"/>
                <a:gd name="T1" fmla="*/ 88 h 88"/>
                <a:gd name="T2" fmla="*/ 0 w 56"/>
                <a:gd name="T3" fmla="*/ 88 h 88"/>
                <a:gd name="T4" fmla="*/ 0 w 56"/>
                <a:gd name="T5" fmla="*/ 80 h 88"/>
                <a:gd name="T6" fmla="*/ 48 w 56"/>
                <a:gd name="T7" fmla="*/ 80 h 88"/>
                <a:gd name="T8" fmla="*/ 48 w 56"/>
                <a:gd name="T9" fmla="*/ 8 h 88"/>
                <a:gd name="T10" fmla="*/ 0 w 56"/>
                <a:gd name="T11" fmla="*/ 8 h 88"/>
                <a:gd name="T12" fmla="*/ 0 w 56"/>
                <a:gd name="T13" fmla="*/ 0 h 88"/>
                <a:gd name="T14" fmla="*/ 48 w 56"/>
                <a:gd name="T15" fmla="*/ 0 h 88"/>
                <a:gd name="T16" fmla="*/ 56 w 56"/>
                <a:gd name="T17" fmla="*/ 8 h 88"/>
                <a:gd name="T18" fmla="*/ 56 w 56"/>
                <a:gd name="T19" fmla="*/ 80 h 88"/>
                <a:gd name="T20" fmla="*/ 48 w 56"/>
                <a:gd name="T2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88">
                  <a:moveTo>
                    <a:pt x="48" y="88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8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4"/>
                    <a:pt x="52" y="88"/>
                    <a:pt x="48" y="88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3" name="Freeform 520">
              <a:extLst>
                <a:ext uri="{FF2B5EF4-FFF2-40B4-BE49-F238E27FC236}">
                  <a16:creationId xmlns="" xmlns:a16="http://schemas.microsoft.com/office/drawing/2014/main" id="{F6862BC8-2725-405B-921B-DFAABA3400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3426" y="2924176"/>
              <a:ext cx="371475" cy="77788"/>
            </a:xfrm>
            <a:custGeom>
              <a:avLst/>
              <a:gdLst>
                <a:gd name="T0" fmla="*/ 188 w 192"/>
                <a:gd name="T1" fmla="*/ 40 h 40"/>
                <a:gd name="T2" fmla="*/ 4 w 192"/>
                <a:gd name="T3" fmla="*/ 40 h 40"/>
                <a:gd name="T4" fmla="*/ 1 w 192"/>
                <a:gd name="T5" fmla="*/ 38 h 40"/>
                <a:gd name="T6" fmla="*/ 0 w 192"/>
                <a:gd name="T7" fmla="*/ 34 h 40"/>
                <a:gd name="T8" fmla="*/ 16 w 192"/>
                <a:gd name="T9" fmla="*/ 2 h 40"/>
                <a:gd name="T10" fmla="*/ 20 w 192"/>
                <a:gd name="T11" fmla="*/ 0 h 40"/>
                <a:gd name="T12" fmla="*/ 84 w 192"/>
                <a:gd name="T13" fmla="*/ 0 h 40"/>
                <a:gd name="T14" fmla="*/ 85 w 192"/>
                <a:gd name="T15" fmla="*/ 0 h 40"/>
                <a:gd name="T16" fmla="*/ 189 w 192"/>
                <a:gd name="T17" fmla="*/ 20 h 40"/>
                <a:gd name="T18" fmla="*/ 192 w 192"/>
                <a:gd name="T19" fmla="*/ 24 h 40"/>
                <a:gd name="T20" fmla="*/ 192 w 192"/>
                <a:gd name="T21" fmla="*/ 36 h 40"/>
                <a:gd name="T22" fmla="*/ 188 w 192"/>
                <a:gd name="T23" fmla="*/ 40 h 40"/>
                <a:gd name="T24" fmla="*/ 10 w 192"/>
                <a:gd name="T25" fmla="*/ 32 h 40"/>
                <a:gd name="T26" fmla="*/ 184 w 192"/>
                <a:gd name="T27" fmla="*/ 32 h 40"/>
                <a:gd name="T28" fmla="*/ 184 w 192"/>
                <a:gd name="T29" fmla="*/ 27 h 40"/>
                <a:gd name="T30" fmla="*/ 84 w 192"/>
                <a:gd name="T31" fmla="*/ 8 h 40"/>
                <a:gd name="T32" fmla="*/ 22 w 192"/>
                <a:gd name="T33" fmla="*/ 8 h 40"/>
                <a:gd name="T34" fmla="*/ 10 w 192"/>
                <a:gd name="T35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2" h="40">
                  <a:moveTo>
                    <a:pt x="188" y="40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3" y="40"/>
                    <a:pt x="1" y="39"/>
                    <a:pt x="1" y="38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1"/>
                    <a:pt x="18" y="0"/>
                    <a:pt x="20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5" y="0"/>
                  </a:cubicBezTo>
                  <a:cubicBezTo>
                    <a:pt x="189" y="20"/>
                    <a:pt x="189" y="20"/>
                    <a:pt x="189" y="20"/>
                  </a:cubicBezTo>
                  <a:cubicBezTo>
                    <a:pt x="191" y="20"/>
                    <a:pt x="192" y="22"/>
                    <a:pt x="192" y="24"/>
                  </a:cubicBezTo>
                  <a:cubicBezTo>
                    <a:pt x="192" y="36"/>
                    <a:pt x="192" y="36"/>
                    <a:pt x="192" y="36"/>
                  </a:cubicBezTo>
                  <a:cubicBezTo>
                    <a:pt x="192" y="38"/>
                    <a:pt x="190" y="40"/>
                    <a:pt x="188" y="40"/>
                  </a:cubicBezTo>
                  <a:close/>
                  <a:moveTo>
                    <a:pt x="10" y="32"/>
                  </a:moveTo>
                  <a:cubicBezTo>
                    <a:pt x="184" y="32"/>
                    <a:pt x="184" y="32"/>
                    <a:pt x="184" y="32"/>
                  </a:cubicBezTo>
                  <a:cubicBezTo>
                    <a:pt x="184" y="27"/>
                    <a:pt x="184" y="27"/>
                    <a:pt x="184" y="27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22" y="8"/>
                    <a:pt x="22" y="8"/>
                    <a:pt x="22" y="8"/>
                  </a:cubicBezTo>
                  <a:lnTo>
                    <a:pt x="10" y="32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4" name="Freeform 521">
              <a:extLst>
                <a:ext uri="{FF2B5EF4-FFF2-40B4-BE49-F238E27FC236}">
                  <a16:creationId xmlns="" xmlns:a16="http://schemas.microsoft.com/office/drawing/2014/main" id="{5E673D04-8B1E-48C0-9C96-3EFD4358A6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1676" y="2924176"/>
              <a:ext cx="46038" cy="73025"/>
            </a:xfrm>
            <a:custGeom>
              <a:avLst/>
              <a:gdLst>
                <a:gd name="T0" fmla="*/ 16 w 24"/>
                <a:gd name="T1" fmla="*/ 37 h 37"/>
                <a:gd name="T2" fmla="*/ 0 w 24"/>
                <a:gd name="T3" fmla="*/ 5 h 37"/>
                <a:gd name="T4" fmla="*/ 1 w 24"/>
                <a:gd name="T5" fmla="*/ 2 h 37"/>
                <a:gd name="T6" fmla="*/ 4 w 24"/>
                <a:gd name="T7" fmla="*/ 0 h 37"/>
                <a:gd name="T8" fmla="*/ 24 w 24"/>
                <a:gd name="T9" fmla="*/ 0 h 37"/>
                <a:gd name="T10" fmla="*/ 24 w 24"/>
                <a:gd name="T11" fmla="*/ 8 h 37"/>
                <a:gd name="T12" fmla="*/ 10 w 24"/>
                <a:gd name="T13" fmla="*/ 8 h 37"/>
                <a:gd name="T14" fmla="*/ 24 w 24"/>
                <a:gd name="T15" fmla="*/ 34 h 37"/>
                <a:gd name="T16" fmla="*/ 16 w 24"/>
                <a:gd name="T1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37">
                  <a:moveTo>
                    <a:pt x="16" y="37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1" y="0"/>
                    <a:pt x="3" y="0"/>
                    <a:pt x="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24" y="34"/>
                    <a:pt x="24" y="34"/>
                    <a:pt x="24" y="34"/>
                  </a:cubicBezTo>
                  <a:lnTo>
                    <a:pt x="16" y="37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5" name="Freeform 522">
              <a:extLst>
                <a:ext uri="{FF2B5EF4-FFF2-40B4-BE49-F238E27FC236}">
                  <a16:creationId xmlns="" xmlns:a16="http://schemas.microsoft.com/office/drawing/2014/main" id="{C6CD1BA7-1AD6-45FF-BAB9-4C1CCD7211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1526" y="2986089"/>
              <a:ext cx="327025" cy="63500"/>
            </a:xfrm>
            <a:custGeom>
              <a:avLst/>
              <a:gdLst>
                <a:gd name="T0" fmla="*/ 52 w 169"/>
                <a:gd name="T1" fmla="*/ 32 h 32"/>
                <a:gd name="T2" fmla="*/ 12 w 169"/>
                <a:gd name="T3" fmla="*/ 32 h 32"/>
                <a:gd name="T4" fmla="*/ 8 w 169"/>
                <a:gd name="T5" fmla="*/ 29 h 32"/>
                <a:gd name="T6" fmla="*/ 0 w 169"/>
                <a:gd name="T7" fmla="*/ 5 h 32"/>
                <a:gd name="T8" fmla="*/ 8 w 169"/>
                <a:gd name="T9" fmla="*/ 2 h 32"/>
                <a:gd name="T10" fmla="*/ 15 w 169"/>
                <a:gd name="T11" fmla="*/ 24 h 32"/>
                <a:gd name="T12" fmla="*/ 52 w 169"/>
                <a:gd name="T13" fmla="*/ 24 h 32"/>
                <a:gd name="T14" fmla="*/ 167 w 169"/>
                <a:gd name="T15" fmla="*/ 0 h 32"/>
                <a:gd name="T16" fmla="*/ 169 w 169"/>
                <a:gd name="T17" fmla="*/ 8 h 32"/>
                <a:gd name="T18" fmla="*/ 53 w 169"/>
                <a:gd name="T19" fmla="*/ 32 h 32"/>
                <a:gd name="T20" fmla="*/ 52 w 169"/>
                <a:gd name="T2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9" h="32">
                  <a:moveTo>
                    <a:pt x="52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10" y="32"/>
                    <a:pt x="9" y="31"/>
                    <a:pt x="8" y="2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32"/>
                    <a:pt x="52" y="32"/>
                    <a:pt x="52" y="32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6" name="Rectangle 523">
              <a:extLst>
                <a:ext uri="{FF2B5EF4-FFF2-40B4-BE49-F238E27FC236}">
                  <a16:creationId xmlns="" xmlns:a16="http://schemas.microsoft.com/office/drawing/2014/main" id="{CE8ECCD0-2810-43F2-8CB9-B9B519D5C2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9601" y="2924176"/>
              <a:ext cx="76200" cy="15875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7" name="Rectangle 524">
              <a:extLst>
                <a:ext uri="{FF2B5EF4-FFF2-40B4-BE49-F238E27FC236}">
                  <a16:creationId xmlns="" xmlns:a16="http://schemas.microsoft.com/office/drawing/2014/main" id="{41BC4472-F333-4E72-A8D0-E9E96AE497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9763" y="2955926"/>
              <a:ext cx="53975" cy="15875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8" name="Rectangle 525">
              <a:extLst>
                <a:ext uri="{FF2B5EF4-FFF2-40B4-BE49-F238E27FC236}">
                  <a16:creationId xmlns="" xmlns:a16="http://schemas.microsoft.com/office/drawing/2014/main" id="{975D8B4C-BD90-48FD-BE2C-B75965354E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1513" y="2986089"/>
              <a:ext cx="30163" cy="15875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9" name="Rectangle 526">
              <a:extLst>
                <a:ext uri="{FF2B5EF4-FFF2-40B4-BE49-F238E27FC236}">
                  <a16:creationId xmlns="" xmlns:a16="http://schemas.microsoft.com/office/drawing/2014/main" id="{D3AF0AB3-835F-4AE5-AF45-48B7D29FE1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9601" y="2986089"/>
              <a:ext cx="46038" cy="15875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40" name="TextBox 71"/>
          <p:cNvSpPr txBox="1"/>
          <p:nvPr/>
        </p:nvSpPr>
        <p:spPr>
          <a:xfrm>
            <a:off x="35496" y="224654"/>
            <a:ext cx="554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15.6</a:t>
            </a:r>
            <a:endParaRPr lang="ru-RU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2045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4" name="TextBox 58"/>
          <p:cNvSpPr txBox="1"/>
          <p:nvPr/>
        </p:nvSpPr>
        <p:spPr>
          <a:xfrm>
            <a:off x="611559" y="175743"/>
            <a:ext cx="84249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ЕЖЕГОДНЫЕ ПРЕМИИ ГУБЕРНАТОРА МОСКОВСКОЙ ЗА ДОСТИЖЕНИЯ</a:t>
            </a:r>
          </a:p>
          <a:p>
            <a:r>
              <a:rPr lang="ru-RU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В КОММЕРЦИАЛИЗАЦИИ НАУЧНЫХ И (ИЛИ) НАУЧНО-ТЕХНИЧЕСКИХ РЕЗУЛЬТАТОВ</a:t>
            </a:r>
            <a:endParaRPr lang="ru-RU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</a:endParaRPr>
          </a:p>
        </p:txBody>
      </p:sp>
      <p:pic>
        <p:nvPicPr>
          <p:cNvPr id="2097245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60"/>
            <a:ext cx="1250282" cy="750170"/>
          </a:xfrm>
          <a:prstGeom prst="rect">
            <a:avLst/>
          </a:prstGeom>
          <a:noFill/>
        </p:spPr>
      </p:pic>
      <p:sp>
        <p:nvSpPr>
          <p:cNvPr id="1048906" name="Прямоугольник 3"/>
          <p:cNvSpPr/>
          <p:nvPr/>
        </p:nvSpPr>
        <p:spPr>
          <a:xfrm>
            <a:off x="6814226" y="2173552"/>
            <a:ext cx="2088229" cy="10156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Ежегодный </a:t>
            </a:r>
            <a:r>
              <a:rPr lang="ru-RU" sz="1200" dirty="0" smtClean="0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бюджет:</a:t>
            </a:r>
          </a:p>
          <a:p>
            <a:pPr algn="ctr"/>
            <a:r>
              <a:rPr lang="ru-RU" sz="1200" b="1" dirty="0" smtClean="0">
                <a:solidFill>
                  <a:schemeClr val="bg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 млн руб.</a:t>
            </a:r>
          </a:p>
          <a:p>
            <a:pPr algn="ctr"/>
            <a:r>
              <a:rPr lang="ru-RU" sz="1200" dirty="0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</a:p>
          <a:p>
            <a:pPr algn="ctr"/>
            <a:r>
              <a:rPr lang="ru-RU" sz="1200" dirty="0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Размер одной </a:t>
            </a:r>
            <a:r>
              <a:rPr lang="ru-RU" sz="1200" dirty="0" smtClean="0">
                <a:solidFill>
                  <a:schemeClr val="bg2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премии:</a:t>
            </a:r>
          </a:p>
          <a:p>
            <a:pPr algn="ctr"/>
            <a:r>
              <a:rPr lang="ru-RU" sz="1200" b="1" dirty="0">
                <a:solidFill>
                  <a:schemeClr val="bg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 млн руб.</a:t>
            </a:r>
          </a:p>
        </p:txBody>
      </p:sp>
      <p:sp>
        <p:nvSpPr>
          <p:cNvPr id="9" name="Прямоугольник 3"/>
          <p:cNvSpPr/>
          <p:nvPr/>
        </p:nvSpPr>
        <p:spPr>
          <a:xfrm>
            <a:off x="317445" y="3094577"/>
            <a:ext cx="2883495" cy="7848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ЗА ЧТО</a:t>
            </a:r>
            <a:r>
              <a:rPr lang="en-US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:</a:t>
            </a:r>
            <a:endParaRPr lang="ru-RU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  <a:p>
            <a:endParaRPr lang="ru-RU" sz="1000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  <a:p>
            <a:pPr marL="171450" indent="-171450" fontAlgn="base">
              <a:buFont typeface="Arial" panose="020B0604020202020204" pitchFamily="34" charset="0"/>
              <a:buChar char="•"/>
            </a:pPr>
            <a:r>
              <a:rPr lang="ru-RU" sz="105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 достижения </a:t>
            </a:r>
            <a:r>
              <a:rPr lang="ru-RU" sz="1050" dirty="0" smtClean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sz="105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коммерциализации </a:t>
            </a:r>
            <a:br>
              <a:rPr lang="ru-RU" sz="105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05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научных исследований </a:t>
            </a:r>
            <a:r>
              <a:rPr lang="ru-RU" sz="1050" dirty="0" smtClean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</a:t>
            </a:r>
            <a:r>
              <a:rPr lang="ru-RU" sz="105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разработок</a:t>
            </a:r>
          </a:p>
        </p:txBody>
      </p:sp>
      <p:sp>
        <p:nvSpPr>
          <p:cNvPr id="10" name="Прямоугольник 3"/>
          <p:cNvSpPr/>
          <p:nvPr/>
        </p:nvSpPr>
        <p:spPr>
          <a:xfrm>
            <a:off x="3476783" y="2154613"/>
            <a:ext cx="3015495" cy="226318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ОБЯЗАТЕЛЬНЫЕ УСЛОВИЯ</a:t>
            </a:r>
            <a:r>
              <a:rPr lang="en-US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:</a:t>
            </a:r>
            <a:endParaRPr lang="ru-RU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  <a:p>
            <a:endParaRPr lang="ru-RU" sz="1200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</a:endParaRP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105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Объем произведенной продукции;</a:t>
            </a: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105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Объем внутренних затраты на НИР;</a:t>
            </a: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105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Количество организаций, внедривших результаты НИОКР;</a:t>
            </a: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105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Цифровизация производственных процессов;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5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Внедрение на предприятиях государственных корпораций</a:t>
            </a:r>
            <a:endParaRPr lang="ru-RU" sz="105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Прямоугольник 3"/>
          <p:cNvSpPr/>
          <p:nvPr/>
        </p:nvSpPr>
        <p:spPr>
          <a:xfrm>
            <a:off x="317446" y="2173552"/>
            <a:ext cx="2883494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КОМУ</a:t>
            </a:r>
            <a:r>
              <a:rPr lang="en-US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:</a:t>
            </a:r>
            <a:endParaRPr lang="ru-RU" b="1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</a:endParaRPr>
          </a:p>
          <a:p>
            <a:endParaRPr lang="ru-RU" sz="700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</a:endParaRPr>
          </a:p>
          <a:p>
            <a:r>
              <a:rPr lang="ru-RU" sz="11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Физическим </a:t>
            </a:r>
            <a:r>
              <a:rPr lang="ru-RU" sz="11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лицам</a:t>
            </a:r>
            <a:endParaRPr lang="ru-RU" sz="110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2" name="Picture 2" descr="https://i.ya-webdesign.com/images/street-view-png-1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6260" y="1181158"/>
            <a:ext cx="551681" cy="561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Группа 12">
            <a:extLst>
              <a:ext uri="{FF2B5EF4-FFF2-40B4-BE49-F238E27FC236}">
                <a16:creationId xmlns="" xmlns:a16="http://schemas.microsoft.com/office/drawing/2014/main" id="{AB52ED0B-B173-6641-83B5-DA416B6585CC}"/>
              </a:ext>
            </a:extLst>
          </p:cNvPr>
          <p:cNvGrpSpPr/>
          <p:nvPr/>
        </p:nvGrpSpPr>
        <p:grpSpPr>
          <a:xfrm>
            <a:off x="4415560" y="1060129"/>
            <a:ext cx="816929" cy="726794"/>
            <a:chOff x="1065213" y="1946276"/>
            <a:chExt cx="495300" cy="496888"/>
          </a:xfrm>
          <a:solidFill>
            <a:schemeClr val="bg2"/>
          </a:solidFill>
        </p:grpSpPr>
        <p:sp>
          <p:nvSpPr>
            <p:cNvPr id="14" name="Freeform 305">
              <a:extLst>
                <a:ext uri="{FF2B5EF4-FFF2-40B4-BE49-F238E27FC236}">
                  <a16:creationId xmlns="" xmlns:a16="http://schemas.microsoft.com/office/drawing/2014/main" id="{A8F0EEE7-7384-9F4F-8BF2-FA881497CE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5213" y="2117726"/>
              <a:ext cx="495300" cy="325438"/>
            </a:xfrm>
            <a:custGeom>
              <a:avLst/>
              <a:gdLst>
                <a:gd name="T0" fmla="*/ 172 w 256"/>
                <a:gd name="T1" fmla="*/ 128 h 168"/>
                <a:gd name="T2" fmla="*/ 254 w 256"/>
                <a:gd name="T3" fmla="*/ 65 h 168"/>
                <a:gd name="T4" fmla="*/ 254 w 256"/>
                <a:gd name="T5" fmla="*/ 54 h 168"/>
                <a:gd name="T6" fmla="*/ 172 w 256"/>
                <a:gd name="T7" fmla="*/ 0 h 168"/>
                <a:gd name="T8" fmla="*/ 164 w 256"/>
                <a:gd name="T9" fmla="*/ 2 h 168"/>
                <a:gd name="T10" fmla="*/ 92 w 256"/>
                <a:gd name="T11" fmla="*/ 2 h 168"/>
                <a:gd name="T12" fmla="*/ 84 w 256"/>
                <a:gd name="T13" fmla="*/ 0 h 168"/>
                <a:gd name="T14" fmla="*/ 52 w 256"/>
                <a:gd name="T15" fmla="*/ 11 h 168"/>
                <a:gd name="T16" fmla="*/ 2 w 256"/>
                <a:gd name="T17" fmla="*/ 1 h 168"/>
                <a:gd name="T18" fmla="*/ 0 w 256"/>
                <a:gd name="T19" fmla="*/ 116 h 168"/>
                <a:gd name="T20" fmla="*/ 4 w 256"/>
                <a:gd name="T21" fmla="*/ 120 h 168"/>
                <a:gd name="T22" fmla="*/ 52 w 256"/>
                <a:gd name="T23" fmla="*/ 108 h 168"/>
                <a:gd name="T24" fmla="*/ 84 w 256"/>
                <a:gd name="T25" fmla="*/ 128 h 168"/>
                <a:gd name="T26" fmla="*/ 69 w 256"/>
                <a:gd name="T27" fmla="*/ 130 h 168"/>
                <a:gd name="T28" fmla="*/ 84 w 256"/>
                <a:gd name="T29" fmla="*/ 165 h 168"/>
                <a:gd name="T30" fmla="*/ 168 w 256"/>
                <a:gd name="T31" fmla="*/ 168 h 168"/>
                <a:gd name="T32" fmla="*/ 188 w 256"/>
                <a:gd name="T33" fmla="*/ 133 h 168"/>
                <a:gd name="T34" fmla="*/ 184 w 256"/>
                <a:gd name="T35" fmla="*/ 128 h 168"/>
                <a:gd name="T36" fmla="*/ 237 w 256"/>
                <a:gd name="T37" fmla="*/ 42 h 168"/>
                <a:gd name="T38" fmla="*/ 172 w 256"/>
                <a:gd name="T39" fmla="*/ 11 h 168"/>
                <a:gd name="T40" fmla="*/ 246 w 256"/>
                <a:gd name="T41" fmla="*/ 56 h 168"/>
                <a:gd name="T42" fmla="*/ 172 w 256"/>
                <a:gd name="T43" fmla="*/ 38 h 168"/>
                <a:gd name="T44" fmla="*/ 246 w 256"/>
                <a:gd name="T45" fmla="*/ 64 h 168"/>
                <a:gd name="T46" fmla="*/ 172 w 256"/>
                <a:gd name="T47" fmla="*/ 64 h 168"/>
                <a:gd name="T48" fmla="*/ 237 w 256"/>
                <a:gd name="T49" fmla="*/ 77 h 168"/>
                <a:gd name="T50" fmla="*/ 172 w 256"/>
                <a:gd name="T51" fmla="*/ 90 h 168"/>
                <a:gd name="T52" fmla="*/ 128 w 256"/>
                <a:gd name="T53" fmla="*/ 8 h 168"/>
                <a:gd name="T54" fmla="*/ 164 w 256"/>
                <a:gd name="T55" fmla="*/ 29 h 168"/>
                <a:gd name="T56" fmla="*/ 92 w 256"/>
                <a:gd name="T57" fmla="*/ 29 h 168"/>
                <a:gd name="T58" fmla="*/ 92 w 256"/>
                <a:gd name="T59" fmla="*/ 37 h 168"/>
                <a:gd name="T60" fmla="*/ 164 w 256"/>
                <a:gd name="T61" fmla="*/ 37 h 168"/>
                <a:gd name="T62" fmla="*/ 92 w 256"/>
                <a:gd name="T63" fmla="*/ 56 h 168"/>
                <a:gd name="T64" fmla="*/ 92 w 256"/>
                <a:gd name="T65" fmla="*/ 64 h 168"/>
                <a:gd name="T66" fmla="*/ 164 w 256"/>
                <a:gd name="T67" fmla="*/ 82 h 168"/>
                <a:gd name="T68" fmla="*/ 92 w 256"/>
                <a:gd name="T69" fmla="*/ 82 h 168"/>
                <a:gd name="T70" fmla="*/ 92 w 256"/>
                <a:gd name="T71" fmla="*/ 90 h 168"/>
                <a:gd name="T72" fmla="*/ 164 w 256"/>
                <a:gd name="T73" fmla="*/ 90 h 168"/>
                <a:gd name="T74" fmla="*/ 128 w 256"/>
                <a:gd name="T75" fmla="*/ 112 h 168"/>
                <a:gd name="T76" fmla="*/ 92 w 256"/>
                <a:gd name="T77" fmla="*/ 90 h 168"/>
                <a:gd name="T78" fmla="*/ 128 w 256"/>
                <a:gd name="T79" fmla="*/ 120 h 168"/>
                <a:gd name="T80" fmla="*/ 164 w 256"/>
                <a:gd name="T81" fmla="*/ 128 h 168"/>
                <a:gd name="T82" fmla="*/ 92 w 256"/>
                <a:gd name="T83" fmla="*/ 117 h 168"/>
                <a:gd name="T84" fmla="*/ 84 w 256"/>
                <a:gd name="T85" fmla="*/ 29 h 168"/>
                <a:gd name="T86" fmla="*/ 84 w 256"/>
                <a:gd name="T87" fmla="*/ 11 h 168"/>
                <a:gd name="T88" fmla="*/ 84 w 256"/>
                <a:gd name="T89" fmla="*/ 38 h 168"/>
                <a:gd name="T90" fmla="*/ 10 w 256"/>
                <a:gd name="T91" fmla="*/ 56 h 168"/>
                <a:gd name="T92" fmla="*/ 84 w 256"/>
                <a:gd name="T93" fmla="*/ 82 h 168"/>
                <a:gd name="T94" fmla="*/ 84 w 256"/>
                <a:gd name="T95" fmla="*/ 64 h 168"/>
                <a:gd name="T96" fmla="*/ 40 w 256"/>
                <a:gd name="T97" fmla="*/ 17 h 168"/>
                <a:gd name="T98" fmla="*/ 8 w 256"/>
                <a:gd name="T99" fmla="*/ 9 h 168"/>
                <a:gd name="T100" fmla="*/ 8 w 256"/>
                <a:gd name="T101" fmla="*/ 77 h 168"/>
                <a:gd name="T102" fmla="*/ 8 w 256"/>
                <a:gd name="T103" fmla="*/ 111 h 168"/>
                <a:gd name="T104" fmla="*/ 84 w 256"/>
                <a:gd name="T105" fmla="*/ 90 h 168"/>
                <a:gd name="T106" fmla="*/ 19 w 256"/>
                <a:gd name="T107" fmla="*/ 77 h 168"/>
                <a:gd name="T108" fmla="*/ 90 w 256"/>
                <a:gd name="T109" fmla="*/ 160 h 168"/>
                <a:gd name="T110" fmla="*/ 178 w 256"/>
                <a:gd name="T111" fmla="*/ 13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6" h="168">
                  <a:moveTo>
                    <a:pt x="184" y="128"/>
                  </a:moveTo>
                  <a:cubicBezTo>
                    <a:pt x="172" y="128"/>
                    <a:pt x="172" y="128"/>
                    <a:pt x="172" y="128"/>
                  </a:cubicBezTo>
                  <a:cubicBezTo>
                    <a:pt x="172" y="116"/>
                    <a:pt x="172" y="116"/>
                    <a:pt x="172" y="116"/>
                  </a:cubicBezTo>
                  <a:cubicBezTo>
                    <a:pt x="232" y="106"/>
                    <a:pt x="250" y="77"/>
                    <a:pt x="254" y="65"/>
                  </a:cubicBezTo>
                  <a:cubicBezTo>
                    <a:pt x="255" y="64"/>
                    <a:pt x="256" y="62"/>
                    <a:pt x="256" y="60"/>
                  </a:cubicBezTo>
                  <a:cubicBezTo>
                    <a:pt x="256" y="58"/>
                    <a:pt x="255" y="56"/>
                    <a:pt x="254" y="54"/>
                  </a:cubicBezTo>
                  <a:cubicBezTo>
                    <a:pt x="250" y="42"/>
                    <a:pt x="232" y="13"/>
                    <a:pt x="172" y="3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53" y="0"/>
                    <a:pt x="141" y="0"/>
                    <a:pt x="128" y="0"/>
                  </a:cubicBezTo>
                  <a:cubicBezTo>
                    <a:pt x="115" y="0"/>
                    <a:pt x="103" y="0"/>
                    <a:pt x="92" y="2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71" y="5"/>
                    <a:pt x="61" y="8"/>
                    <a:pt x="52" y="1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7"/>
                    <a:pt x="1" y="118"/>
                    <a:pt x="2" y="119"/>
                  </a:cubicBezTo>
                  <a:cubicBezTo>
                    <a:pt x="2" y="119"/>
                    <a:pt x="3" y="120"/>
                    <a:pt x="4" y="120"/>
                  </a:cubicBezTo>
                  <a:cubicBezTo>
                    <a:pt x="4" y="120"/>
                    <a:pt x="5" y="120"/>
                    <a:pt x="5" y="120"/>
                  </a:cubicBezTo>
                  <a:cubicBezTo>
                    <a:pt x="52" y="108"/>
                    <a:pt x="52" y="108"/>
                    <a:pt x="52" y="108"/>
                  </a:cubicBezTo>
                  <a:cubicBezTo>
                    <a:pt x="61" y="111"/>
                    <a:pt x="71" y="114"/>
                    <a:pt x="84" y="116"/>
                  </a:cubicBezTo>
                  <a:cubicBezTo>
                    <a:pt x="84" y="128"/>
                    <a:pt x="84" y="128"/>
                    <a:pt x="84" y="128"/>
                  </a:cubicBezTo>
                  <a:cubicBezTo>
                    <a:pt x="72" y="128"/>
                    <a:pt x="72" y="128"/>
                    <a:pt x="72" y="128"/>
                  </a:cubicBezTo>
                  <a:cubicBezTo>
                    <a:pt x="71" y="128"/>
                    <a:pt x="69" y="128"/>
                    <a:pt x="69" y="130"/>
                  </a:cubicBezTo>
                  <a:cubicBezTo>
                    <a:pt x="68" y="131"/>
                    <a:pt x="68" y="132"/>
                    <a:pt x="68" y="133"/>
                  </a:cubicBezTo>
                  <a:cubicBezTo>
                    <a:pt x="84" y="165"/>
                    <a:pt x="84" y="165"/>
                    <a:pt x="84" y="165"/>
                  </a:cubicBezTo>
                  <a:cubicBezTo>
                    <a:pt x="85" y="167"/>
                    <a:pt x="86" y="168"/>
                    <a:pt x="88" y="168"/>
                  </a:cubicBezTo>
                  <a:cubicBezTo>
                    <a:pt x="168" y="168"/>
                    <a:pt x="168" y="168"/>
                    <a:pt x="168" y="168"/>
                  </a:cubicBezTo>
                  <a:cubicBezTo>
                    <a:pt x="170" y="168"/>
                    <a:pt x="171" y="167"/>
                    <a:pt x="172" y="165"/>
                  </a:cubicBezTo>
                  <a:cubicBezTo>
                    <a:pt x="188" y="133"/>
                    <a:pt x="188" y="133"/>
                    <a:pt x="188" y="133"/>
                  </a:cubicBezTo>
                  <a:cubicBezTo>
                    <a:pt x="188" y="132"/>
                    <a:pt x="188" y="131"/>
                    <a:pt x="187" y="130"/>
                  </a:cubicBezTo>
                  <a:cubicBezTo>
                    <a:pt x="187" y="128"/>
                    <a:pt x="185" y="128"/>
                    <a:pt x="184" y="128"/>
                  </a:cubicBezTo>
                  <a:close/>
                  <a:moveTo>
                    <a:pt x="172" y="11"/>
                  </a:moveTo>
                  <a:cubicBezTo>
                    <a:pt x="207" y="17"/>
                    <a:pt x="227" y="31"/>
                    <a:pt x="237" y="42"/>
                  </a:cubicBezTo>
                  <a:cubicBezTo>
                    <a:pt x="221" y="36"/>
                    <a:pt x="198" y="32"/>
                    <a:pt x="172" y="29"/>
                  </a:cubicBezTo>
                  <a:lnTo>
                    <a:pt x="172" y="11"/>
                  </a:lnTo>
                  <a:close/>
                  <a:moveTo>
                    <a:pt x="172" y="38"/>
                  </a:moveTo>
                  <a:cubicBezTo>
                    <a:pt x="212" y="41"/>
                    <a:pt x="238" y="49"/>
                    <a:pt x="246" y="56"/>
                  </a:cubicBezTo>
                  <a:cubicBezTo>
                    <a:pt x="172" y="56"/>
                    <a:pt x="172" y="56"/>
                    <a:pt x="172" y="56"/>
                  </a:cubicBezTo>
                  <a:lnTo>
                    <a:pt x="172" y="38"/>
                  </a:lnTo>
                  <a:close/>
                  <a:moveTo>
                    <a:pt x="172" y="64"/>
                  </a:moveTo>
                  <a:cubicBezTo>
                    <a:pt x="246" y="64"/>
                    <a:pt x="246" y="64"/>
                    <a:pt x="246" y="64"/>
                  </a:cubicBezTo>
                  <a:cubicBezTo>
                    <a:pt x="238" y="71"/>
                    <a:pt x="212" y="78"/>
                    <a:pt x="172" y="82"/>
                  </a:cubicBezTo>
                  <a:lnTo>
                    <a:pt x="172" y="64"/>
                  </a:lnTo>
                  <a:close/>
                  <a:moveTo>
                    <a:pt x="172" y="90"/>
                  </a:moveTo>
                  <a:cubicBezTo>
                    <a:pt x="198" y="88"/>
                    <a:pt x="221" y="83"/>
                    <a:pt x="237" y="77"/>
                  </a:cubicBezTo>
                  <a:cubicBezTo>
                    <a:pt x="227" y="89"/>
                    <a:pt x="207" y="102"/>
                    <a:pt x="172" y="108"/>
                  </a:cubicBezTo>
                  <a:lnTo>
                    <a:pt x="172" y="90"/>
                  </a:lnTo>
                  <a:close/>
                  <a:moveTo>
                    <a:pt x="92" y="10"/>
                  </a:moveTo>
                  <a:cubicBezTo>
                    <a:pt x="103" y="9"/>
                    <a:pt x="115" y="8"/>
                    <a:pt x="128" y="8"/>
                  </a:cubicBezTo>
                  <a:cubicBezTo>
                    <a:pt x="141" y="8"/>
                    <a:pt x="153" y="9"/>
                    <a:pt x="164" y="10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52" y="28"/>
                    <a:pt x="140" y="28"/>
                    <a:pt x="128" y="28"/>
                  </a:cubicBezTo>
                  <a:cubicBezTo>
                    <a:pt x="116" y="28"/>
                    <a:pt x="104" y="28"/>
                    <a:pt x="92" y="29"/>
                  </a:cubicBezTo>
                  <a:lnTo>
                    <a:pt x="92" y="10"/>
                  </a:lnTo>
                  <a:close/>
                  <a:moveTo>
                    <a:pt x="92" y="37"/>
                  </a:moveTo>
                  <a:cubicBezTo>
                    <a:pt x="103" y="36"/>
                    <a:pt x="115" y="36"/>
                    <a:pt x="128" y="36"/>
                  </a:cubicBezTo>
                  <a:cubicBezTo>
                    <a:pt x="141" y="36"/>
                    <a:pt x="153" y="36"/>
                    <a:pt x="164" y="37"/>
                  </a:cubicBezTo>
                  <a:cubicBezTo>
                    <a:pt x="164" y="56"/>
                    <a:pt x="164" y="56"/>
                    <a:pt x="164" y="56"/>
                  </a:cubicBezTo>
                  <a:cubicBezTo>
                    <a:pt x="92" y="56"/>
                    <a:pt x="92" y="56"/>
                    <a:pt x="92" y="56"/>
                  </a:cubicBezTo>
                  <a:lnTo>
                    <a:pt x="92" y="37"/>
                  </a:lnTo>
                  <a:close/>
                  <a:moveTo>
                    <a:pt x="92" y="64"/>
                  </a:moveTo>
                  <a:cubicBezTo>
                    <a:pt x="164" y="64"/>
                    <a:pt x="164" y="64"/>
                    <a:pt x="164" y="64"/>
                  </a:cubicBezTo>
                  <a:cubicBezTo>
                    <a:pt x="164" y="82"/>
                    <a:pt x="164" y="82"/>
                    <a:pt x="164" y="82"/>
                  </a:cubicBezTo>
                  <a:cubicBezTo>
                    <a:pt x="153" y="83"/>
                    <a:pt x="141" y="84"/>
                    <a:pt x="128" y="84"/>
                  </a:cubicBezTo>
                  <a:cubicBezTo>
                    <a:pt x="115" y="84"/>
                    <a:pt x="103" y="83"/>
                    <a:pt x="92" y="82"/>
                  </a:cubicBezTo>
                  <a:lnTo>
                    <a:pt x="92" y="64"/>
                  </a:lnTo>
                  <a:close/>
                  <a:moveTo>
                    <a:pt x="92" y="90"/>
                  </a:moveTo>
                  <a:cubicBezTo>
                    <a:pt x="104" y="91"/>
                    <a:pt x="116" y="92"/>
                    <a:pt x="128" y="92"/>
                  </a:cubicBezTo>
                  <a:cubicBezTo>
                    <a:pt x="140" y="92"/>
                    <a:pt x="152" y="91"/>
                    <a:pt x="164" y="90"/>
                  </a:cubicBezTo>
                  <a:cubicBezTo>
                    <a:pt x="164" y="109"/>
                    <a:pt x="164" y="109"/>
                    <a:pt x="164" y="109"/>
                  </a:cubicBezTo>
                  <a:cubicBezTo>
                    <a:pt x="153" y="111"/>
                    <a:pt x="141" y="112"/>
                    <a:pt x="128" y="112"/>
                  </a:cubicBezTo>
                  <a:cubicBezTo>
                    <a:pt x="115" y="112"/>
                    <a:pt x="103" y="111"/>
                    <a:pt x="92" y="109"/>
                  </a:cubicBezTo>
                  <a:lnTo>
                    <a:pt x="92" y="90"/>
                  </a:lnTo>
                  <a:close/>
                  <a:moveTo>
                    <a:pt x="92" y="117"/>
                  </a:moveTo>
                  <a:cubicBezTo>
                    <a:pt x="103" y="119"/>
                    <a:pt x="115" y="120"/>
                    <a:pt x="128" y="120"/>
                  </a:cubicBezTo>
                  <a:cubicBezTo>
                    <a:pt x="141" y="120"/>
                    <a:pt x="153" y="119"/>
                    <a:pt x="164" y="117"/>
                  </a:cubicBezTo>
                  <a:cubicBezTo>
                    <a:pt x="164" y="128"/>
                    <a:pt x="164" y="128"/>
                    <a:pt x="164" y="128"/>
                  </a:cubicBezTo>
                  <a:cubicBezTo>
                    <a:pt x="92" y="128"/>
                    <a:pt x="92" y="128"/>
                    <a:pt x="92" y="128"/>
                  </a:cubicBezTo>
                  <a:lnTo>
                    <a:pt x="92" y="117"/>
                  </a:lnTo>
                  <a:close/>
                  <a:moveTo>
                    <a:pt x="84" y="11"/>
                  </a:moveTo>
                  <a:cubicBezTo>
                    <a:pt x="84" y="29"/>
                    <a:pt x="84" y="29"/>
                    <a:pt x="84" y="29"/>
                  </a:cubicBezTo>
                  <a:cubicBezTo>
                    <a:pt x="58" y="32"/>
                    <a:pt x="35" y="36"/>
                    <a:pt x="19" y="42"/>
                  </a:cubicBezTo>
                  <a:cubicBezTo>
                    <a:pt x="29" y="31"/>
                    <a:pt x="49" y="17"/>
                    <a:pt x="84" y="11"/>
                  </a:cubicBezTo>
                  <a:close/>
                  <a:moveTo>
                    <a:pt x="10" y="56"/>
                  </a:moveTo>
                  <a:cubicBezTo>
                    <a:pt x="18" y="49"/>
                    <a:pt x="44" y="41"/>
                    <a:pt x="84" y="38"/>
                  </a:cubicBezTo>
                  <a:cubicBezTo>
                    <a:pt x="84" y="56"/>
                    <a:pt x="84" y="56"/>
                    <a:pt x="84" y="56"/>
                  </a:cubicBezTo>
                  <a:lnTo>
                    <a:pt x="10" y="56"/>
                  </a:lnTo>
                  <a:close/>
                  <a:moveTo>
                    <a:pt x="84" y="64"/>
                  </a:moveTo>
                  <a:cubicBezTo>
                    <a:pt x="84" y="82"/>
                    <a:pt x="84" y="82"/>
                    <a:pt x="84" y="82"/>
                  </a:cubicBezTo>
                  <a:cubicBezTo>
                    <a:pt x="44" y="78"/>
                    <a:pt x="18" y="71"/>
                    <a:pt x="10" y="64"/>
                  </a:cubicBezTo>
                  <a:lnTo>
                    <a:pt x="84" y="64"/>
                  </a:lnTo>
                  <a:close/>
                  <a:moveTo>
                    <a:pt x="8" y="9"/>
                  </a:moveTo>
                  <a:cubicBezTo>
                    <a:pt x="40" y="17"/>
                    <a:pt x="40" y="17"/>
                    <a:pt x="40" y="17"/>
                  </a:cubicBezTo>
                  <a:cubicBezTo>
                    <a:pt x="23" y="25"/>
                    <a:pt x="14" y="35"/>
                    <a:pt x="8" y="43"/>
                  </a:cubicBezTo>
                  <a:lnTo>
                    <a:pt x="8" y="9"/>
                  </a:lnTo>
                  <a:close/>
                  <a:moveTo>
                    <a:pt x="8" y="111"/>
                  </a:moveTo>
                  <a:cubicBezTo>
                    <a:pt x="8" y="77"/>
                    <a:pt x="8" y="77"/>
                    <a:pt x="8" y="77"/>
                  </a:cubicBezTo>
                  <a:cubicBezTo>
                    <a:pt x="14" y="85"/>
                    <a:pt x="23" y="94"/>
                    <a:pt x="40" y="103"/>
                  </a:cubicBezTo>
                  <a:lnTo>
                    <a:pt x="8" y="111"/>
                  </a:lnTo>
                  <a:close/>
                  <a:moveTo>
                    <a:pt x="19" y="77"/>
                  </a:moveTo>
                  <a:cubicBezTo>
                    <a:pt x="35" y="83"/>
                    <a:pt x="58" y="88"/>
                    <a:pt x="84" y="90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49" y="102"/>
                    <a:pt x="29" y="89"/>
                    <a:pt x="19" y="77"/>
                  </a:cubicBezTo>
                  <a:close/>
                  <a:moveTo>
                    <a:pt x="166" y="160"/>
                  </a:moveTo>
                  <a:cubicBezTo>
                    <a:pt x="90" y="160"/>
                    <a:pt x="90" y="160"/>
                    <a:pt x="90" y="160"/>
                  </a:cubicBezTo>
                  <a:cubicBezTo>
                    <a:pt x="78" y="136"/>
                    <a:pt x="78" y="136"/>
                    <a:pt x="78" y="136"/>
                  </a:cubicBezTo>
                  <a:cubicBezTo>
                    <a:pt x="178" y="136"/>
                    <a:pt x="178" y="136"/>
                    <a:pt x="178" y="136"/>
                  </a:cubicBezTo>
                  <a:lnTo>
                    <a:pt x="166" y="160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5" name="Rectangle 306">
              <a:extLst>
                <a:ext uri="{FF2B5EF4-FFF2-40B4-BE49-F238E27FC236}">
                  <a16:creationId xmlns="" xmlns:a16="http://schemas.microsoft.com/office/drawing/2014/main" id="{A9863B0F-749A-A54D-A967-02CAFEF184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4926" y="2397126"/>
              <a:ext cx="15875" cy="15875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6" name="Rectangle 307">
              <a:extLst>
                <a:ext uri="{FF2B5EF4-FFF2-40B4-BE49-F238E27FC236}">
                  <a16:creationId xmlns="" xmlns:a16="http://schemas.microsoft.com/office/drawing/2014/main" id="{50381B9E-6E1A-164C-A6C7-7A95BE403D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6676" y="2397126"/>
              <a:ext cx="15875" cy="15875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7" name="Rectangle 308">
              <a:extLst>
                <a:ext uri="{FF2B5EF4-FFF2-40B4-BE49-F238E27FC236}">
                  <a16:creationId xmlns="" xmlns:a16="http://schemas.microsoft.com/office/drawing/2014/main" id="{8BA03B6F-6432-D942-9CE3-95D7D9D5A4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4763" y="2397126"/>
              <a:ext cx="14288" cy="15875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8" name="Rectangle 309">
              <a:extLst>
                <a:ext uri="{FF2B5EF4-FFF2-40B4-BE49-F238E27FC236}">
                  <a16:creationId xmlns="" xmlns:a16="http://schemas.microsoft.com/office/drawing/2014/main" id="{3A3D10DC-6E94-0048-9B21-D7158B9C71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251" y="2413001"/>
              <a:ext cx="77788" cy="14288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9" name="Rectangle 310">
              <a:extLst>
                <a:ext uri="{FF2B5EF4-FFF2-40B4-BE49-F238E27FC236}">
                  <a16:creationId xmlns="" xmlns:a16="http://schemas.microsoft.com/office/drawing/2014/main" id="{112E8676-DE15-754C-9828-10E96F12BE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5213" y="2381251"/>
              <a:ext cx="46038" cy="15875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0" name="Freeform 311">
              <a:extLst>
                <a:ext uri="{FF2B5EF4-FFF2-40B4-BE49-F238E27FC236}">
                  <a16:creationId xmlns="" xmlns:a16="http://schemas.microsoft.com/office/drawing/2014/main" id="{5E919363-9D68-4D43-A7C4-8050A3491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0938" y="1946276"/>
              <a:ext cx="387350" cy="204788"/>
            </a:xfrm>
            <a:custGeom>
              <a:avLst/>
              <a:gdLst>
                <a:gd name="T0" fmla="*/ 40 w 200"/>
                <a:gd name="T1" fmla="*/ 56 h 105"/>
                <a:gd name="T2" fmla="*/ 44 w 200"/>
                <a:gd name="T3" fmla="*/ 52 h 105"/>
                <a:gd name="T4" fmla="*/ 88 w 200"/>
                <a:gd name="T5" fmla="*/ 8 h 105"/>
                <a:gd name="T6" fmla="*/ 125 w 200"/>
                <a:gd name="T7" fmla="*/ 26 h 105"/>
                <a:gd name="T8" fmla="*/ 130 w 200"/>
                <a:gd name="T9" fmla="*/ 27 h 105"/>
                <a:gd name="T10" fmla="*/ 140 w 200"/>
                <a:gd name="T11" fmla="*/ 24 h 105"/>
                <a:gd name="T12" fmla="*/ 156 w 200"/>
                <a:gd name="T13" fmla="*/ 40 h 105"/>
                <a:gd name="T14" fmla="*/ 153 w 200"/>
                <a:gd name="T15" fmla="*/ 49 h 105"/>
                <a:gd name="T16" fmla="*/ 152 w 200"/>
                <a:gd name="T17" fmla="*/ 53 h 105"/>
                <a:gd name="T18" fmla="*/ 156 w 200"/>
                <a:gd name="T19" fmla="*/ 56 h 105"/>
                <a:gd name="T20" fmla="*/ 160 w 200"/>
                <a:gd name="T21" fmla="*/ 56 h 105"/>
                <a:gd name="T22" fmla="*/ 192 w 200"/>
                <a:gd name="T23" fmla="*/ 88 h 105"/>
                <a:gd name="T24" fmla="*/ 189 w 200"/>
                <a:gd name="T25" fmla="*/ 102 h 105"/>
                <a:gd name="T26" fmla="*/ 196 w 200"/>
                <a:gd name="T27" fmla="*/ 105 h 105"/>
                <a:gd name="T28" fmla="*/ 200 w 200"/>
                <a:gd name="T29" fmla="*/ 88 h 105"/>
                <a:gd name="T30" fmla="*/ 163 w 200"/>
                <a:gd name="T31" fmla="*/ 48 h 105"/>
                <a:gd name="T32" fmla="*/ 164 w 200"/>
                <a:gd name="T33" fmla="*/ 40 h 105"/>
                <a:gd name="T34" fmla="*/ 140 w 200"/>
                <a:gd name="T35" fmla="*/ 16 h 105"/>
                <a:gd name="T36" fmla="*/ 129 w 200"/>
                <a:gd name="T37" fmla="*/ 18 h 105"/>
                <a:gd name="T38" fmla="*/ 88 w 200"/>
                <a:gd name="T39" fmla="*/ 0 h 105"/>
                <a:gd name="T40" fmla="*/ 36 w 200"/>
                <a:gd name="T41" fmla="*/ 48 h 105"/>
                <a:gd name="T42" fmla="*/ 0 w 200"/>
                <a:gd name="T43" fmla="*/ 88 h 105"/>
                <a:gd name="T44" fmla="*/ 8 w 200"/>
                <a:gd name="T45" fmla="*/ 88 h 105"/>
                <a:gd name="T46" fmla="*/ 40 w 200"/>
                <a:gd name="T47" fmla="*/ 5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0" h="105">
                  <a:moveTo>
                    <a:pt x="40" y="56"/>
                  </a:moveTo>
                  <a:cubicBezTo>
                    <a:pt x="42" y="56"/>
                    <a:pt x="44" y="54"/>
                    <a:pt x="44" y="52"/>
                  </a:cubicBezTo>
                  <a:cubicBezTo>
                    <a:pt x="44" y="27"/>
                    <a:pt x="64" y="8"/>
                    <a:pt x="88" y="8"/>
                  </a:cubicBezTo>
                  <a:cubicBezTo>
                    <a:pt x="103" y="8"/>
                    <a:pt x="115" y="14"/>
                    <a:pt x="125" y="26"/>
                  </a:cubicBezTo>
                  <a:cubicBezTo>
                    <a:pt x="126" y="28"/>
                    <a:pt x="129" y="28"/>
                    <a:pt x="130" y="27"/>
                  </a:cubicBezTo>
                  <a:cubicBezTo>
                    <a:pt x="133" y="25"/>
                    <a:pt x="136" y="24"/>
                    <a:pt x="140" y="24"/>
                  </a:cubicBezTo>
                  <a:cubicBezTo>
                    <a:pt x="149" y="24"/>
                    <a:pt x="156" y="31"/>
                    <a:pt x="156" y="40"/>
                  </a:cubicBezTo>
                  <a:cubicBezTo>
                    <a:pt x="156" y="43"/>
                    <a:pt x="155" y="46"/>
                    <a:pt x="153" y="49"/>
                  </a:cubicBezTo>
                  <a:cubicBezTo>
                    <a:pt x="152" y="50"/>
                    <a:pt x="152" y="52"/>
                    <a:pt x="152" y="53"/>
                  </a:cubicBezTo>
                  <a:cubicBezTo>
                    <a:pt x="153" y="55"/>
                    <a:pt x="154" y="56"/>
                    <a:pt x="156" y="56"/>
                  </a:cubicBezTo>
                  <a:cubicBezTo>
                    <a:pt x="160" y="56"/>
                    <a:pt x="160" y="56"/>
                    <a:pt x="160" y="56"/>
                  </a:cubicBezTo>
                  <a:cubicBezTo>
                    <a:pt x="178" y="56"/>
                    <a:pt x="192" y="70"/>
                    <a:pt x="192" y="88"/>
                  </a:cubicBezTo>
                  <a:cubicBezTo>
                    <a:pt x="192" y="93"/>
                    <a:pt x="191" y="97"/>
                    <a:pt x="189" y="102"/>
                  </a:cubicBezTo>
                  <a:cubicBezTo>
                    <a:pt x="196" y="105"/>
                    <a:pt x="196" y="105"/>
                    <a:pt x="196" y="105"/>
                  </a:cubicBezTo>
                  <a:cubicBezTo>
                    <a:pt x="199" y="100"/>
                    <a:pt x="200" y="94"/>
                    <a:pt x="200" y="88"/>
                  </a:cubicBezTo>
                  <a:cubicBezTo>
                    <a:pt x="200" y="66"/>
                    <a:pt x="183" y="49"/>
                    <a:pt x="163" y="48"/>
                  </a:cubicBezTo>
                  <a:cubicBezTo>
                    <a:pt x="164" y="45"/>
                    <a:pt x="164" y="42"/>
                    <a:pt x="164" y="40"/>
                  </a:cubicBezTo>
                  <a:cubicBezTo>
                    <a:pt x="164" y="26"/>
                    <a:pt x="153" y="16"/>
                    <a:pt x="140" y="16"/>
                  </a:cubicBezTo>
                  <a:cubicBezTo>
                    <a:pt x="136" y="16"/>
                    <a:pt x="132" y="17"/>
                    <a:pt x="129" y="18"/>
                  </a:cubicBezTo>
                  <a:cubicBezTo>
                    <a:pt x="118" y="6"/>
                    <a:pt x="104" y="0"/>
                    <a:pt x="88" y="0"/>
                  </a:cubicBezTo>
                  <a:cubicBezTo>
                    <a:pt x="61" y="0"/>
                    <a:pt x="38" y="21"/>
                    <a:pt x="36" y="48"/>
                  </a:cubicBezTo>
                  <a:cubicBezTo>
                    <a:pt x="16" y="50"/>
                    <a:pt x="0" y="67"/>
                    <a:pt x="0" y="88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" y="70"/>
                    <a:pt x="22" y="56"/>
                    <a:pt x="40" y="56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1" name="Rectangle 312">
              <a:extLst>
                <a:ext uri="{FF2B5EF4-FFF2-40B4-BE49-F238E27FC236}">
                  <a16:creationId xmlns="" xmlns:a16="http://schemas.microsoft.com/office/drawing/2014/main" id="{1B48A4E3-63BA-B845-9370-07B329FFB6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4313" y="2397126"/>
              <a:ext cx="76200" cy="15875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2" name="Rectangle 313">
              <a:extLst>
                <a:ext uri="{FF2B5EF4-FFF2-40B4-BE49-F238E27FC236}">
                  <a16:creationId xmlns="" xmlns:a16="http://schemas.microsoft.com/office/drawing/2014/main" id="{B7BAAFF6-71C3-A840-B1BC-4E205DCCD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1088" y="2413001"/>
              <a:ext cx="14288" cy="14288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3" name="Rectangle 314">
              <a:extLst>
                <a:ext uri="{FF2B5EF4-FFF2-40B4-BE49-F238E27FC236}">
                  <a16:creationId xmlns="" xmlns:a16="http://schemas.microsoft.com/office/drawing/2014/main" id="{BACCDAFB-6893-744B-9D07-820E4EED86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6688" y="2397126"/>
              <a:ext cx="31750" cy="15875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4" name="Rectangle 315">
              <a:extLst>
                <a:ext uri="{FF2B5EF4-FFF2-40B4-BE49-F238E27FC236}">
                  <a16:creationId xmlns="" xmlns:a16="http://schemas.microsoft.com/office/drawing/2014/main" id="{857E8B3C-BFEF-8348-9C91-588335FC85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7126" y="2381251"/>
              <a:ext cx="46038" cy="15875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25" name="Группа 24">
            <a:extLst>
              <a:ext uri="{FF2B5EF4-FFF2-40B4-BE49-F238E27FC236}">
                <a16:creationId xmlns="" xmlns:a16="http://schemas.microsoft.com/office/drawing/2014/main" id="{AA4EAAF6-73BF-43D3-A38C-A3F4DDD3EA54}"/>
              </a:ext>
            </a:extLst>
          </p:cNvPr>
          <p:cNvGrpSpPr/>
          <p:nvPr/>
        </p:nvGrpSpPr>
        <p:grpSpPr>
          <a:xfrm>
            <a:off x="7429574" y="1215420"/>
            <a:ext cx="857534" cy="598274"/>
            <a:chOff x="1879601" y="2924176"/>
            <a:chExt cx="495300" cy="341313"/>
          </a:xfrm>
          <a:solidFill>
            <a:schemeClr val="bg2"/>
          </a:solidFill>
        </p:grpSpPr>
        <p:sp>
          <p:nvSpPr>
            <p:cNvPr id="26" name="Line 513">
              <a:extLst>
                <a:ext uri="{FF2B5EF4-FFF2-40B4-BE49-F238E27FC236}">
                  <a16:creationId xmlns="" xmlns:a16="http://schemas.microsoft.com/office/drawing/2014/main" id="{C39FF104-0AD7-4183-A982-8473D0F141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41526" y="3087689"/>
              <a:ext cx="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7" name="Line 514">
              <a:extLst>
                <a:ext uri="{FF2B5EF4-FFF2-40B4-BE49-F238E27FC236}">
                  <a16:creationId xmlns="" xmlns:a16="http://schemas.microsoft.com/office/drawing/2014/main" id="{30453A25-6363-4B59-B0F1-87C428CCAF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41526" y="3087689"/>
              <a:ext cx="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8" name="Freeform 515">
              <a:extLst>
                <a:ext uri="{FF2B5EF4-FFF2-40B4-BE49-F238E27FC236}">
                  <a16:creationId xmlns="" xmlns:a16="http://schemas.microsoft.com/office/drawing/2014/main" id="{9F1EC10B-187C-4BB1-97EA-F0169CAD16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3079751"/>
              <a:ext cx="255588" cy="109538"/>
            </a:xfrm>
            <a:custGeom>
              <a:avLst/>
              <a:gdLst>
                <a:gd name="T0" fmla="*/ 64 w 132"/>
                <a:gd name="T1" fmla="*/ 56 h 56"/>
                <a:gd name="T2" fmla="*/ 56 w 132"/>
                <a:gd name="T3" fmla="*/ 56 h 56"/>
                <a:gd name="T4" fmla="*/ 72 w 132"/>
                <a:gd name="T5" fmla="*/ 40 h 56"/>
                <a:gd name="T6" fmla="*/ 116 w 132"/>
                <a:gd name="T7" fmla="*/ 40 h 56"/>
                <a:gd name="T8" fmla="*/ 124 w 132"/>
                <a:gd name="T9" fmla="*/ 32 h 56"/>
                <a:gd name="T10" fmla="*/ 116 w 132"/>
                <a:gd name="T11" fmla="*/ 24 h 56"/>
                <a:gd name="T12" fmla="*/ 79 w 132"/>
                <a:gd name="T13" fmla="*/ 24 h 56"/>
                <a:gd name="T14" fmla="*/ 35 w 132"/>
                <a:gd name="T15" fmla="*/ 8 h 56"/>
                <a:gd name="T16" fmla="*/ 0 w 132"/>
                <a:gd name="T17" fmla="*/ 8 h 56"/>
                <a:gd name="T18" fmla="*/ 0 w 132"/>
                <a:gd name="T19" fmla="*/ 0 h 56"/>
                <a:gd name="T20" fmla="*/ 37 w 132"/>
                <a:gd name="T21" fmla="*/ 0 h 56"/>
                <a:gd name="T22" fmla="*/ 81 w 132"/>
                <a:gd name="T23" fmla="*/ 16 h 56"/>
                <a:gd name="T24" fmla="*/ 116 w 132"/>
                <a:gd name="T25" fmla="*/ 16 h 56"/>
                <a:gd name="T26" fmla="*/ 132 w 132"/>
                <a:gd name="T27" fmla="*/ 32 h 56"/>
                <a:gd name="T28" fmla="*/ 116 w 132"/>
                <a:gd name="T29" fmla="*/ 48 h 56"/>
                <a:gd name="T30" fmla="*/ 72 w 132"/>
                <a:gd name="T31" fmla="*/ 48 h 56"/>
                <a:gd name="T32" fmla="*/ 64 w 132"/>
                <a:gd name="T3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2" h="56">
                  <a:moveTo>
                    <a:pt x="64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56" y="47"/>
                    <a:pt x="63" y="40"/>
                    <a:pt x="72" y="40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20" y="40"/>
                    <a:pt x="124" y="36"/>
                    <a:pt x="124" y="32"/>
                  </a:cubicBezTo>
                  <a:cubicBezTo>
                    <a:pt x="124" y="27"/>
                    <a:pt x="120" y="24"/>
                    <a:pt x="116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116" y="16"/>
                    <a:pt x="116" y="16"/>
                    <a:pt x="116" y="16"/>
                  </a:cubicBezTo>
                  <a:cubicBezTo>
                    <a:pt x="125" y="16"/>
                    <a:pt x="132" y="23"/>
                    <a:pt x="132" y="32"/>
                  </a:cubicBezTo>
                  <a:cubicBezTo>
                    <a:pt x="132" y="41"/>
                    <a:pt x="125" y="48"/>
                    <a:pt x="116" y="48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68" y="48"/>
                    <a:pt x="64" y="51"/>
                    <a:pt x="64" y="56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9" name="Freeform 516">
              <a:extLst>
                <a:ext uri="{FF2B5EF4-FFF2-40B4-BE49-F238E27FC236}">
                  <a16:creationId xmlns="" xmlns:a16="http://schemas.microsoft.com/office/drawing/2014/main" id="{424462B7-64A5-41A7-B885-C4C70EC5F7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3111501"/>
              <a:ext cx="395288" cy="153988"/>
            </a:xfrm>
            <a:custGeom>
              <a:avLst/>
              <a:gdLst>
                <a:gd name="T0" fmla="*/ 97 w 204"/>
                <a:gd name="T1" fmla="*/ 80 h 80"/>
                <a:gd name="T2" fmla="*/ 87 w 204"/>
                <a:gd name="T3" fmla="*/ 80 h 80"/>
                <a:gd name="T4" fmla="*/ 19 w 204"/>
                <a:gd name="T5" fmla="*/ 56 h 80"/>
                <a:gd name="T6" fmla="*/ 0 w 204"/>
                <a:gd name="T7" fmla="*/ 56 h 80"/>
                <a:gd name="T8" fmla="*/ 0 w 204"/>
                <a:gd name="T9" fmla="*/ 48 h 80"/>
                <a:gd name="T10" fmla="*/ 21 w 204"/>
                <a:gd name="T11" fmla="*/ 48 h 80"/>
                <a:gd name="T12" fmla="*/ 89 w 204"/>
                <a:gd name="T13" fmla="*/ 72 h 80"/>
                <a:gd name="T14" fmla="*/ 95 w 204"/>
                <a:gd name="T15" fmla="*/ 72 h 80"/>
                <a:gd name="T16" fmla="*/ 194 w 204"/>
                <a:gd name="T17" fmla="*/ 20 h 80"/>
                <a:gd name="T18" fmla="*/ 196 w 204"/>
                <a:gd name="T19" fmla="*/ 16 h 80"/>
                <a:gd name="T20" fmla="*/ 189 w 204"/>
                <a:gd name="T21" fmla="*/ 8 h 80"/>
                <a:gd name="T22" fmla="*/ 125 w 204"/>
                <a:gd name="T23" fmla="*/ 27 h 80"/>
                <a:gd name="T24" fmla="*/ 123 w 204"/>
                <a:gd name="T25" fmla="*/ 20 h 80"/>
                <a:gd name="T26" fmla="*/ 188 w 204"/>
                <a:gd name="T27" fmla="*/ 0 h 80"/>
                <a:gd name="T28" fmla="*/ 204 w 204"/>
                <a:gd name="T29" fmla="*/ 16 h 80"/>
                <a:gd name="T30" fmla="*/ 199 w 204"/>
                <a:gd name="T31" fmla="*/ 27 h 80"/>
                <a:gd name="T32" fmla="*/ 198 w 204"/>
                <a:gd name="T33" fmla="*/ 27 h 80"/>
                <a:gd name="T34" fmla="*/ 97 w 204"/>
                <a:gd name="T3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4" h="80">
                  <a:moveTo>
                    <a:pt x="97" y="80"/>
                  </a:moveTo>
                  <a:cubicBezTo>
                    <a:pt x="87" y="80"/>
                    <a:pt x="87" y="80"/>
                    <a:pt x="87" y="80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5" y="19"/>
                    <a:pt x="196" y="17"/>
                    <a:pt x="196" y="16"/>
                  </a:cubicBezTo>
                  <a:cubicBezTo>
                    <a:pt x="196" y="11"/>
                    <a:pt x="193" y="8"/>
                    <a:pt x="189" y="8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7" y="0"/>
                    <a:pt x="204" y="7"/>
                    <a:pt x="204" y="16"/>
                  </a:cubicBezTo>
                  <a:cubicBezTo>
                    <a:pt x="204" y="21"/>
                    <a:pt x="199" y="26"/>
                    <a:pt x="199" y="27"/>
                  </a:cubicBezTo>
                  <a:cubicBezTo>
                    <a:pt x="198" y="27"/>
                    <a:pt x="198" y="27"/>
                    <a:pt x="198" y="27"/>
                  </a:cubicBezTo>
                  <a:lnTo>
                    <a:pt x="97" y="80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0" name="Rectangle 517">
              <a:extLst>
                <a:ext uri="{FF2B5EF4-FFF2-40B4-BE49-F238E27FC236}">
                  <a16:creationId xmlns="" xmlns:a16="http://schemas.microsoft.com/office/drawing/2014/main" id="{ED6351C8-E651-4675-B304-9445997C94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1513" y="3189289"/>
              <a:ext cx="14288" cy="14288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1" name="Rectangle 518">
              <a:extLst>
                <a:ext uri="{FF2B5EF4-FFF2-40B4-BE49-F238E27FC236}">
                  <a16:creationId xmlns="" xmlns:a16="http://schemas.microsoft.com/office/drawing/2014/main" id="{23044439-4B8F-426C-8759-036603992D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9763" y="3189289"/>
              <a:ext cx="15875" cy="14288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2" name="Freeform 519">
              <a:extLst>
                <a:ext uri="{FF2B5EF4-FFF2-40B4-BE49-F238E27FC236}">
                  <a16:creationId xmlns="" xmlns:a16="http://schemas.microsoft.com/office/drawing/2014/main" id="{630994C5-A4B8-4FDF-95CF-23B4562738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9601" y="3063876"/>
              <a:ext cx="107950" cy="171450"/>
            </a:xfrm>
            <a:custGeom>
              <a:avLst/>
              <a:gdLst>
                <a:gd name="T0" fmla="*/ 48 w 56"/>
                <a:gd name="T1" fmla="*/ 88 h 88"/>
                <a:gd name="T2" fmla="*/ 0 w 56"/>
                <a:gd name="T3" fmla="*/ 88 h 88"/>
                <a:gd name="T4" fmla="*/ 0 w 56"/>
                <a:gd name="T5" fmla="*/ 80 h 88"/>
                <a:gd name="T6" fmla="*/ 48 w 56"/>
                <a:gd name="T7" fmla="*/ 80 h 88"/>
                <a:gd name="T8" fmla="*/ 48 w 56"/>
                <a:gd name="T9" fmla="*/ 8 h 88"/>
                <a:gd name="T10" fmla="*/ 0 w 56"/>
                <a:gd name="T11" fmla="*/ 8 h 88"/>
                <a:gd name="T12" fmla="*/ 0 w 56"/>
                <a:gd name="T13" fmla="*/ 0 h 88"/>
                <a:gd name="T14" fmla="*/ 48 w 56"/>
                <a:gd name="T15" fmla="*/ 0 h 88"/>
                <a:gd name="T16" fmla="*/ 56 w 56"/>
                <a:gd name="T17" fmla="*/ 8 h 88"/>
                <a:gd name="T18" fmla="*/ 56 w 56"/>
                <a:gd name="T19" fmla="*/ 80 h 88"/>
                <a:gd name="T20" fmla="*/ 48 w 56"/>
                <a:gd name="T2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88">
                  <a:moveTo>
                    <a:pt x="48" y="88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8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4"/>
                    <a:pt x="52" y="88"/>
                    <a:pt x="48" y="88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3" name="Freeform 520">
              <a:extLst>
                <a:ext uri="{FF2B5EF4-FFF2-40B4-BE49-F238E27FC236}">
                  <a16:creationId xmlns="" xmlns:a16="http://schemas.microsoft.com/office/drawing/2014/main" id="{F6862BC8-2725-405B-921B-DFAABA3400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3426" y="2924176"/>
              <a:ext cx="371475" cy="77788"/>
            </a:xfrm>
            <a:custGeom>
              <a:avLst/>
              <a:gdLst>
                <a:gd name="T0" fmla="*/ 188 w 192"/>
                <a:gd name="T1" fmla="*/ 40 h 40"/>
                <a:gd name="T2" fmla="*/ 4 w 192"/>
                <a:gd name="T3" fmla="*/ 40 h 40"/>
                <a:gd name="T4" fmla="*/ 1 w 192"/>
                <a:gd name="T5" fmla="*/ 38 h 40"/>
                <a:gd name="T6" fmla="*/ 0 w 192"/>
                <a:gd name="T7" fmla="*/ 34 h 40"/>
                <a:gd name="T8" fmla="*/ 16 w 192"/>
                <a:gd name="T9" fmla="*/ 2 h 40"/>
                <a:gd name="T10" fmla="*/ 20 w 192"/>
                <a:gd name="T11" fmla="*/ 0 h 40"/>
                <a:gd name="T12" fmla="*/ 84 w 192"/>
                <a:gd name="T13" fmla="*/ 0 h 40"/>
                <a:gd name="T14" fmla="*/ 85 w 192"/>
                <a:gd name="T15" fmla="*/ 0 h 40"/>
                <a:gd name="T16" fmla="*/ 189 w 192"/>
                <a:gd name="T17" fmla="*/ 20 h 40"/>
                <a:gd name="T18" fmla="*/ 192 w 192"/>
                <a:gd name="T19" fmla="*/ 24 h 40"/>
                <a:gd name="T20" fmla="*/ 192 w 192"/>
                <a:gd name="T21" fmla="*/ 36 h 40"/>
                <a:gd name="T22" fmla="*/ 188 w 192"/>
                <a:gd name="T23" fmla="*/ 40 h 40"/>
                <a:gd name="T24" fmla="*/ 10 w 192"/>
                <a:gd name="T25" fmla="*/ 32 h 40"/>
                <a:gd name="T26" fmla="*/ 184 w 192"/>
                <a:gd name="T27" fmla="*/ 32 h 40"/>
                <a:gd name="T28" fmla="*/ 184 w 192"/>
                <a:gd name="T29" fmla="*/ 27 h 40"/>
                <a:gd name="T30" fmla="*/ 84 w 192"/>
                <a:gd name="T31" fmla="*/ 8 h 40"/>
                <a:gd name="T32" fmla="*/ 22 w 192"/>
                <a:gd name="T33" fmla="*/ 8 h 40"/>
                <a:gd name="T34" fmla="*/ 10 w 192"/>
                <a:gd name="T35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2" h="40">
                  <a:moveTo>
                    <a:pt x="188" y="40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3" y="40"/>
                    <a:pt x="1" y="39"/>
                    <a:pt x="1" y="38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1"/>
                    <a:pt x="18" y="0"/>
                    <a:pt x="20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5" y="0"/>
                  </a:cubicBezTo>
                  <a:cubicBezTo>
                    <a:pt x="189" y="20"/>
                    <a:pt x="189" y="20"/>
                    <a:pt x="189" y="20"/>
                  </a:cubicBezTo>
                  <a:cubicBezTo>
                    <a:pt x="191" y="20"/>
                    <a:pt x="192" y="22"/>
                    <a:pt x="192" y="24"/>
                  </a:cubicBezTo>
                  <a:cubicBezTo>
                    <a:pt x="192" y="36"/>
                    <a:pt x="192" y="36"/>
                    <a:pt x="192" y="36"/>
                  </a:cubicBezTo>
                  <a:cubicBezTo>
                    <a:pt x="192" y="38"/>
                    <a:pt x="190" y="40"/>
                    <a:pt x="188" y="40"/>
                  </a:cubicBezTo>
                  <a:close/>
                  <a:moveTo>
                    <a:pt x="10" y="32"/>
                  </a:moveTo>
                  <a:cubicBezTo>
                    <a:pt x="184" y="32"/>
                    <a:pt x="184" y="32"/>
                    <a:pt x="184" y="32"/>
                  </a:cubicBezTo>
                  <a:cubicBezTo>
                    <a:pt x="184" y="27"/>
                    <a:pt x="184" y="27"/>
                    <a:pt x="184" y="27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22" y="8"/>
                    <a:pt x="22" y="8"/>
                    <a:pt x="22" y="8"/>
                  </a:cubicBezTo>
                  <a:lnTo>
                    <a:pt x="10" y="32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4" name="Freeform 521">
              <a:extLst>
                <a:ext uri="{FF2B5EF4-FFF2-40B4-BE49-F238E27FC236}">
                  <a16:creationId xmlns="" xmlns:a16="http://schemas.microsoft.com/office/drawing/2014/main" id="{5E673D04-8B1E-48C0-9C96-3EFD4358A6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1676" y="2924176"/>
              <a:ext cx="46038" cy="73025"/>
            </a:xfrm>
            <a:custGeom>
              <a:avLst/>
              <a:gdLst>
                <a:gd name="T0" fmla="*/ 16 w 24"/>
                <a:gd name="T1" fmla="*/ 37 h 37"/>
                <a:gd name="T2" fmla="*/ 0 w 24"/>
                <a:gd name="T3" fmla="*/ 5 h 37"/>
                <a:gd name="T4" fmla="*/ 1 w 24"/>
                <a:gd name="T5" fmla="*/ 2 h 37"/>
                <a:gd name="T6" fmla="*/ 4 w 24"/>
                <a:gd name="T7" fmla="*/ 0 h 37"/>
                <a:gd name="T8" fmla="*/ 24 w 24"/>
                <a:gd name="T9" fmla="*/ 0 h 37"/>
                <a:gd name="T10" fmla="*/ 24 w 24"/>
                <a:gd name="T11" fmla="*/ 8 h 37"/>
                <a:gd name="T12" fmla="*/ 10 w 24"/>
                <a:gd name="T13" fmla="*/ 8 h 37"/>
                <a:gd name="T14" fmla="*/ 24 w 24"/>
                <a:gd name="T15" fmla="*/ 34 h 37"/>
                <a:gd name="T16" fmla="*/ 16 w 24"/>
                <a:gd name="T1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37">
                  <a:moveTo>
                    <a:pt x="16" y="37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1" y="0"/>
                    <a:pt x="3" y="0"/>
                    <a:pt x="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24" y="34"/>
                    <a:pt x="24" y="34"/>
                    <a:pt x="24" y="34"/>
                  </a:cubicBezTo>
                  <a:lnTo>
                    <a:pt x="16" y="37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5" name="Freeform 522">
              <a:extLst>
                <a:ext uri="{FF2B5EF4-FFF2-40B4-BE49-F238E27FC236}">
                  <a16:creationId xmlns="" xmlns:a16="http://schemas.microsoft.com/office/drawing/2014/main" id="{C6CD1BA7-1AD6-45FF-BAB9-4C1CCD7211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1526" y="2986089"/>
              <a:ext cx="327025" cy="63500"/>
            </a:xfrm>
            <a:custGeom>
              <a:avLst/>
              <a:gdLst>
                <a:gd name="T0" fmla="*/ 52 w 169"/>
                <a:gd name="T1" fmla="*/ 32 h 32"/>
                <a:gd name="T2" fmla="*/ 12 w 169"/>
                <a:gd name="T3" fmla="*/ 32 h 32"/>
                <a:gd name="T4" fmla="*/ 8 w 169"/>
                <a:gd name="T5" fmla="*/ 29 h 32"/>
                <a:gd name="T6" fmla="*/ 0 w 169"/>
                <a:gd name="T7" fmla="*/ 5 h 32"/>
                <a:gd name="T8" fmla="*/ 8 w 169"/>
                <a:gd name="T9" fmla="*/ 2 h 32"/>
                <a:gd name="T10" fmla="*/ 15 w 169"/>
                <a:gd name="T11" fmla="*/ 24 h 32"/>
                <a:gd name="T12" fmla="*/ 52 w 169"/>
                <a:gd name="T13" fmla="*/ 24 h 32"/>
                <a:gd name="T14" fmla="*/ 167 w 169"/>
                <a:gd name="T15" fmla="*/ 0 h 32"/>
                <a:gd name="T16" fmla="*/ 169 w 169"/>
                <a:gd name="T17" fmla="*/ 8 h 32"/>
                <a:gd name="T18" fmla="*/ 53 w 169"/>
                <a:gd name="T19" fmla="*/ 32 h 32"/>
                <a:gd name="T20" fmla="*/ 52 w 169"/>
                <a:gd name="T2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9" h="32">
                  <a:moveTo>
                    <a:pt x="52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10" y="32"/>
                    <a:pt x="9" y="31"/>
                    <a:pt x="8" y="2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32"/>
                    <a:pt x="52" y="32"/>
                    <a:pt x="52" y="32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6" name="Rectangle 523">
              <a:extLst>
                <a:ext uri="{FF2B5EF4-FFF2-40B4-BE49-F238E27FC236}">
                  <a16:creationId xmlns="" xmlns:a16="http://schemas.microsoft.com/office/drawing/2014/main" id="{CE8ECCD0-2810-43F2-8CB9-B9B519D5C2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9601" y="2924176"/>
              <a:ext cx="76200" cy="15875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7" name="Rectangle 524">
              <a:extLst>
                <a:ext uri="{FF2B5EF4-FFF2-40B4-BE49-F238E27FC236}">
                  <a16:creationId xmlns="" xmlns:a16="http://schemas.microsoft.com/office/drawing/2014/main" id="{41BC4472-F333-4E72-A8D0-E9E96AE497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9763" y="2955926"/>
              <a:ext cx="53975" cy="15875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8" name="Rectangle 525">
              <a:extLst>
                <a:ext uri="{FF2B5EF4-FFF2-40B4-BE49-F238E27FC236}">
                  <a16:creationId xmlns="" xmlns:a16="http://schemas.microsoft.com/office/drawing/2014/main" id="{975D8B4C-BD90-48FD-BE2C-B75965354E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1513" y="2986089"/>
              <a:ext cx="30163" cy="15875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9" name="Rectangle 526">
              <a:extLst>
                <a:ext uri="{FF2B5EF4-FFF2-40B4-BE49-F238E27FC236}">
                  <a16:creationId xmlns="" xmlns:a16="http://schemas.microsoft.com/office/drawing/2014/main" id="{D3AF0AB3-835F-4AE5-AF45-48B7D29FE1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9601" y="2986089"/>
              <a:ext cx="46038" cy="15875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40" name="TextBox 71"/>
          <p:cNvSpPr txBox="1"/>
          <p:nvPr/>
        </p:nvSpPr>
        <p:spPr>
          <a:xfrm>
            <a:off x="35496" y="224654"/>
            <a:ext cx="554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15.7</a:t>
            </a:r>
            <a:endParaRPr lang="ru-RU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2430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4" name="TextBox 58"/>
          <p:cNvSpPr txBox="1"/>
          <p:nvPr/>
        </p:nvSpPr>
        <p:spPr>
          <a:xfrm>
            <a:off x="611559" y="175743"/>
            <a:ext cx="84249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ПЕРЕЧЕНЬ ИННОВАЦИОННОЙ ПРОДУКЦИИ</a:t>
            </a:r>
            <a:endParaRPr lang="ru-RU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</a:endParaRPr>
          </a:p>
        </p:txBody>
      </p:sp>
      <p:pic>
        <p:nvPicPr>
          <p:cNvPr id="2097245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60"/>
            <a:ext cx="1250282" cy="750170"/>
          </a:xfrm>
          <a:prstGeom prst="rect">
            <a:avLst/>
          </a:prstGeom>
          <a:noFill/>
        </p:spPr>
      </p:pic>
      <p:sp>
        <p:nvSpPr>
          <p:cNvPr id="9" name="Прямоугольник 3"/>
          <p:cNvSpPr/>
          <p:nvPr/>
        </p:nvSpPr>
        <p:spPr>
          <a:xfrm>
            <a:off x="3054930" y="1860993"/>
            <a:ext cx="2883495" cy="126957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ДЛЯ ЧЕГО</a:t>
            </a:r>
            <a:r>
              <a:rPr lang="en-US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:</a:t>
            </a:r>
            <a:endParaRPr lang="ru-RU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  <a:p>
            <a:endParaRPr lang="ru-RU" sz="1000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  <a:p>
            <a:pPr marL="171450" indent="-171450" fontAlgn="base">
              <a:buFont typeface="Arial" panose="020B0604020202020204" pitchFamily="34" charset="0"/>
              <a:buChar char="•"/>
            </a:pPr>
            <a:r>
              <a:rPr lang="ru-RU" sz="105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Выявление </a:t>
            </a:r>
            <a:r>
              <a:rPr lang="ru-RU" sz="1050" dirty="0" smtClean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инновационной продукции</a:t>
            </a:r>
            <a:r>
              <a:rPr lang="ru-RU" sz="105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;</a:t>
            </a:r>
          </a:p>
          <a:p>
            <a:pPr marL="171450" indent="-171450" fontAlgn="base">
              <a:buFont typeface="Arial" panose="020B0604020202020204" pitchFamily="34" charset="0"/>
              <a:buChar char="•"/>
            </a:pPr>
            <a:endParaRPr lang="ru-RU" sz="1050" dirty="0">
              <a:solidFill>
                <a:srgbClr val="000000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indent="-171450" fontAlgn="base">
              <a:buFont typeface="Arial" panose="020B0604020202020204" pitchFamily="34" charset="0"/>
              <a:buChar char="•"/>
            </a:pPr>
            <a:r>
              <a:rPr lang="ru-RU" sz="1050" dirty="0">
                <a:solidFill>
                  <a:srgbClr val="000000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Информационное обеспечение потенциальных потребителей.</a:t>
            </a:r>
          </a:p>
        </p:txBody>
      </p:sp>
      <p:sp>
        <p:nvSpPr>
          <p:cNvPr id="10" name="Прямоугольник 3"/>
          <p:cNvSpPr/>
          <p:nvPr/>
        </p:nvSpPr>
        <p:spPr>
          <a:xfrm>
            <a:off x="5943327" y="3219822"/>
            <a:ext cx="3015495" cy="180357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ОБЯЗАТЕЛЬНЫЕ УСЛОВИЯ</a:t>
            </a:r>
            <a:r>
              <a:rPr lang="en-US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:</a:t>
            </a:r>
            <a:endParaRPr lang="ru-RU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  <a:p>
            <a:endParaRPr lang="ru-RU" sz="1200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1050" dirty="0">
                <a:solidFill>
                  <a:srgbClr val="000000"/>
                </a:solidFill>
                <a:latin typeface="Century Gothic" panose="020B0502020202020204" pitchFamily="34" charset="0"/>
              </a:rPr>
              <a:t>Научно-техническая новизна;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1050" dirty="0" err="1">
                <a:solidFill>
                  <a:srgbClr val="000000"/>
                </a:solidFill>
                <a:latin typeface="Century Gothic" panose="020B0502020202020204" pitchFamily="34" charset="0"/>
              </a:rPr>
              <a:t>Наукоемкость</a:t>
            </a:r>
            <a:r>
              <a:rPr lang="ru-RU" sz="1050" dirty="0">
                <a:solidFill>
                  <a:srgbClr val="000000"/>
                </a:solidFill>
                <a:latin typeface="Century Gothic" panose="020B0502020202020204" pitchFamily="34" charset="0"/>
              </a:rPr>
              <a:t>;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1050" dirty="0">
                <a:solidFill>
                  <a:srgbClr val="000000"/>
                </a:solidFill>
                <a:latin typeface="Century Gothic" panose="020B0502020202020204" pitchFamily="34" charset="0"/>
              </a:rPr>
              <a:t>Внедрение продукции;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050" dirty="0">
                <a:solidFill>
                  <a:srgbClr val="000000"/>
                </a:solidFill>
                <a:latin typeface="Century Gothic" panose="020B0502020202020204" pitchFamily="34" charset="0"/>
              </a:rPr>
              <a:t>Положительный социально-экономический эффект от реализации продукции.</a:t>
            </a:r>
          </a:p>
        </p:txBody>
      </p:sp>
      <p:sp>
        <p:nvSpPr>
          <p:cNvPr id="11" name="Прямоугольник 3"/>
          <p:cNvSpPr/>
          <p:nvPr/>
        </p:nvSpPr>
        <p:spPr>
          <a:xfrm>
            <a:off x="176338" y="987574"/>
            <a:ext cx="2883494" cy="75405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КОМУ</a:t>
            </a:r>
            <a:r>
              <a:rPr lang="en-US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</a:rPr>
              <a:t>:</a:t>
            </a:r>
            <a:endParaRPr lang="ru-RU" b="1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</a:endParaRPr>
          </a:p>
          <a:p>
            <a:endParaRPr lang="ru-RU" sz="700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</a:endParaRPr>
          </a:p>
          <a:p>
            <a:r>
              <a:rPr lang="ru-RU" sz="11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Юридическим лицам и индивидуальным предпринимателям</a:t>
            </a:r>
          </a:p>
        </p:txBody>
      </p:sp>
      <p:pic>
        <p:nvPicPr>
          <p:cNvPr id="12" name="Picture 2" descr="https://i.ya-webdesign.com/images/street-view-png-1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955" y="532433"/>
            <a:ext cx="551681" cy="561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Группа 12">
            <a:extLst>
              <a:ext uri="{FF2B5EF4-FFF2-40B4-BE49-F238E27FC236}">
                <a16:creationId xmlns="" xmlns:a16="http://schemas.microsoft.com/office/drawing/2014/main" id="{AB52ED0B-B173-6641-83B5-DA416B6585CC}"/>
              </a:ext>
            </a:extLst>
          </p:cNvPr>
          <p:cNvGrpSpPr/>
          <p:nvPr/>
        </p:nvGrpSpPr>
        <p:grpSpPr>
          <a:xfrm>
            <a:off x="4941516" y="1232991"/>
            <a:ext cx="816929" cy="726794"/>
            <a:chOff x="1065213" y="1946276"/>
            <a:chExt cx="495300" cy="496888"/>
          </a:xfrm>
          <a:solidFill>
            <a:schemeClr val="bg2"/>
          </a:solidFill>
        </p:grpSpPr>
        <p:sp>
          <p:nvSpPr>
            <p:cNvPr id="14" name="Freeform 305">
              <a:extLst>
                <a:ext uri="{FF2B5EF4-FFF2-40B4-BE49-F238E27FC236}">
                  <a16:creationId xmlns="" xmlns:a16="http://schemas.microsoft.com/office/drawing/2014/main" id="{A8F0EEE7-7384-9F4F-8BF2-FA881497CE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5213" y="2117726"/>
              <a:ext cx="495300" cy="325438"/>
            </a:xfrm>
            <a:custGeom>
              <a:avLst/>
              <a:gdLst>
                <a:gd name="T0" fmla="*/ 172 w 256"/>
                <a:gd name="T1" fmla="*/ 128 h 168"/>
                <a:gd name="T2" fmla="*/ 254 w 256"/>
                <a:gd name="T3" fmla="*/ 65 h 168"/>
                <a:gd name="T4" fmla="*/ 254 w 256"/>
                <a:gd name="T5" fmla="*/ 54 h 168"/>
                <a:gd name="T6" fmla="*/ 172 w 256"/>
                <a:gd name="T7" fmla="*/ 0 h 168"/>
                <a:gd name="T8" fmla="*/ 164 w 256"/>
                <a:gd name="T9" fmla="*/ 2 h 168"/>
                <a:gd name="T10" fmla="*/ 92 w 256"/>
                <a:gd name="T11" fmla="*/ 2 h 168"/>
                <a:gd name="T12" fmla="*/ 84 w 256"/>
                <a:gd name="T13" fmla="*/ 0 h 168"/>
                <a:gd name="T14" fmla="*/ 52 w 256"/>
                <a:gd name="T15" fmla="*/ 11 h 168"/>
                <a:gd name="T16" fmla="*/ 2 w 256"/>
                <a:gd name="T17" fmla="*/ 1 h 168"/>
                <a:gd name="T18" fmla="*/ 0 w 256"/>
                <a:gd name="T19" fmla="*/ 116 h 168"/>
                <a:gd name="T20" fmla="*/ 4 w 256"/>
                <a:gd name="T21" fmla="*/ 120 h 168"/>
                <a:gd name="T22" fmla="*/ 52 w 256"/>
                <a:gd name="T23" fmla="*/ 108 h 168"/>
                <a:gd name="T24" fmla="*/ 84 w 256"/>
                <a:gd name="T25" fmla="*/ 128 h 168"/>
                <a:gd name="T26" fmla="*/ 69 w 256"/>
                <a:gd name="T27" fmla="*/ 130 h 168"/>
                <a:gd name="T28" fmla="*/ 84 w 256"/>
                <a:gd name="T29" fmla="*/ 165 h 168"/>
                <a:gd name="T30" fmla="*/ 168 w 256"/>
                <a:gd name="T31" fmla="*/ 168 h 168"/>
                <a:gd name="T32" fmla="*/ 188 w 256"/>
                <a:gd name="T33" fmla="*/ 133 h 168"/>
                <a:gd name="T34" fmla="*/ 184 w 256"/>
                <a:gd name="T35" fmla="*/ 128 h 168"/>
                <a:gd name="T36" fmla="*/ 237 w 256"/>
                <a:gd name="T37" fmla="*/ 42 h 168"/>
                <a:gd name="T38" fmla="*/ 172 w 256"/>
                <a:gd name="T39" fmla="*/ 11 h 168"/>
                <a:gd name="T40" fmla="*/ 246 w 256"/>
                <a:gd name="T41" fmla="*/ 56 h 168"/>
                <a:gd name="T42" fmla="*/ 172 w 256"/>
                <a:gd name="T43" fmla="*/ 38 h 168"/>
                <a:gd name="T44" fmla="*/ 246 w 256"/>
                <a:gd name="T45" fmla="*/ 64 h 168"/>
                <a:gd name="T46" fmla="*/ 172 w 256"/>
                <a:gd name="T47" fmla="*/ 64 h 168"/>
                <a:gd name="T48" fmla="*/ 237 w 256"/>
                <a:gd name="T49" fmla="*/ 77 h 168"/>
                <a:gd name="T50" fmla="*/ 172 w 256"/>
                <a:gd name="T51" fmla="*/ 90 h 168"/>
                <a:gd name="T52" fmla="*/ 128 w 256"/>
                <a:gd name="T53" fmla="*/ 8 h 168"/>
                <a:gd name="T54" fmla="*/ 164 w 256"/>
                <a:gd name="T55" fmla="*/ 29 h 168"/>
                <a:gd name="T56" fmla="*/ 92 w 256"/>
                <a:gd name="T57" fmla="*/ 29 h 168"/>
                <a:gd name="T58" fmla="*/ 92 w 256"/>
                <a:gd name="T59" fmla="*/ 37 h 168"/>
                <a:gd name="T60" fmla="*/ 164 w 256"/>
                <a:gd name="T61" fmla="*/ 37 h 168"/>
                <a:gd name="T62" fmla="*/ 92 w 256"/>
                <a:gd name="T63" fmla="*/ 56 h 168"/>
                <a:gd name="T64" fmla="*/ 92 w 256"/>
                <a:gd name="T65" fmla="*/ 64 h 168"/>
                <a:gd name="T66" fmla="*/ 164 w 256"/>
                <a:gd name="T67" fmla="*/ 82 h 168"/>
                <a:gd name="T68" fmla="*/ 92 w 256"/>
                <a:gd name="T69" fmla="*/ 82 h 168"/>
                <a:gd name="T70" fmla="*/ 92 w 256"/>
                <a:gd name="T71" fmla="*/ 90 h 168"/>
                <a:gd name="T72" fmla="*/ 164 w 256"/>
                <a:gd name="T73" fmla="*/ 90 h 168"/>
                <a:gd name="T74" fmla="*/ 128 w 256"/>
                <a:gd name="T75" fmla="*/ 112 h 168"/>
                <a:gd name="T76" fmla="*/ 92 w 256"/>
                <a:gd name="T77" fmla="*/ 90 h 168"/>
                <a:gd name="T78" fmla="*/ 128 w 256"/>
                <a:gd name="T79" fmla="*/ 120 h 168"/>
                <a:gd name="T80" fmla="*/ 164 w 256"/>
                <a:gd name="T81" fmla="*/ 128 h 168"/>
                <a:gd name="T82" fmla="*/ 92 w 256"/>
                <a:gd name="T83" fmla="*/ 117 h 168"/>
                <a:gd name="T84" fmla="*/ 84 w 256"/>
                <a:gd name="T85" fmla="*/ 29 h 168"/>
                <a:gd name="T86" fmla="*/ 84 w 256"/>
                <a:gd name="T87" fmla="*/ 11 h 168"/>
                <a:gd name="T88" fmla="*/ 84 w 256"/>
                <a:gd name="T89" fmla="*/ 38 h 168"/>
                <a:gd name="T90" fmla="*/ 10 w 256"/>
                <a:gd name="T91" fmla="*/ 56 h 168"/>
                <a:gd name="T92" fmla="*/ 84 w 256"/>
                <a:gd name="T93" fmla="*/ 82 h 168"/>
                <a:gd name="T94" fmla="*/ 84 w 256"/>
                <a:gd name="T95" fmla="*/ 64 h 168"/>
                <a:gd name="T96" fmla="*/ 40 w 256"/>
                <a:gd name="T97" fmla="*/ 17 h 168"/>
                <a:gd name="T98" fmla="*/ 8 w 256"/>
                <a:gd name="T99" fmla="*/ 9 h 168"/>
                <a:gd name="T100" fmla="*/ 8 w 256"/>
                <a:gd name="T101" fmla="*/ 77 h 168"/>
                <a:gd name="T102" fmla="*/ 8 w 256"/>
                <a:gd name="T103" fmla="*/ 111 h 168"/>
                <a:gd name="T104" fmla="*/ 84 w 256"/>
                <a:gd name="T105" fmla="*/ 90 h 168"/>
                <a:gd name="T106" fmla="*/ 19 w 256"/>
                <a:gd name="T107" fmla="*/ 77 h 168"/>
                <a:gd name="T108" fmla="*/ 90 w 256"/>
                <a:gd name="T109" fmla="*/ 160 h 168"/>
                <a:gd name="T110" fmla="*/ 178 w 256"/>
                <a:gd name="T111" fmla="*/ 13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6" h="168">
                  <a:moveTo>
                    <a:pt x="184" y="128"/>
                  </a:moveTo>
                  <a:cubicBezTo>
                    <a:pt x="172" y="128"/>
                    <a:pt x="172" y="128"/>
                    <a:pt x="172" y="128"/>
                  </a:cubicBezTo>
                  <a:cubicBezTo>
                    <a:pt x="172" y="116"/>
                    <a:pt x="172" y="116"/>
                    <a:pt x="172" y="116"/>
                  </a:cubicBezTo>
                  <a:cubicBezTo>
                    <a:pt x="232" y="106"/>
                    <a:pt x="250" y="77"/>
                    <a:pt x="254" y="65"/>
                  </a:cubicBezTo>
                  <a:cubicBezTo>
                    <a:pt x="255" y="64"/>
                    <a:pt x="256" y="62"/>
                    <a:pt x="256" y="60"/>
                  </a:cubicBezTo>
                  <a:cubicBezTo>
                    <a:pt x="256" y="58"/>
                    <a:pt x="255" y="56"/>
                    <a:pt x="254" y="54"/>
                  </a:cubicBezTo>
                  <a:cubicBezTo>
                    <a:pt x="250" y="42"/>
                    <a:pt x="232" y="13"/>
                    <a:pt x="172" y="3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53" y="0"/>
                    <a:pt x="141" y="0"/>
                    <a:pt x="128" y="0"/>
                  </a:cubicBezTo>
                  <a:cubicBezTo>
                    <a:pt x="115" y="0"/>
                    <a:pt x="103" y="0"/>
                    <a:pt x="92" y="2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71" y="5"/>
                    <a:pt x="61" y="8"/>
                    <a:pt x="52" y="1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7"/>
                    <a:pt x="1" y="118"/>
                    <a:pt x="2" y="119"/>
                  </a:cubicBezTo>
                  <a:cubicBezTo>
                    <a:pt x="2" y="119"/>
                    <a:pt x="3" y="120"/>
                    <a:pt x="4" y="120"/>
                  </a:cubicBezTo>
                  <a:cubicBezTo>
                    <a:pt x="4" y="120"/>
                    <a:pt x="5" y="120"/>
                    <a:pt x="5" y="120"/>
                  </a:cubicBezTo>
                  <a:cubicBezTo>
                    <a:pt x="52" y="108"/>
                    <a:pt x="52" y="108"/>
                    <a:pt x="52" y="108"/>
                  </a:cubicBezTo>
                  <a:cubicBezTo>
                    <a:pt x="61" y="111"/>
                    <a:pt x="71" y="114"/>
                    <a:pt x="84" y="116"/>
                  </a:cubicBezTo>
                  <a:cubicBezTo>
                    <a:pt x="84" y="128"/>
                    <a:pt x="84" y="128"/>
                    <a:pt x="84" y="128"/>
                  </a:cubicBezTo>
                  <a:cubicBezTo>
                    <a:pt x="72" y="128"/>
                    <a:pt x="72" y="128"/>
                    <a:pt x="72" y="128"/>
                  </a:cubicBezTo>
                  <a:cubicBezTo>
                    <a:pt x="71" y="128"/>
                    <a:pt x="69" y="128"/>
                    <a:pt x="69" y="130"/>
                  </a:cubicBezTo>
                  <a:cubicBezTo>
                    <a:pt x="68" y="131"/>
                    <a:pt x="68" y="132"/>
                    <a:pt x="68" y="133"/>
                  </a:cubicBezTo>
                  <a:cubicBezTo>
                    <a:pt x="84" y="165"/>
                    <a:pt x="84" y="165"/>
                    <a:pt x="84" y="165"/>
                  </a:cubicBezTo>
                  <a:cubicBezTo>
                    <a:pt x="85" y="167"/>
                    <a:pt x="86" y="168"/>
                    <a:pt x="88" y="168"/>
                  </a:cubicBezTo>
                  <a:cubicBezTo>
                    <a:pt x="168" y="168"/>
                    <a:pt x="168" y="168"/>
                    <a:pt x="168" y="168"/>
                  </a:cubicBezTo>
                  <a:cubicBezTo>
                    <a:pt x="170" y="168"/>
                    <a:pt x="171" y="167"/>
                    <a:pt x="172" y="165"/>
                  </a:cubicBezTo>
                  <a:cubicBezTo>
                    <a:pt x="188" y="133"/>
                    <a:pt x="188" y="133"/>
                    <a:pt x="188" y="133"/>
                  </a:cubicBezTo>
                  <a:cubicBezTo>
                    <a:pt x="188" y="132"/>
                    <a:pt x="188" y="131"/>
                    <a:pt x="187" y="130"/>
                  </a:cubicBezTo>
                  <a:cubicBezTo>
                    <a:pt x="187" y="128"/>
                    <a:pt x="185" y="128"/>
                    <a:pt x="184" y="128"/>
                  </a:cubicBezTo>
                  <a:close/>
                  <a:moveTo>
                    <a:pt x="172" y="11"/>
                  </a:moveTo>
                  <a:cubicBezTo>
                    <a:pt x="207" y="17"/>
                    <a:pt x="227" y="31"/>
                    <a:pt x="237" y="42"/>
                  </a:cubicBezTo>
                  <a:cubicBezTo>
                    <a:pt x="221" y="36"/>
                    <a:pt x="198" y="32"/>
                    <a:pt x="172" y="29"/>
                  </a:cubicBezTo>
                  <a:lnTo>
                    <a:pt x="172" y="11"/>
                  </a:lnTo>
                  <a:close/>
                  <a:moveTo>
                    <a:pt x="172" y="38"/>
                  </a:moveTo>
                  <a:cubicBezTo>
                    <a:pt x="212" y="41"/>
                    <a:pt x="238" y="49"/>
                    <a:pt x="246" y="56"/>
                  </a:cubicBezTo>
                  <a:cubicBezTo>
                    <a:pt x="172" y="56"/>
                    <a:pt x="172" y="56"/>
                    <a:pt x="172" y="56"/>
                  </a:cubicBezTo>
                  <a:lnTo>
                    <a:pt x="172" y="38"/>
                  </a:lnTo>
                  <a:close/>
                  <a:moveTo>
                    <a:pt x="172" y="64"/>
                  </a:moveTo>
                  <a:cubicBezTo>
                    <a:pt x="246" y="64"/>
                    <a:pt x="246" y="64"/>
                    <a:pt x="246" y="64"/>
                  </a:cubicBezTo>
                  <a:cubicBezTo>
                    <a:pt x="238" y="71"/>
                    <a:pt x="212" y="78"/>
                    <a:pt x="172" y="82"/>
                  </a:cubicBezTo>
                  <a:lnTo>
                    <a:pt x="172" y="64"/>
                  </a:lnTo>
                  <a:close/>
                  <a:moveTo>
                    <a:pt x="172" y="90"/>
                  </a:moveTo>
                  <a:cubicBezTo>
                    <a:pt x="198" y="88"/>
                    <a:pt x="221" y="83"/>
                    <a:pt x="237" y="77"/>
                  </a:cubicBezTo>
                  <a:cubicBezTo>
                    <a:pt x="227" y="89"/>
                    <a:pt x="207" y="102"/>
                    <a:pt x="172" y="108"/>
                  </a:cubicBezTo>
                  <a:lnTo>
                    <a:pt x="172" y="90"/>
                  </a:lnTo>
                  <a:close/>
                  <a:moveTo>
                    <a:pt x="92" y="10"/>
                  </a:moveTo>
                  <a:cubicBezTo>
                    <a:pt x="103" y="9"/>
                    <a:pt x="115" y="8"/>
                    <a:pt x="128" y="8"/>
                  </a:cubicBezTo>
                  <a:cubicBezTo>
                    <a:pt x="141" y="8"/>
                    <a:pt x="153" y="9"/>
                    <a:pt x="164" y="10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52" y="28"/>
                    <a:pt x="140" y="28"/>
                    <a:pt x="128" y="28"/>
                  </a:cubicBezTo>
                  <a:cubicBezTo>
                    <a:pt x="116" y="28"/>
                    <a:pt x="104" y="28"/>
                    <a:pt x="92" y="29"/>
                  </a:cubicBezTo>
                  <a:lnTo>
                    <a:pt x="92" y="10"/>
                  </a:lnTo>
                  <a:close/>
                  <a:moveTo>
                    <a:pt x="92" y="37"/>
                  </a:moveTo>
                  <a:cubicBezTo>
                    <a:pt x="103" y="36"/>
                    <a:pt x="115" y="36"/>
                    <a:pt x="128" y="36"/>
                  </a:cubicBezTo>
                  <a:cubicBezTo>
                    <a:pt x="141" y="36"/>
                    <a:pt x="153" y="36"/>
                    <a:pt x="164" y="37"/>
                  </a:cubicBezTo>
                  <a:cubicBezTo>
                    <a:pt x="164" y="56"/>
                    <a:pt x="164" y="56"/>
                    <a:pt x="164" y="56"/>
                  </a:cubicBezTo>
                  <a:cubicBezTo>
                    <a:pt x="92" y="56"/>
                    <a:pt x="92" y="56"/>
                    <a:pt x="92" y="56"/>
                  </a:cubicBezTo>
                  <a:lnTo>
                    <a:pt x="92" y="37"/>
                  </a:lnTo>
                  <a:close/>
                  <a:moveTo>
                    <a:pt x="92" y="64"/>
                  </a:moveTo>
                  <a:cubicBezTo>
                    <a:pt x="164" y="64"/>
                    <a:pt x="164" y="64"/>
                    <a:pt x="164" y="64"/>
                  </a:cubicBezTo>
                  <a:cubicBezTo>
                    <a:pt x="164" y="82"/>
                    <a:pt x="164" y="82"/>
                    <a:pt x="164" y="82"/>
                  </a:cubicBezTo>
                  <a:cubicBezTo>
                    <a:pt x="153" y="83"/>
                    <a:pt x="141" y="84"/>
                    <a:pt x="128" y="84"/>
                  </a:cubicBezTo>
                  <a:cubicBezTo>
                    <a:pt x="115" y="84"/>
                    <a:pt x="103" y="83"/>
                    <a:pt x="92" y="82"/>
                  </a:cubicBezTo>
                  <a:lnTo>
                    <a:pt x="92" y="64"/>
                  </a:lnTo>
                  <a:close/>
                  <a:moveTo>
                    <a:pt x="92" y="90"/>
                  </a:moveTo>
                  <a:cubicBezTo>
                    <a:pt x="104" y="91"/>
                    <a:pt x="116" y="92"/>
                    <a:pt x="128" y="92"/>
                  </a:cubicBezTo>
                  <a:cubicBezTo>
                    <a:pt x="140" y="92"/>
                    <a:pt x="152" y="91"/>
                    <a:pt x="164" y="90"/>
                  </a:cubicBezTo>
                  <a:cubicBezTo>
                    <a:pt x="164" y="109"/>
                    <a:pt x="164" y="109"/>
                    <a:pt x="164" y="109"/>
                  </a:cubicBezTo>
                  <a:cubicBezTo>
                    <a:pt x="153" y="111"/>
                    <a:pt x="141" y="112"/>
                    <a:pt x="128" y="112"/>
                  </a:cubicBezTo>
                  <a:cubicBezTo>
                    <a:pt x="115" y="112"/>
                    <a:pt x="103" y="111"/>
                    <a:pt x="92" y="109"/>
                  </a:cubicBezTo>
                  <a:lnTo>
                    <a:pt x="92" y="90"/>
                  </a:lnTo>
                  <a:close/>
                  <a:moveTo>
                    <a:pt x="92" y="117"/>
                  </a:moveTo>
                  <a:cubicBezTo>
                    <a:pt x="103" y="119"/>
                    <a:pt x="115" y="120"/>
                    <a:pt x="128" y="120"/>
                  </a:cubicBezTo>
                  <a:cubicBezTo>
                    <a:pt x="141" y="120"/>
                    <a:pt x="153" y="119"/>
                    <a:pt x="164" y="117"/>
                  </a:cubicBezTo>
                  <a:cubicBezTo>
                    <a:pt x="164" y="128"/>
                    <a:pt x="164" y="128"/>
                    <a:pt x="164" y="128"/>
                  </a:cubicBezTo>
                  <a:cubicBezTo>
                    <a:pt x="92" y="128"/>
                    <a:pt x="92" y="128"/>
                    <a:pt x="92" y="128"/>
                  </a:cubicBezTo>
                  <a:lnTo>
                    <a:pt x="92" y="117"/>
                  </a:lnTo>
                  <a:close/>
                  <a:moveTo>
                    <a:pt x="84" y="11"/>
                  </a:moveTo>
                  <a:cubicBezTo>
                    <a:pt x="84" y="29"/>
                    <a:pt x="84" y="29"/>
                    <a:pt x="84" y="29"/>
                  </a:cubicBezTo>
                  <a:cubicBezTo>
                    <a:pt x="58" y="32"/>
                    <a:pt x="35" y="36"/>
                    <a:pt x="19" y="42"/>
                  </a:cubicBezTo>
                  <a:cubicBezTo>
                    <a:pt x="29" y="31"/>
                    <a:pt x="49" y="17"/>
                    <a:pt x="84" y="11"/>
                  </a:cubicBezTo>
                  <a:close/>
                  <a:moveTo>
                    <a:pt x="10" y="56"/>
                  </a:moveTo>
                  <a:cubicBezTo>
                    <a:pt x="18" y="49"/>
                    <a:pt x="44" y="41"/>
                    <a:pt x="84" y="38"/>
                  </a:cubicBezTo>
                  <a:cubicBezTo>
                    <a:pt x="84" y="56"/>
                    <a:pt x="84" y="56"/>
                    <a:pt x="84" y="56"/>
                  </a:cubicBezTo>
                  <a:lnTo>
                    <a:pt x="10" y="56"/>
                  </a:lnTo>
                  <a:close/>
                  <a:moveTo>
                    <a:pt x="84" y="64"/>
                  </a:moveTo>
                  <a:cubicBezTo>
                    <a:pt x="84" y="82"/>
                    <a:pt x="84" y="82"/>
                    <a:pt x="84" y="82"/>
                  </a:cubicBezTo>
                  <a:cubicBezTo>
                    <a:pt x="44" y="78"/>
                    <a:pt x="18" y="71"/>
                    <a:pt x="10" y="64"/>
                  </a:cubicBezTo>
                  <a:lnTo>
                    <a:pt x="84" y="64"/>
                  </a:lnTo>
                  <a:close/>
                  <a:moveTo>
                    <a:pt x="8" y="9"/>
                  </a:moveTo>
                  <a:cubicBezTo>
                    <a:pt x="40" y="17"/>
                    <a:pt x="40" y="17"/>
                    <a:pt x="40" y="17"/>
                  </a:cubicBezTo>
                  <a:cubicBezTo>
                    <a:pt x="23" y="25"/>
                    <a:pt x="14" y="35"/>
                    <a:pt x="8" y="43"/>
                  </a:cubicBezTo>
                  <a:lnTo>
                    <a:pt x="8" y="9"/>
                  </a:lnTo>
                  <a:close/>
                  <a:moveTo>
                    <a:pt x="8" y="111"/>
                  </a:moveTo>
                  <a:cubicBezTo>
                    <a:pt x="8" y="77"/>
                    <a:pt x="8" y="77"/>
                    <a:pt x="8" y="77"/>
                  </a:cubicBezTo>
                  <a:cubicBezTo>
                    <a:pt x="14" y="85"/>
                    <a:pt x="23" y="94"/>
                    <a:pt x="40" y="103"/>
                  </a:cubicBezTo>
                  <a:lnTo>
                    <a:pt x="8" y="111"/>
                  </a:lnTo>
                  <a:close/>
                  <a:moveTo>
                    <a:pt x="19" y="77"/>
                  </a:moveTo>
                  <a:cubicBezTo>
                    <a:pt x="35" y="83"/>
                    <a:pt x="58" y="88"/>
                    <a:pt x="84" y="90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49" y="102"/>
                    <a:pt x="29" y="89"/>
                    <a:pt x="19" y="77"/>
                  </a:cubicBezTo>
                  <a:close/>
                  <a:moveTo>
                    <a:pt x="166" y="160"/>
                  </a:moveTo>
                  <a:cubicBezTo>
                    <a:pt x="90" y="160"/>
                    <a:pt x="90" y="160"/>
                    <a:pt x="90" y="160"/>
                  </a:cubicBezTo>
                  <a:cubicBezTo>
                    <a:pt x="78" y="136"/>
                    <a:pt x="78" y="136"/>
                    <a:pt x="78" y="136"/>
                  </a:cubicBezTo>
                  <a:cubicBezTo>
                    <a:pt x="178" y="136"/>
                    <a:pt x="178" y="136"/>
                    <a:pt x="178" y="136"/>
                  </a:cubicBezTo>
                  <a:lnTo>
                    <a:pt x="166" y="160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5" name="Rectangle 306">
              <a:extLst>
                <a:ext uri="{FF2B5EF4-FFF2-40B4-BE49-F238E27FC236}">
                  <a16:creationId xmlns="" xmlns:a16="http://schemas.microsoft.com/office/drawing/2014/main" id="{A9863B0F-749A-A54D-A967-02CAFEF184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4926" y="2397126"/>
              <a:ext cx="15875" cy="15875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6" name="Rectangle 307">
              <a:extLst>
                <a:ext uri="{FF2B5EF4-FFF2-40B4-BE49-F238E27FC236}">
                  <a16:creationId xmlns="" xmlns:a16="http://schemas.microsoft.com/office/drawing/2014/main" id="{50381B9E-6E1A-164C-A6C7-7A95BE403D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6676" y="2397126"/>
              <a:ext cx="15875" cy="15875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7" name="Rectangle 308">
              <a:extLst>
                <a:ext uri="{FF2B5EF4-FFF2-40B4-BE49-F238E27FC236}">
                  <a16:creationId xmlns="" xmlns:a16="http://schemas.microsoft.com/office/drawing/2014/main" id="{8BA03B6F-6432-D942-9CE3-95D7D9D5A4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4763" y="2397126"/>
              <a:ext cx="14288" cy="15875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8" name="Rectangle 309">
              <a:extLst>
                <a:ext uri="{FF2B5EF4-FFF2-40B4-BE49-F238E27FC236}">
                  <a16:creationId xmlns="" xmlns:a16="http://schemas.microsoft.com/office/drawing/2014/main" id="{3A3D10DC-6E94-0048-9B21-D7158B9C71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251" y="2413001"/>
              <a:ext cx="77788" cy="14288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9" name="Rectangle 310">
              <a:extLst>
                <a:ext uri="{FF2B5EF4-FFF2-40B4-BE49-F238E27FC236}">
                  <a16:creationId xmlns="" xmlns:a16="http://schemas.microsoft.com/office/drawing/2014/main" id="{112E8676-DE15-754C-9828-10E96F12BE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5213" y="2381251"/>
              <a:ext cx="46038" cy="15875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0" name="Freeform 311">
              <a:extLst>
                <a:ext uri="{FF2B5EF4-FFF2-40B4-BE49-F238E27FC236}">
                  <a16:creationId xmlns="" xmlns:a16="http://schemas.microsoft.com/office/drawing/2014/main" id="{5E919363-9D68-4D43-A7C4-8050A3491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0938" y="1946276"/>
              <a:ext cx="387350" cy="204788"/>
            </a:xfrm>
            <a:custGeom>
              <a:avLst/>
              <a:gdLst>
                <a:gd name="T0" fmla="*/ 40 w 200"/>
                <a:gd name="T1" fmla="*/ 56 h 105"/>
                <a:gd name="T2" fmla="*/ 44 w 200"/>
                <a:gd name="T3" fmla="*/ 52 h 105"/>
                <a:gd name="T4" fmla="*/ 88 w 200"/>
                <a:gd name="T5" fmla="*/ 8 h 105"/>
                <a:gd name="T6" fmla="*/ 125 w 200"/>
                <a:gd name="T7" fmla="*/ 26 h 105"/>
                <a:gd name="T8" fmla="*/ 130 w 200"/>
                <a:gd name="T9" fmla="*/ 27 h 105"/>
                <a:gd name="T10" fmla="*/ 140 w 200"/>
                <a:gd name="T11" fmla="*/ 24 h 105"/>
                <a:gd name="T12" fmla="*/ 156 w 200"/>
                <a:gd name="T13" fmla="*/ 40 h 105"/>
                <a:gd name="T14" fmla="*/ 153 w 200"/>
                <a:gd name="T15" fmla="*/ 49 h 105"/>
                <a:gd name="T16" fmla="*/ 152 w 200"/>
                <a:gd name="T17" fmla="*/ 53 h 105"/>
                <a:gd name="T18" fmla="*/ 156 w 200"/>
                <a:gd name="T19" fmla="*/ 56 h 105"/>
                <a:gd name="T20" fmla="*/ 160 w 200"/>
                <a:gd name="T21" fmla="*/ 56 h 105"/>
                <a:gd name="T22" fmla="*/ 192 w 200"/>
                <a:gd name="T23" fmla="*/ 88 h 105"/>
                <a:gd name="T24" fmla="*/ 189 w 200"/>
                <a:gd name="T25" fmla="*/ 102 h 105"/>
                <a:gd name="T26" fmla="*/ 196 w 200"/>
                <a:gd name="T27" fmla="*/ 105 h 105"/>
                <a:gd name="T28" fmla="*/ 200 w 200"/>
                <a:gd name="T29" fmla="*/ 88 h 105"/>
                <a:gd name="T30" fmla="*/ 163 w 200"/>
                <a:gd name="T31" fmla="*/ 48 h 105"/>
                <a:gd name="T32" fmla="*/ 164 w 200"/>
                <a:gd name="T33" fmla="*/ 40 h 105"/>
                <a:gd name="T34" fmla="*/ 140 w 200"/>
                <a:gd name="T35" fmla="*/ 16 h 105"/>
                <a:gd name="T36" fmla="*/ 129 w 200"/>
                <a:gd name="T37" fmla="*/ 18 h 105"/>
                <a:gd name="T38" fmla="*/ 88 w 200"/>
                <a:gd name="T39" fmla="*/ 0 h 105"/>
                <a:gd name="T40" fmla="*/ 36 w 200"/>
                <a:gd name="T41" fmla="*/ 48 h 105"/>
                <a:gd name="T42" fmla="*/ 0 w 200"/>
                <a:gd name="T43" fmla="*/ 88 h 105"/>
                <a:gd name="T44" fmla="*/ 8 w 200"/>
                <a:gd name="T45" fmla="*/ 88 h 105"/>
                <a:gd name="T46" fmla="*/ 40 w 200"/>
                <a:gd name="T47" fmla="*/ 5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0" h="105">
                  <a:moveTo>
                    <a:pt x="40" y="56"/>
                  </a:moveTo>
                  <a:cubicBezTo>
                    <a:pt x="42" y="56"/>
                    <a:pt x="44" y="54"/>
                    <a:pt x="44" y="52"/>
                  </a:cubicBezTo>
                  <a:cubicBezTo>
                    <a:pt x="44" y="27"/>
                    <a:pt x="64" y="8"/>
                    <a:pt x="88" y="8"/>
                  </a:cubicBezTo>
                  <a:cubicBezTo>
                    <a:pt x="103" y="8"/>
                    <a:pt x="115" y="14"/>
                    <a:pt x="125" y="26"/>
                  </a:cubicBezTo>
                  <a:cubicBezTo>
                    <a:pt x="126" y="28"/>
                    <a:pt x="129" y="28"/>
                    <a:pt x="130" y="27"/>
                  </a:cubicBezTo>
                  <a:cubicBezTo>
                    <a:pt x="133" y="25"/>
                    <a:pt x="136" y="24"/>
                    <a:pt x="140" y="24"/>
                  </a:cubicBezTo>
                  <a:cubicBezTo>
                    <a:pt x="149" y="24"/>
                    <a:pt x="156" y="31"/>
                    <a:pt x="156" y="40"/>
                  </a:cubicBezTo>
                  <a:cubicBezTo>
                    <a:pt x="156" y="43"/>
                    <a:pt x="155" y="46"/>
                    <a:pt x="153" y="49"/>
                  </a:cubicBezTo>
                  <a:cubicBezTo>
                    <a:pt x="152" y="50"/>
                    <a:pt x="152" y="52"/>
                    <a:pt x="152" y="53"/>
                  </a:cubicBezTo>
                  <a:cubicBezTo>
                    <a:pt x="153" y="55"/>
                    <a:pt x="154" y="56"/>
                    <a:pt x="156" y="56"/>
                  </a:cubicBezTo>
                  <a:cubicBezTo>
                    <a:pt x="160" y="56"/>
                    <a:pt x="160" y="56"/>
                    <a:pt x="160" y="56"/>
                  </a:cubicBezTo>
                  <a:cubicBezTo>
                    <a:pt x="178" y="56"/>
                    <a:pt x="192" y="70"/>
                    <a:pt x="192" y="88"/>
                  </a:cubicBezTo>
                  <a:cubicBezTo>
                    <a:pt x="192" y="93"/>
                    <a:pt x="191" y="97"/>
                    <a:pt x="189" y="102"/>
                  </a:cubicBezTo>
                  <a:cubicBezTo>
                    <a:pt x="196" y="105"/>
                    <a:pt x="196" y="105"/>
                    <a:pt x="196" y="105"/>
                  </a:cubicBezTo>
                  <a:cubicBezTo>
                    <a:pt x="199" y="100"/>
                    <a:pt x="200" y="94"/>
                    <a:pt x="200" y="88"/>
                  </a:cubicBezTo>
                  <a:cubicBezTo>
                    <a:pt x="200" y="66"/>
                    <a:pt x="183" y="49"/>
                    <a:pt x="163" y="48"/>
                  </a:cubicBezTo>
                  <a:cubicBezTo>
                    <a:pt x="164" y="45"/>
                    <a:pt x="164" y="42"/>
                    <a:pt x="164" y="40"/>
                  </a:cubicBezTo>
                  <a:cubicBezTo>
                    <a:pt x="164" y="26"/>
                    <a:pt x="153" y="16"/>
                    <a:pt x="140" y="16"/>
                  </a:cubicBezTo>
                  <a:cubicBezTo>
                    <a:pt x="136" y="16"/>
                    <a:pt x="132" y="17"/>
                    <a:pt x="129" y="18"/>
                  </a:cubicBezTo>
                  <a:cubicBezTo>
                    <a:pt x="118" y="6"/>
                    <a:pt x="104" y="0"/>
                    <a:pt x="88" y="0"/>
                  </a:cubicBezTo>
                  <a:cubicBezTo>
                    <a:pt x="61" y="0"/>
                    <a:pt x="38" y="21"/>
                    <a:pt x="36" y="48"/>
                  </a:cubicBezTo>
                  <a:cubicBezTo>
                    <a:pt x="16" y="50"/>
                    <a:pt x="0" y="67"/>
                    <a:pt x="0" y="88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" y="70"/>
                    <a:pt x="22" y="56"/>
                    <a:pt x="40" y="56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1" name="Rectangle 312">
              <a:extLst>
                <a:ext uri="{FF2B5EF4-FFF2-40B4-BE49-F238E27FC236}">
                  <a16:creationId xmlns="" xmlns:a16="http://schemas.microsoft.com/office/drawing/2014/main" id="{1B48A4E3-63BA-B845-9370-07B329FFB6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4313" y="2397126"/>
              <a:ext cx="76200" cy="15875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2" name="Rectangle 313">
              <a:extLst>
                <a:ext uri="{FF2B5EF4-FFF2-40B4-BE49-F238E27FC236}">
                  <a16:creationId xmlns="" xmlns:a16="http://schemas.microsoft.com/office/drawing/2014/main" id="{B7BAAFF6-71C3-A840-B1BC-4E205DCCD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1088" y="2413001"/>
              <a:ext cx="14288" cy="14288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3" name="Rectangle 314">
              <a:extLst>
                <a:ext uri="{FF2B5EF4-FFF2-40B4-BE49-F238E27FC236}">
                  <a16:creationId xmlns="" xmlns:a16="http://schemas.microsoft.com/office/drawing/2014/main" id="{BACCDAFB-6893-744B-9D07-820E4EED86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6688" y="2397126"/>
              <a:ext cx="31750" cy="15875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4" name="Rectangle 315">
              <a:extLst>
                <a:ext uri="{FF2B5EF4-FFF2-40B4-BE49-F238E27FC236}">
                  <a16:creationId xmlns="" xmlns:a16="http://schemas.microsoft.com/office/drawing/2014/main" id="{857E8B3C-BFEF-8348-9C91-588335FC85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7126" y="2381251"/>
              <a:ext cx="46038" cy="15875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25" name="Группа 24">
            <a:extLst>
              <a:ext uri="{FF2B5EF4-FFF2-40B4-BE49-F238E27FC236}">
                <a16:creationId xmlns="" xmlns:a16="http://schemas.microsoft.com/office/drawing/2014/main" id="{AA4EAAF6-73BF-43D3-A38C-A3F4DDD3EA54}"/>
              </a:ext>
            </a:extLst>
          </p:cNvPr>
          <p:cNvGrpSpPr/>
          <p:nvPr/>
        </p:nvGrpSpPr>
        <p:grpSpPr>
          <a:xfrm>
            <a:off x="8108918" y="2715766"/>
            <a:ext cx="857534" cy="598274"/>
            <a:chOff x="1879601" y="2924176"/>
            <a:chExt cx="495300" cy="341313"/>
          </a:xfrm>
          <a:solidFill>
            <a:schemeClr val="bg2"/>
          </a:solidFill>
        </p:grpSpPr>
        <p:sp>
          <p:nvSpPr>
            <p:cNvPr id="26" name="Line 513">
              <a:extLst>
                <a:ext uri="{FF2B5EF4-FFF2-40B4-BE49-F238E27FC236}">
                  <a16:creationId xmlns="" xmlns:a16="http://schemas.microsoft.com/office/drawing/2014/main" id="{C39FF104-0AD7-4183-A982-8473D0F141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41526" y="3087689"/>
              <a:ext cx="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7" name="Line 514">
              <a:extLst>
                <a:ext uri="{FF2B5EF4-FFF2-40B4-BE49-F238E27FC236}">
                  <a16:creationId xmlns="" xmlns:a16="http://schemas.microsoft.com/office/drawing/2014/main" id="{30453A25-6363-4B59-B0F1-87C428CCAF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41526" y="3087689"/>
              <a:ext cx="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8" name="Freeform 515">
              <a:extLst>
                <a:ext uri="{FF2B5EF4-FFF2-40B4-BE49-F238E27FC236}">
                  <a16:creationId xmlns="" xmlns:a16="http://schemas.microsoft.com/office/drawing/2014/main" id="{9F1EC10B-187C-4BB1-97EA-F0169CAD16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3079751"/>
              <a:ext cx="255588" cy="109538"/>
            </a:xfrm>
            <a:custGeom>
              <a:avLst/>
              <a:gdLst>
                <a:gd name="T0" fmla="*/ 64 w 132"/>
                <a:gd name="T1" fmla="*/ 56 h 56"/>
                <a:gd name="T2" fmla="*/ 56 w 132"/>
                <a:gd name="T3" fmla="*/ 56 h 56"/>
                <a:gd name="T4" fmla="*/ 72 w 132"/>
                <a:gd name="T5" fmla="*/ 40 h 56"/>
                <a:gd name="T6" fmla="*/ 116 w 132"/>
                <a:gd name="T7" fmla="*/ 40 h 56"/>
                <a:gd name="T8" fmla="*/ 124 w 132"/>
                <a:gd name="T9" fmla="*/ 32 h 56"/>
                <a:gd name="T10" fmla="*/ 116 w 132"/>
                <a:gd name="T11" fmla="*/ 24 h 56"/>
                <a:gd name="T12" fmla="*/ 79 w 132"/>
                <a:gd name="T13" fmla="*/ 24 h 56"/>
                <a:gd name="T14" fmla="*/ 35 w 132"/>
                <a:gd name="T15" fmla="*/ 8 h 56"/>
                <a:gd name="T16" fmla="*/ 0 w 132"/>
                <a:gd name="T17" fmla="*/ 8 h 56"/>
                <a:gd name="T18" fmla="*/ 0 w 132"/>
                <a:gd name="T19" fmla="*/ 0 h 56"/>
                <a:gd name="T20" fmla="*/ 37 w 132"/>
                <a:gd name="T21" fmla="*/ 0 h 56"/>
                <a:gd name="T22" fmla="*/ 81 w 132"/>
                <a:gd name="T23" fmla="*/ 16 h 56"/>
                <a:gd name="T24" fmla="*/ 116 w 132"/>
                <a:gd name="T25" fmla="*/ 16 h 56"/>
                <a:gd name="T26" fmla="*/ 132 w 132"/>
                <a:gd name="T27" fmla="*/ 32 h 56"/>
                <a:gd name="T28" fmla="*/ 116 w 132"/>
                <a:gd name="T29" fmla="*/ 48 h 56"/>
                <a:gd name="T30" fmla="*/ 72 w 132"/>
                <a:gd name="T31" fmla="*/ 48 h 56"/>
                <a:gd name="T32" fmla="*/ 64 w 132"/>
                <a:gd name="T3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2" h="56">
                  <a:moveTo>
                    <a:pt x="64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56" y="47"/>
                    <a:pt x="63" y="40"/>
                    <a:pt x="72" y="40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20" y="40"/>
                    <a:pt x="124" y="36"/>
                    <a:pt x="124" y="32"/>
                  </a:cubicBezTo>
                  <a:cubicBezTo>
                    <a:pt x="124" y="27"/>
                    <a:pt x="120" y="24"/>
                    <a:pt x="116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116" y="16"/>
                    <a:pt x="116" y="16"/>
                    <a:pt x="116" y="16"/>
                  </a:cubicBezTo>
                  <a:cubicBezTo>
                    <a:pt x="125" y="16"/>
                    <a:pt x="132" y="23"/>
                    <a:pt x="132" y="32"/>
                  </a:cubicBezTo>
                  <a:cubicBezTo>
                    <a:pt x="132" y="41"/>
                    <a:pt x="125" y="48"/>
                    <a:pt x="116" y="48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68" y="48"/>
                    <a:pt x="64" y="51"/>
                    <a:pt x="64" y="56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9" name="Freeform 516">
              <a:extLst>
                <a:ext uri="{FF2B5EF4-FFF2-40B4-BE49-F238E27FC236}">
                  <a16:creationId xmlns="" xmlns:a16="http://schemas.microsoft.com/office/drawing/2014/main" id="{424462B7-64A5-41A7-B885-C4C70EC5F7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3111501"/>
              <a:ext cx="395288" cy="153988"/>
            </a:xfrm>
            <a:custGeom>
              <a:avLst/>
              <a:gdLst>
                <a:gd name="T0" fmla="*/ 97 w 204"/>
                <a:gd name="T1" fmla="*/ 80 h 80"/>
                <a:gd name="T2" fmla="*/ 87 w 204"/>
                <a:gd name="T3" fmla="*/ 80 h 80"/>
                <a:gd name="T4" fmla="*/ 19 w 204"/>
                <a:gd name="T5" fmla="*/ 56 h 80"/>
                <a:gd name="T6" fmla="*/ 0 w 204"/>
                <a:gd name="T7" fmla="*/ 56 h 80"/>
                <a:gd name="T8" fmla="*/ 0 w 204"/>
                <a:gd name="T9" fmla="*/ 48 h 80"/>
                <a:gd name="T10" fmla="*/ 21 w 204"/>
                <a:gd name="T11" fmla="*/ 48 h 80"/>
                <a:gd name="T12" fmla="*/ 89 w 204"/>
                <a:gd name="T13" fmla="*/ 72 h 80"/>
                <a:gd name="T14" fmla="*/ 95 w 204"/>
                <a:gd name="T15" fmla="*/ 72 h 80"/>
                <a:gd name="T16" fmla="*/ 194 w 204"/>
                <a:gd name="T17" fmla="*/ 20 h 80"/>
                <a:gd name="T18" fmla="*/ 196 w 204"/>
                <a:gd name="T19" fmla="*/ 16 h 80"/>
                <a:gd name="T20" fmla="*/ 189 w 204"/>
                <a:gd name="T21" fmla="*/ 8 h 80"/>
                <a:gd name="T22" fmla="*/ 125 w 204"/>
                <a:gd name="T23" fmla="*/ 27 h 80"/>
                <a:gd name="T24" fmla="*/ 123 w 204"/>
                <a:gd name="T25" fmla="*/ 20 h 80"/>
                <a:gd name="T26" fmla="*/ 188 w 204"/>
                <a:gd name="T27" fmla="*/ 0 h 80"/>
                <a:gd name="T28" fmla="*/ 204 w 204"/>
                <a:gd name="T29" fmla="*/ 16 h 80"/>
                <a:gd name="T30" fmla="*/ 199 w 204"/>
                <a:gd name="T31" fmla="*/ 27 h 80"/>
                <a:gd name="T32" fmla="*/ 198 w 204"/>
                <a:gd name="T33" fmla="*/ 27 h 80"/>
                <a:gd name="T34" fmla="*/ 97 w 204"/>
                <a:gd name="T3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4" h="80">
                  <a:moveTo>
                    <a:pt x="97" y="80"/>
                  </a:moveTo>
                  <a:cubicBezTo>
                    <a:pt x="87" y="80"/>
                    <a:pt x="87" y="80"/>
                    <a:pt x="87" y="80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194" y="20"/>
                    <a:pt x="194" y="20"/>
                    <a:pt x="194" y="20"/>
                  </a:cubicBezTo>
                  <a:cubicBezTo>
                    <a:pt x="195" y="19"/>
                    <a:pt x="196" y="17"/>
                    <a:pt x="196" y="16"/>
                  </a:cubicBezTo>
                  <a:cubicBezTo>
                    <a:pt x="196" y="11"/>
                    <a:pt x="193" y="8"/>
                    <a:pt x="189" y="8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7" y="0"/>
                    <a:pt x="204" y="7"/>
                    <a:pt x="204" y="16"/>
                  </a:cubicBezTo>
                  <a:cubicBezTo>
                    <a:pt x="204" y="21"/>
                    <a:pt x="199" y="26"/>
                    <a:pt x="199" y="27"/>
                  </a:cubicBezTo>
                  <a:cubicBezTo>
                    <a:pt x="198" y="27"/>
                    <a:pt x="198" y="27"/>
                    <a:pt x="198" y="27"/>
                  </a:cubicBezTo>
                  <a:lnTo>
                    <a:pt x="97" y="80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0" name="Rectangle 517">
              <a:extLst>
                <a:ext uri="{FF2B5EF4-FFF2-40B4-BE49-F238E27FC236}">
                  <a16:creationId xmlns="" xmlns:a16="http://schemas.microsoft.com/office/drawing/2014/main" id="{ED6351C8-E651-4675-B304-9445997C94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1513" y="3189289"/>
              <a:ext cx="14288" cy="14288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1" name="Rectangle 518">
              <a:extLst>
                <a:ext uri="{FF2B5EF4-FFF2-40B4-BE49-F238E27FC236}">
                  <a16:creationId xmlns="" xmlns:a16="http://schemas.microsoft.com/office/drawing/2014/main" id="{23044439-4B8F-426C-8759-036603992D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9763" y="3189289"/>
              <a:ext cx="15875" cy="14288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2" name="Freeform 519">
              <a:extLst>
                <a:ext uri="{FF2B5EF4-FFF2-40B4-BE49-F238E27FC236}">
                  <a16:creationId xmlns="" xmlns:a16="http://schemas.microsoft.com/office/drawing/2014/main" id="{630994C5-A4B8-4FDF-95CF-23B4562738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9601" y="3063876"/>
              <a:ext cx="107950" cy="171450"/>
            </a:xfrm>
            <a:custGeom>
              <a:avLst/>
              <a:gdLst>
                <a:gd name="T0" fmla="*/ 48 w 56"/>
                <a:gd name="T1" fmla="*/ 88 h 88"/>
                <a:gd name="T2" fmla="*/ 0 w 56"/>
                <a:gd name="T3" fmla="*/ 88 h 88"/>
                <a:gd name="T4" fmla="*/ 0 w 56"/>
                <a:gd name="T5" fmla="*/ 80 h 88"/>
                <a:gd name="T6" fmla="*/ 48 w 56"/>
                <a:gd name="T7" fmla="*/ 80 h 88"/>
                <a:gd name="T8" fmla="*/ 48 w 56"/>
                <a:gd name="T9" fmla="*/ 8 h 88"/>
                <a:gd name="T10" fmla="*/ 0 w 56"/>
                <a:gd name="T11" fmla="*/ 8 h 88"/>
                <a:gd name="T12" fmla="*/ 0 w 56"/>
                <a:gd name="T13" fmla="*/ 0 h 88"/>
                <a:gd name="T14" fmla="*/ 48 w 56"/>
                <a:gd name="T15" fmla="*/ 0 h 88"/>
                <a:gd name="T16" fmla="*/ 56 w 56"/>
                <a:gd name="T17" fmla="*/ 8 h 88"/>
                <a:gd name="T18" fmla="*/ 56 w 56"/>
                <a:gd name="T19" fmla="*/ 80 h 88"/>
                <a:gd name="T20" fmla="*/ 48 w 56"/>
                <a:gd name="T2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88">
                  <a:moveTo>
                    <a:pt x="48" y="88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8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4"/>
                    <a:pt x="52" y="88"/>
                    <a:pt x="48" y="88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3" name="Freeform 520">
              <a:extLst>
                <a:ext uri="{FF2B5EF4-FFF2-40B4-BE49-F238E27FC236}">
                  <a16:creationId xmlns="" xmlns:a16="http://schemas.microsoft.com/office/drawing/2014/main" id="{F6862BC8-2725-405B-921B-DFAABA3400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3426" y="2924176"/>
              <a:ext cx="371475" cy="77788"/>
            </a:xfrm>
            <a:custGeom>
              <a:avLst/>
              <a:gdLst>
                <a:gd name="T0" fmla="*/ 188 w 192"/>
                <a:gd name="T1" fmla="*/ 40 h 40"/>
                <a:gd name="T2" fmla="*/ 4 w 192"/>
                <a:gd name="T3" fmla="*/ 40 h 40"/>
                <a:gd name="T4" fmla="*/ 1 w 192"/>
                <a:gd name="T5" fmla="*/ 38 h 40"/>
                <a:gd name="T6" fmla="*/ 0 w 192"/>
                <a:gd name="T7" fmla="*/ 34 h 40"/>
                <a:gd name="T8" fmla="*/ 16 w 192"/>
                <a:gd name="T9" fmla="*/ 2 h 40"/>
                <a:gd name="T10" fmla="*/ 20 w 192"/>
                <a:gd name="T11" fmla="*/ 0 h 40"/>
                <a:gd name="T12" fmla="*/ 84 w 192"/>
                <a:gd name="T13" fmla="*/ 0 h 40"/>
                <a:gd name="T14" fmla="*/ 85 w 192"/>
                <a:gd name="T15" fmla="*/ 0 h 40"/>
                <a:gd name="T16" fmla="*/ 189 w 192"/>
                <a:gd name="T17" fmla="*/ 20 h 40"/>
                <a:gd name="T18" fmla="*/ 192 w 192"/>
                <a:gd name="T19" fmla="*/ 24 h 40"/>
                <a:gd name="T20" fmla="*/ 192 w 192"/>
                <a:gd name="T21" fmla="*/ 36 h 40"/>
                <a:gd name="T22" fmla="*/ 188 w 192"/>
                <a:gd name="T23" fmla="*/ 40 h 40"/>
                <a:gd name="T24" fmla="*/ 10 w 192"/>
                <a:gd name="T25" fmla="*/ 32 h 40"/>
                <a:gd name="T26" fmla="*/ 184 w 192"/>
                <a:gd name="T27" fmla="*/ 32 h 40"/>
                <a:gd name="T28" fmla="*/ 184 w 192"/>
                <a:gd name="T29" fmla="*/ 27 h 40"/>
                <a:gd name="T30" fmla="*/ 84 w 192"/>
                <a:gd name="T31" fmla="*/ 8 h 40"/>
                <a:gd name="T32" fmla="*/ 22 w 192"/>
                <a:gd name="T33" fmla="*/ 8 h 40"/>
                <a:gd name="T34" fmla="*/ 10 w 192"/>
                <a:gd name="T35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2" h="40">
                  <a:moveTo>
                    <a:pt x="188" y="40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3" y="40"/>
                    <a:pt x="1" y="39"/>
                    <a:pt x="1" y="38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1"/>
                    <a:pt x="18" y="0"/>
                    <a:pt x="20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5" y="0"/>
                  </a:cubicBezTo>
                  <a:cubicBezTo>
                    <a:pt x="189" y="20"/>
                    <a:pt x="189" y="20"/>
                    <a:pt x="189" y="20"/>
                  </a:cubicBezTo>
                  <a:cubicBezTo>
                    <a:pt x="191" y="20"/>
                    <a:pt x="192" y="22"/>
                    <a:pt x="192" y="24"/>
                  </a:cubicBezTo>
                  <a:cubicBezTo>
                    <a:pt x="192" y="36"/>
                    <a:pt x="192" y="36"/>
                    <a:pt x="192" y="36"/>
                  </a:cubicBezTo>
                  <a:cubicBezTo>
                    <a:pt x="192" y="38"/>
                    <a:pt x="190" y="40"/>
                    <a:pt x="188" y="40"/>
                  </a:cubicBezTo>
                  <a:close/>
                  <a:moveTo>
                    <a:pt x="10" y="32"/>
                  </a:moveTo>
                  <a:cubicBezTo>
                    <a:pt x="184" y="32"/>
                    <a:pt x="184" y="32"/>
                    <a:pt x="184" y="32"/>
                  </a:cubicBezTo>
                  <a:cubicBezTo>
                    <a:pt x="184" y="27"/>
                    <a:pt x="184" y="27"/>
                    <a:pt x="184" y="27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22" y="8"/>
                    <a:pt x="22" y="8"/>
                    <a:pt x="22" y="8"/>
                  </a:cubicBezTo>
                  <a:lnTo>
                    <a:pt x="10" y="32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4" name="Freeform 521">
              <a:extLst>
                <a:ext uri="{FF2B5EF4-FFF2-40B4-BE49-F238E27FC236}">
                  <a16:creationId xmlns="" xmlns:a16="http://schemas.microsoft.com/office/drawing/2014/main" id="{5E673D04-8B1E-48C0-9C96-3EFD4358A6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1676" y="2924176"/>
              <a:ext cx="46038" cy="73025"/>
            </a:xfrm>
            <a:custGeom>
              <a:avLst/>
              <a:gdLst>
                <a:gd name="T0" fmla="*/ 16 w 24"/>
                <a:gd name="T1" fmla="*/ 37 h 37"/>
                <a:gd name="T2" fmla="*/ 0 w 24"/>
                <a:gd name="T3" fmla="*/ 5 h 37"/>
                <a:gd name="T4" fmla="*/ 1 w 24"/>
                <a:gd name="T5" fmla="*/ 2 h 37"/>
                <a:gd name="T6" fmla="*/ 4 w 24"/>
                <a:gd name="T7" fmla="*/ 0 h 37"/>
                <a:gd name="T8" fmla="*/ 24 w 24"/>
                <a:gd name="T9" fmla="*/ 0 h 37"/>
                <a:gd name="T10" fmla="*/ 24 w 24"/>
                <a:gd name="T11" fmla="*/ 8 h 37"/>
                <a:gd name="T12" fmla="*/ 10 w 24"/>
                <a:gd name="T13" fmla="*/ 8 h 37"/>
                <a:gd name="T14" fmla="*/ 24 w 24"/>
                <a:gd name="T15" fmla="*/ 34 h 37"/>
                <a:gd name="T16" fmla="*/ 16 w 24"/>
                <a:gd name="T1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37">
                  <a:moveTo>
                    <a:pt x="16" y="37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1" y="0"/>
                    <a:pt x="3" y="0"/>
                    <a:pt x="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24" y="34"/>
                    <a:pt x="24" y="34"/>
                    <a:pt x="24" y="34"/>
                  </a:cubicBezTo>
                  <a:lnTo>
                    <a:pt x="16" y="37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5" name="Freeform 522">
              <a:extLst>
                <a:ext uri="{FF2B5EF4-FFF2-40B4-BE49-F238E27FC236}">
                  <a16:creationId xmlns="" xmlns:a16="http://schemas.microsoft.com/office/drawing/2014/main" id="{C6CD1BA7-1AD6-45FF-BAB9-4C1CCD7211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1526" y="2986089"/>
              <a:ext cx="327025" cy="63500"/>
            </a:xfrm>
            <a:custGeom>
              <a:avLst/>
              <a:gdLst>
                <a:gd name="T0" fmla="*/ 52 w 169"/>
                <a:gd name="T1" fmla="*/ 32 h 32"/>
                <a:gd name="T2" fmla="*/ 12 w 169"/>
                <a:gd name="T3" fmla="*/ 32 h 32"/>
                <a:gd name="T4" fmla="*/ 8 w 169"/>
                <a:gd name="T5" fmla="*/ 29 h 32"/>
                <a:gd name="T6" fmla="*/ 0 w 169"/>
                <a:gd name="T7" fmla="*/ 5 h 32"/>
                <a:gd name="T8" fmla="*/ 8 w 169"/>
                <a:gd name="T9" fmla="*/ 2 h 32"/>
                <a:gd name="T10" fmla="*/ 15 w 169"/>
                <a:gd name="T11" fmla="*/ 24 h 32"/>
                <a:gd name="T12" fmla="*/ 52 w 169"/>
                <a:gd name="T13" fmla="*/ 24 h 32"/>
                <a:gd name="T14" fmla="*/ 167 w 169"/>
                <a:gd name="T15" fmla="*/ 0 h 32"/>
                <a:gd name="T16" fmla="*/ 169 w 169"/>
                <a:gd name="T17" fmla="*/ 8 h 32"/>
                <a:gd name="T18" fmla="*/ 53 w 169"/>
                <a:gd name="T19" fmla="*/ 32 h 32"/>
                <a:gd name="T20" fmla="*/ 52 w 169"/>
                <a:gd name="T2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9" h="32">
                  <a:moveTo>
                    <a:pt x="52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10" y="32"/>
                    <a:pt x="9" y="31"/>
                    <a:pt x="8" y="2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32"/>
                    <a:pt x="52" y="32"/>
                    <a:pt x="52" y="32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6" name="Rectangle 523">
              <a:extLst>
                <a:ext uri="{FF2B5EF4-FFF2-40B4-BE49-F238E27FC236}">
                  <a16:creationId xmlns="" xmlns:a16="http://schemas.microsoft.com/office/drawing/2014/main" id="{CE8ECCD0-2810-43F2-8CB9-B9B519D5C2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9601" y="2924176"/>
              <a:ext cx="76200" cy="15875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7" name="Rectangle 524">
              <a:extLst>
                <a:ext uri="{FF2B5EF4-FFF2-40B4-BE49-F238E27FC236}">
                  <a16:creationId xmlns="" xmlns:a16="http://schemas.microsoft.com/office/drawing/2014/main" id="{41BC4472-F333-4E72-A8D0-E9E96AE497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9763" y="2955926"/>
              <a:ext cx="53975" cy="15875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8" name="Rectangle 525">
              <a:extLst>
                <a:ext uri="{FF2B5EF4-FFF2-40B4-BE49-F238E27FC236}">
                  <a16:creationId xmlns="" xmlns:a16="http://schemas.microsoft.com/office/drawing/2014/main" id="{975D8B4C-BD90-48FD-BE2C-B75965354E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1513" y="2986089"/>
              <a:ext cx="30163" cy="15875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9" name="Rectangle 526">
              <a:extLst>
                <a:ext uri="{FF2B5EF4-FFF2-40B4-BE49-F238E27FC236}">
                  <a16:creationId xmlns="" xmlns:a16="http://schemas.microsoft.com/office/drawing/2014/main" id="{D3AF0AB3-835F-4AE5-AF45-48B7D29FE1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9601" y="2986089"/>
              <a:ext cx="46038" cy="15875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1218895"/>
              <a:endParaRPr lang="ru-RU" sz="4800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40" name="TextBox 71"/>
          <p:cNvSpPr txBox="1"/>
          <p:nvPr/>
        </p:nvSpPr>
        <p:spPr>
          <a:xfrm>
            <a:off x="35496" y="224654"/>
            <a:ext cx="554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15.8</a:t>
            </a:r>
            <a:endParaRPr lang="ru-RU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6291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3" name="TextBox 58"/>
          <p:cNvSpPr txBox="1"/>
          <p:nvPr/>
        </p:nvSpPr>
        <p:spPr>
          <a:xfrm>
            <a:off x="611560" y="175741"/>
            <a:ext cx="79928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ФОНД ПОДДЕРЖКИ ВНЕШНЕЭКОНОМИЧЕСКОЙ ДЕЯТЕЛЬНОСТИ МОСКОВСКОЙ ОБЛАСТИ</a:t>
            </a:r>
          </a:p>
          <a:p>
            <a:r>
              <a:rPr lang="ru-RU" sz="1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Заместитель </a:t>
            </a:r>
            <a:r>
              <a:rPr lang="ru-RU" sz="1000" dirty="0">
                <a:solidFill>
                  <a:schemeClr val="bg1"/>
                </a:solidFill>
                <a:latin typeface="Century Gothic" panose="020B0502020202020204" pitchFamily="34" charset="0"/>
              </a:rPr>
              <a:t>министра - Логинов Антон </a:t>
            </a:r>
            <a:r>
              <a:rPr lang="ru-RU" sz="1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Владимирович</a:t>
            </a:r>
          </a:p>
          <a:p>
            <a:r>
              <a:rPr lang="ru-RU" sz="1000" dirty="0">
                <a:solidFill>
                  <a:schemeClr val="bg1"/>
                </a:solidFill>
                <a:latin typeface="Century Gothic" panose="020B0502020202020204" pitchFamily="34" charset="0"/>
              </a:rPr>
              <a:t>+7(498) 602-06-04, </a:t>
            </a:r>
            <a:r>
              <a:rPr lang="ru-RU" sz="1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доб. 4-08-30</a:t>
            </a:r>
          </a:p>
          <a:p>
            <a:r>
              <a:rPr lang="en-US" sz="1000" dirty="0">
                <a:solidFill>
                  <a:schemeClr val="bg1"/>
                </a:solidFill>
                <a:latin typeface="Century Gothic" panose="020B0502020202020204" pitchFamily="34" charset="0"/>
              </a:rPr>
              <a:t>LoginovAV@Mosreg.ru</a:t>
            </a:r>
            <a:endParaRPr lang="ru-RU" sz="1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097248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>
            <a:biLevel thresh="25000"/>
          </a:blip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924" name="TextBox 71"/>
          <p:cNvSpPr txBox="1"/>
          <p:nvPr/>
        </p:nvSpPr>
        <p:spPr>
          <a:xfrm>
            <a:off x="86321" y="22465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16</a:t>
            </a:r>
            <a:endParaRPr lang="ru-RU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48925" name="Прямоугольник 6"/>
          <p:cNvSpPr/>
          <p:nvPr/>
        </p:nvSpPr>
        <p:spPr>
          <a:xfrm>
            <a:off x="1187624" y="2283718"/>
            <a:ext cx="72322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Региональные направления поддержки внешнеэкономической деятельности предприятий Московской области</a:t>
            </a:r>
            <a:endParaRPr lang="ru-RU" sz="16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8" name="TextBox 58"/>
          <p:cNvSpPr txBox="1"/>
          <p:nvPr/>
        </p:nvSpPr>
        <p:spPr>
          <a:xfrm>
            <a:off x="611560" y="175741"/>
            <a:ext cx="85324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Фонд </a:t>
            </a:r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поддержки внешнеэкономической деятельности Московской </a:t>
            </a:r>
            <a:r>
              <a:rPr lang="ru-RU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области</a:t>
            </a:r>
          </a:p>
          <a:p>
            <a:r>
              <a:rPr lang="en-US" sz="10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www.exportmo.ru</a:t>
            </a:r>
          </a:p>
          <a:p>
            <a:r>
              <a:rPr lang="en-US" sz="10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+7 (495) 150-39-41</a:t>
            </a:r>
          </a:p>
          <a:p>
            <a:r>
              <a:rPr lang="en-US" sz="10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info@exportmo.ru</a:t>
            </a:r>
          </a:p>
        </p:txBody>
      </p:sp>
      <p:pic>
        <p:nvPicPr>
          <p:cNvPr id="2097249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930" name="Прямоугольник 12"/>
          <p:cNvSpPr/>
          <p:nvPr/>
        </p:nvSpPr>
        <p:spPr>
          <a:xfrm>
            <a:off x="333163" y="1163815"/>
            <a:ext cx="2294619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Century Gothic" panose="020B0502020202020204" pitchFamily="34" charset="0"/>
              </a:rPr>
              <a:t>Консультирование по вопросам экспортной деятельности </a:t>
            </a:r>
            <a:endParaRPr lang="ru-RU" sz="1200" dirty="0" smtClean="0">
              <a:latin typeface="Century Gothic" panose="020B0502020202020204" pitchFamily="34" charset="0"/>
            </a:endParaRPr>
          </a:p>
          <a:p>
            <a:pPr algn="ctr"/>
            <a:r>
              <a:rPr lang="ru-RU" sz="1050" i="1" dirty="0">
                <a:latin typeface="Century Gothic" panose="020B0502020202020204" pitchFamily="34" charset="0"/>
              </a:rPr>
              <a:t>( в том числе сопровождение взаимодействия предприятий с АО «Российский экспортный центр» и АО «ЭКСАР</a:t>
            </a:r>
            <a:r>
              <a:rPr lang="ru-RU" sz="1050" i="1" dirty="0" smtClean="0">
                <a:latin typeface="Century Gothic" panose="020B0502020202020204" pitchFamily="34" charset="0"/>
              </a:rPr>
              <a:t>»)</a:t>
            </a:r>
            <a:endParaRPr lang="ru-RU" sz="1050" i="1" dirty="0">
              <a:latin typeface="Century Gothic" panose="020B0502020202020204" pitchFamily="34" charset="0"/>
            </a:endParaRPr>
          </a:p>
        </p:txBody>
      </p:sp>
      <p:sp>
        <p:nvSpPr>
          <p:cNvPr id="1048931" name="Прямоугольник 16"/>
          <p:cNvSpPr/>
          <p:nvPr/>
        </p:nvSpPr>
        <p:spPr>
          <a:xfrm>
            <a:off x="6300192" y="1182644"/>
            <a:ext cx="2473499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Century Gothic" panose="020B0502020202020204" pitchFamily="34" charset="0"/>
              </a:rPr>
              <a:t>Участие в выставках в России на коллективном либо индивидуальном стенде</a:t>
            </a:r>
          </a:p>
          <a:p>
            <a:pPr algn="ctr"/>
            <a:r>
              <a:rPr lang="ru-RU" sz="1050" i="1" dirty="0" smtClean="0">
                <a:latin typeface="Century Gothic" panose="020B0502020202020204" pitchFamily="34" charset="0"/>
              </a:rPr>
              <a:t>- Индивидуальный стенд – не более 300 тыс. руб.</a:t>
            </a:r>
          </a:p>
          <a:p>
            <a:pPr algn="ctr"/>
            <a:r>
              <a:rPr lang="ru-RU" sz="1050" i="1" dirty="0" smtClean="0">
                <a:latin typeface="Century Gothic" panose="020B0502020202020204" pitchFamily="34" charset="0"/>
              </a:rPr>
              <a:t>- </a:t>
            </a:r>
            <a:r>
              <a:rPr lang="ru-RU" sz="1050" i="1" dirty="0">
                <a:latin typeface="Century Gothic" panose="020B0502020202020204" pitchFamily="34" charset="0"/>
              </a:rPr>
              <a:t>Коллективный стенд – не более 1 млн руб.</a:t>
            </a:r>
          </a:p>
        </p:txBody>
      </p:sp>
      <p:sp>
        <p:nvSpPr>
          <p:cNvPr id="1048932" name="Прямоугольник 18"/>
          <p:cNvSpPr/>
          <p:nvPr/>
        </p:nvSpPr>
        <p:spPr>
          <a:xfrm>
            <a:off x="3338736" y="1413476"/>
            <a:ext cx="23133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Century Gothic" panose="020B0502020202020204" pitchFamily="34" charset="0"/>
              </a:rPr>
              <a:t>Проведение учебных мероприятий по экспорту: семинары, </a:t>
            </a:r>
            <a:r>
              <a:rPr lang="ru-RU" sz="1200" dirty="0" err="1">
                <a:latin typeface="Century Gothic" panose="020B0502020202020204" pitchFamily="34" charset="0"/>
              </a:rPr>
              <a:t>вебинары</a:t>
            </a:r>
            <a:r>
              <a:rPr lang="ru-RU" sz="1200" dirty="0">
                <a:latin typeface="Century Gothic" panose="020B0502020202020204" pitchFamily="34" charset="0"/>
              </a:rPr>
              <a:t>, круглые столы</a:t>
            </a:r>
          </a:p>
        </p:txBody>
      </p:sp>
      <p:sp>
        <p:nvSpPr>
          <p:cNvPr id="1048933" name="Прямоугольник 19"/>
          <p:cNvSpPr/>
          <p:nvPr/>
        </p:nvSpPr>
        <p:spPr>
          <a:xfrm>
            <a:off x="3338736" y="3153201"/>
            <a:ext cx="2313384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Century Gothic" panose="020B0502020202020204" pitchFamily="34" charset="0"/>
              </a:rPr>
              <a:t>Учебная программа «Экспортный акселератор» </a:t>
            </a:r>
            <a:endParaRPr lang="ru-RU" sz="1200" dirty="0" smtClean="0">
              <a:latin typeface="Century Gothic" panose="020B0502020202020204" pitchFamily="34" charset="0"/>
            </a:endParaRPr>
          </a:p>
          <a:p>
            <a:pPr algn="ctr"/>
            <a:r>
              <a:rPr lang="ru-RU" sz="1050" i="1" dirty="0" smtClean="0">
                <a:latin typeface="Century Gothic" panose="020B0502020202020204" pitchFamily="34" charset="0"/>
              </a:rPr>
              <a:t>(</a:t>
            </a:r>
            <a:r>
              <a:rPr lang="ru-RU" sz="1050" i="1" dirty="0">
                <a:latin typeface="Century Gothic" panose="020B0502020202020204" pitchFamily="34" charset="0"/>
              </a:rPr>
              <a:t>В настоящее время оказывается содействие в участии в программе «Экспортный акселератор» Сбербанка)</a:t>
            </a:r>
          </a:p>
        </p:txBody>
      </p:sp>
      <p:cxnSp>
        <p:nvCxnSpPr>
          <p:cNvPr id="3145730" name="직선 연결선 88"/>
          <p:cNvCxnSpPr>
            <a:cxnSpLocks/>
          </p:cNvCxnSpPr>
          <p:nvPr/>
        </p:nvCxnSpPr>
        <p:spPr>
          <a:xfrm>
            <a:off x="2950409" y="984713"/>
            <a:ext cx="0" cy="2232248"/>
          </a:xfrm>
          <a:prstGeom prst="line">
            <a:avLst/>
          </a:prstGeom>
          <a:ln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32" name="직선 연결선 88"/>
          <p:cNvCxnSpPr>
            <a:cxnSpLocks/>
          </p:cNvCxnSpPr>
          <p:nvPr/>
        </p:nvCxnSpPr>
        <p:spPr>
          <a:xfrm>
            <a:off x="5940152" y="2911252"/>
            <a:ext cx="0" cy="2232248"/>
          </a:xfrm>
          <a:prstGeom prst="line">
            <a:avLst/>
          </a:prstGeom>
          <a:ln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6395260" y="3216961"/>
            <a:ext cx="234901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Century Gothic" panose="020B0502020202020204" pitchFamily="34" charset="0"/>
              </a:rPr>
              <a:t>Участие в выставках за рубежом на коллективном либо индивидуальном стенде</a:t>
            </a:r>
          </a:p>
          <a:p>
            <a:pPr algn="ctr"/>
            <a:r>
              <a:rPr lang="ru-RU" sz="1050" i="1" dirty="0">
                <a:latin typeface="Century Gothic" panose="020B0502020202020204" pitchFamily="34" charset="0"/>
              </a:rPr>
              <a:t>- Индивидуальный стенд – не более 700 тыс. руб.</a:t>
            </a:r>
          </a:p>
          <a:p>
            <a:pPr algn="ctr"/>
            <a:r>
              <a:rPr lang="ru-RU" sz="1050" i="1" dirty="0">
                <a:latin typeface="Century Gothic" panose="020B0502020202020204" pitchFamily="34" charset="0"/>
              </a:rPr>
              <a:t>- Коллективный стенд – не более 1,5 млн руб.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4191" y="3153201"/>
            <a:ext cx="2433592" cy="1500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Century Gothic" panose="020B0502020202020204" pitchFamily="34" charset="0"/>
              </a:rPr>
              <a:t>Размещение и продвижение экспортной продукции на международных торговых</a:t>
            </a:r>
          </a:p>
          <a:p>
            <a:pPr algn="ctr"/>
            <a:r>
              <a:rPr lang="ru-RU" sz="1200" dirty="0">
                <a:latin typeface="Century Gothic" panose="020B0502020202020204" pitchFamily="34" charset="0"/>
              </a:rPr>
              <a:t>интернет-площадках</a:t>
            </a:r>
          </a:p>
          <a:p>
            <a:pPr algn="ctr"/>
            <a:r>
              <a:rPr lang="ru-RU" sz="1050" i="1" dirty="0">
                <a:latin typeface="Century Gothic" panose="020B0502020202020204" pitchFamily="34" charset="0"/>
              </a:rPr>
              <a:t>- Не более 1 млн руб. на 1 организацию при условии </a:t>
            </a:r>
            <a:r>
              <a:rPr lang="ru-RU" sz="1050" i="1" dirty="0" err="1">
                <a:latin typeface="Century Gothic" panose="020B0502020202020204" pitchFamily="34" charset="0"/>
              </a:rPr>
              <a:t>софинансирования</a:t>
            </a:r>
            <a:r>
              <a:rPr lang="ru-RU" sz="1050" i="1" dirty="0">
                <a:latin typeface="Century Gothic" panose="020B0502020202020204" pitchFamily="34" charset="0"/>
              </a:rPr>
              <a:t> заявителя</a:t>
            </a:r>
          </a:p>
        </p:txBody>
      </p:sp>
      <p:cxnSp>
        <p:nvCxnSpPr>
          <p:cNvPr id="15" name="직선 연결선 88"/>
          <p:cNvCxnSpPr>
            <a:cxnSpLocks/>
          </p:cNvCxnSpPr>
          <p:nvPr/>
        </p:nvCxnSpPr>
        <p:spPr>
          <a:xfrm>
            <a:off x="5940152" y="984713"/>
            <a:ext cx="0" cy="2232248"/>
          </a:xfrm>
          <a:prstGeom prst="line">
            <a:avLst/>
          </a:prstGeom>
          <a:ln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 88"/>
          <p:cNvCxnSpPr>
            <a:cxnSpLocks/>
          </p:cNvCxnSpPr>
          <p:nvPr/>
        </p:nvCxnSpPr>
        <p:spPr>
          <a:xfrm>
            <a:off x="2950409" y="2911252"/>
            <a:ext cx="0" cy="2232248"/>
          </a:xfrm>
          <a:prstGeom prst="line">
            <a:avLst/>
          </a:prstGeom>
          <a:ln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 88"/>
          <p:cNvCxnSpPr>
            <a:cxnSpLocks/>
          </p:cNvCxnSpPr>
          <p:nvPr/>
        </p:nvCxnSpPr>
        <p:spPr>
          <a:xfrm flipH="1">
            <a:off x="0" y="2787774"/>
            <a:ext cx="9144000" cy="0"/>
          </a:xfrm>
          <a:prstGeom prst="line">
            <a:avLst/>
          </a:prstGeom>
          <a:ln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71"/>
          <p:cNvSpPr txBox="1"/>
          <p:nvPr/>
        </p:nvSpPr>
        <p:spPr>
          <a:xfrm>
            <a:off x="35496" y="224654"/>
            <a:ext cx="554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16.1</a:t>
            </a:r>
            <a:endParaRPr lang="ru-RU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575240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8" name="TextBox 58"/>
          <p:cNvSpPr txBox="1"/>
          <p:nvPr/>
        </p:nvSpPr>
        <p:spPr>
          <a:xfrm>
            <a:off x="611560" y="175741"/>
            <a:ext cx="85324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Фонд </a:t>
            </a:r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поддержки внешнеэкономической деятельности Московской </a:t>
            </a:r>
            <a:r>
              <a:rPr lang="ru-RU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области</a:t>
            </a:r>
          </a:p>
          <a:p>
            <a:r>
              <a:rPr lang="en-US" sz="10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www.exportmo.ru</a:t>
            </a:r>
          </a:p>
          <a:p>
            <a:r>
              <a:rPr lang="en-US" sz="10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+7 (495) 150-39-41</a:t>
            </a:r>
          </a:p>
          <a:p>
            <a:r>
              <a:rPr lang="en-US" sz="10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info@exportmo.ru</a:t>
            </a:r>
          </a:p>
        </p:txBody>
      </p:sp>
      <p:pic>
        <p:nvPicPr>
          <p:cNvPr id="2097249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930" name="Прямоугольник 12"/>
          <p:cNvSpPr/>
          <p:nvPr/>
        </p:nvSpPr>
        <p:spPr>
          <a:xfrm>
            <a:off x="2635320" y="1192272"/>
            <a:ext cx="2160240" cy="1315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Century Gothic" panose="020B0502020202020204" pitchFamily="34" charset="0"/>
              </a:rPr>
              <a:t>Создание и модернизация сайта под требования иностранных рынков</a:t>
            </a:r>
          </a:p>
          <a:p>
            <a:pPr algn="ctr"/>
            <a:r>
              <a:rPr lang="ru-RU" sz="1050" i="1" dirty="0" smtClean="0">
                <a:latin typeface="Century Gothic" panose="020B0502020202020204" pitchFamily="34" charset="0"/>
              </a:rPr>
              <a:t>Не </a:t>
            </a:r>
            <a:r>
              <a:rPr lang="ru-RU" sz="1050" i="1" dirty="0">
                <a:latin typeface="Century Gothic" panose="020B0502020202020204" pitchFamily="34" charset="0"/>
              </a:rPr>
              <a:t>более 150 тыс. руб. на 1 организацию, не более 1 сайта на 1 организацию</a:t>
            </a:r>
          </a:p>
        </p:txBody>
      </p:sp>
      <p:sp>
        <p:nvSpPr>
          <p:cNvPr id="1048931" name="Прямоугольник 16"/>
          <p:cNvSpPr/>
          <p:nvPr/>
        </p:nvSpPr>
        <p:spPr>
          <a:xfrm>
            <a:off x="86321" y="1273063"/>
            <a:ext cx="2376264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Century Gothic" panose="020B0502020202020204" pitchFamily="34" charset="0"/>
              </a:rPr>
              <a:t>Оценка зарубежных рынков, маркетинговые </a:t>
            </a:r>
            <a:r>
              <a:rPr lang="ru-RU" sz="1200" dirty="0" smtClean="0">
                <a:latin typeface="Century Gothic" panose="020B0502020202020204" pitchFamily="34" charset="0"/>
              </a:rPr>
              <a:t>исследования</a:t>
            </a:r>
            <a:endParaRPr lang="ru-RU" sz="1200" dirty="0">
              <a:latin typeface="Century Gothic" panose="020B0502020202020204" pitchFamily="34" charset="0"/>
            </a:endParaRPr>
          </a:p>
          <a:p>
            <a:pPr algn="ctr"/>
            <a:r>
              <a:rPr lang="ru-RU" sz="1050" i="1" dirty="0" smtClean="0">
                <a:latin typeface="Century Gothic" panose="020B0502020202020204" pitchFamily="34" charset="0"/>
              </a:rPr>
              <a:t>Не </a:t>
            </a:r>
            <a:r>
              <a:rPr lang="ru-RU" sz="1050" i="1" dirty="0">
                <a:latin typeface="Century Gothic" panose="020B0502020202020204" pitchFamily="34" charset="0"/>
              </a:rPr>
              <a:t>более 450 тыс. руб. на 1 организацию при условии </a:t>
            </a:r>
            <a:r>
              <a:rPr lang="ru-RU" sz="1050" i="1" dirty="0" err="1">
                <a:latin typeface="Century Gothic" panose="020B0502020202020204" pitchFamily="34" charset="0"/>
              </a:rPr>
              <a:t>софинансирования</a:t>
            </a:r>
            <a:r>
              <a:rPr lang="ru-RU" sz="1050" i="1" dirty="0">
                <a:latin typeface="Century Gothic" panose="020B0502020202020204" pitchFamily="34" charset="0"/>
              </a:rPr>
              <a:t> заявителя</a:t>
            </a:r>
          </a:p>
        </p:txBody>
      </p:sp>
      <p:sp>
        <p:nvSpPr>
          <p:cNvPr id="1048932" name="Прямоугольник 18"/>
          <p:cNvSpPr/>
          <p:nvPr/>
        </p:nvSpPr>
        <p:spPr>
          <a:xfrm>
            <a:off x="7020272" y="1192272"/>
            <a:ext cx="216024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Century Gothic" panose="020B0502020202020204" pitchFamily="34" charset="0"/>
              </a:rPr>
              <a:t>Содействие в приведении экспортной продукции в соответствие с требованиями</a:t>
            </a:r>
          </a:p>
          <a:p>
            <a:pPr algn="ctr"/>
            <a:r>
              <a:rPr lang="ru-RU" sz="1200" dirty="0">
                <a:latin typeface="Century Gothic" panose="020B0502020202020204" pitchFamily="34" charset="0"/>
              </a:rPr>
              <a:t>иностранных рынков: стандартизация, сертификация </a:t>
            </a:r>
            <a:r>
              <a:rPr lang="ru-RU" sz="1050" i="1" dirty="0">
                <a:latin typeface="Century Gothic" panose="020B0502020202020204" pitchFamily="34" charset="0"/>
              </a:rPr>
              <a:t>(компенсация затрат)</a:t>
            </a:r>
          </a:p>
          <a:p>
            <a:pPr algn="ctr"/>
            <a:r>
              <a:rPr lang="ru-RU" sz="1050" i="1" dirty="0">
                <a:latin typeface="Century Gothic" panose="020B0502020202020204" pitchFamily="34" charset="0"/>
              </a:rPr>
              <a:t>- для организаций МСП: не более 1 млн руб. на 1 организацию и не более 80% от затрат</a:t>
            </a:r>
          </a:p>
          <a:p>
            <a:pPr algn="ctr"/>
            <a:r>
              <a:rPr lang="ru-RU" sz="1050" i="1" dirty="0">
                <a:latin typeface="Century Gothic" panose="020B0502020202020204" pitchFamily="34" charset="0"/>
              </a:rPr>
              <a:t>- для крупных организаций: не более 1 млн руб. на 1 организацию и не более 50% от затрат</a:t>
            </a:r>
          </a:p>
        </p:txBody>
      </p:sp>
      <p:sp>
        <p:nvSpPr>
          <p:cNvPr id="1048933" name="Прямоугольник 19"/>
          <p:cNvSpPr/>
          <p:nvPr/>
        </p:nvSpPr>
        <p:spPr>
          <a:xfrm>
            <a:off x="4944913" y="3058494"/>
            <a:ext cx="199796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Century Gothic" panose="020B0502020202020204" pitchFamily="34" charset="0"/>
              </a:rPr>
              <a:t>Содействие в регистрации и правовой охране объектов патентных прав и товарных</a:t>
            </a:r>
          </a:p>
          <a:p>
            <a:pPr algn="ctr"/>
            <a:r>
              <a:rPr lang="ru-RU" sz="1200" dirty="0">
                <a:latin typeface="Century Gothic" panose="020B0502020202020204" pitchFamily="34" charset="0"/>
              </a:rPr>
              <a:t>знаков за рубежом</a:t>
            </a:r>
          </a:p>
          <a:p>
            <a:pPr algn="ctr"/>
            <a:r>
              <a:rPr lang="ru-RU" sz="1050" i="1" dirty="0" smtClean="0">
                <a:latin typeface="Century Gothic" panose="020B0502020202020204" pitchFamily="34" charset="0"/>
              </a:rPr>
              <a:t>Не </a:t>
            </a:r>
            <a:r>
              <a:rPr lang="ru-RU" sz="1050" i="1" dirty="0">
                <a:latin typeface="Century Gothic" panose="020B0502020202020204" pitchFamily="34" charset="0"/>
              </a:rPr>
              <a:t>более 1 млн руб. на 1 организацию при условии </a:t>
            </a:r>
            <a:r>
              <a:rPr lang="ru-RU" sz="1050" i="1" dirty="0" err="1">
                <a:latin typeface="Century Gothic" panose="020B0502020202020204" pitchFamily="34" charset="0"/>
              </a:rPr>
              <a:t>софинансирования</a:t>
            </a:r>
            <a:r>
              <a:rPr lang="ru-RU" sz="1050" i="1" dirty="0">
                <a:latin typeface="Century Gothic" panose="020B0502020202020204" pitchFamily="34" charset="0"/>
              </a:rPr>
              <a:t> заявителя</a:t>
            </a:r>
          </a:p>
        </p:txBody>
      </p:sp>
      <p:cxnSp>
        <p:nvCxnSpPr>
          <p:cNvPr id="3145730" name="직선 연결선 88"/>
          <p:cNvCxnSpPr>
            <a:cxnSpLocks/>
          </p:cNvCxnSpPr>
          <p:nvPr/>
        </p:nvCxnSpPr>
        <p:spPr>
          <a:xfrm>
            <a:off x="4837513" y="946132"/>
            <a:ext cx="0" cy="2232248"/>
          </a:xfrm>
          <a:prstGeom prst="line">
            <a:avLst/>
          </a:prstGeom>
          <a:ln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31" name="직선 연결선 88"/>
          <p:cNvCxnSpPr>
            <a:cxnSpLocks/>
          </p:cNvCxnSpPr>
          <p:nvPr/>
        </p:nvCxnSpPr>
        <p:spPr>
          <a:xfrm>
            <a:off x="2483768" y="946132"/>
            <a:ext cx="0" cy="2232248"/>
          </a:xfrm>
          <a:prstGeom prst="line">
            <a:avLst/>
          </a:prstGeom>
          <a:ln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32" name="직선 연결선 88"/>
          <p:cNvCxnSpPr>
            <a:cxnSpLocks/>
          </p:cNvCxnSpPr>
          <p:nvPr/>
        </p:nvCxnSpPr>
        <p:spPr>
          <a:xfrm>
            <a:off x="7020272" y="946132"/>
            <a:ext cx="0" cy="2232248"/>
          </a:xfrm>
          <a:prstGeom prst="line">
            <a:avLst/>
          </a:prstGeom>
          <a:ln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88"/>
          <p:cNvCxnSpPr>
            <a:cxnSpLocks/>
          </p:cNvCxnSpPr>
          <p:nvPr/>
        </p:nvCxnSpPr>
        <p:spPr>
          <a:xfrm>
            <a:off x="7020272" y="2878711"/>
            <a:ext cx="0" cy="2232248"/>
          </a:xfrm>
          <a:prstGeom prst="line">
            <a:avLst/>
          </a:prstGeom>
          <a:ln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88"/>
          <p:cNvCxnSpPr>
            <a:cxnSpLocks/>
          </p:cNvCxnSpPr>
          <p:nvPr/>
        </p:nvCxnSpPr>
        <p:spPr>
          <a:xfrm>
            <a:off x="4837513" y="2911252"/>
            <a:ext cx="0" cy="2232248"/>
          </a:xfrm>
          <a:prstGeom prst="line">
            <a:avLst/>
          </a:prstGeom>
          <a:ln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88"/>
          <p:cNvCxnSpPr>
            <a:cxnSpLocks/>
          </p:cNvCxnSpPr>
          <p:nvPr/>
        </p:nvCxnSpPr>
        <p:spPr>
          <a:xfrm>
            <a:off x="2483768" y="2911252"/>
            <a:ext cx="0" cy="2232248"/>
          </a:xfrm>
          <a:prstGeom prst="line">
            <a:avLst/>
          </a:prstGeom>
          <a:ln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직선 연결선 88"/>
          <p:cNvCxnSpPr>
            <a:cxnSpLocks/>
            <a:stCxn id="1048932" idx="1"/>
          </p:cNvCxnSpPr>
          <p:nvPr/>
        </p:nvCxnSpPr>
        <p:spPr>
          <a:xfrm flipH="1">
            <a:off x="35496" y="2715766"/>
            <a:ext cx="6984776" cy="0"/>
          </a:xfrm>
          <a:prstGeom prst="line">
            <a:avLst/>
          </a:prstGeom>
          <a:ln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16"/>
          <p:cNvSpPr/>
          <p:nvPr/>
        </p:nvSpPr>
        <p:spPr>
          <a:xfrm>
            <a:off x="4916736" y="1273063"/>
            <a:ext cx="2054323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Century Gothic" panose="020B0502020202020204" pitchFamily="34" charset="0"/>
              </a:rPr>
              <a:t>Поиск потенциальных иностранных покупателей</a:t>
            </a:r>
          </a:p>
          <a:p>
            <a:pPr algn="ctr"/>
            <a:r>
              <a:rPr lang="ru-RU" sz="1050" i="1" dirty="0" smtClean="0">
                <a:latin typeface="Century Gothic" panose="020B0502020202020204" pitchFamily="34" charset="0"/>
              </a:rPr>
              <a:t>Не </a:t>
            </a:r>
            <a:r>
              <a:rPr lang="ru-RU" sz="1050" i="1" dirty="0">
                <a:latin typeface="Century Gothic" panose="020B0502020202020204" pitchFamily="34" charset="0"/>
              </a:rPr>
              <a:t>более 30 тыс. руб. на 1 организацию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84681" y="3058494"/>
            <a:ext cx="220219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Century Gothic" panose="020B0502020202020204" pitchFamily="34" charset="0"/>
              </a:rPr>
              <a:t>Участие в специализированных бизнес-миссиях, переговорах и B2B встречах с</a:t>
            </a:r>
          </a:p>
          <a:p>
            <a:pPr algn="ctr"/>
            <a:r>
              <a:rPr lang="ru-RU" sz="1200" dirty="0">
                <a:latin typeface="Century Gothic" panose="020B0502020202020204" pitchFamily="34" charset="0"/>
              </a:rPr>
              <a:t>иностранными партнерами за </a:t>
            </a:r>
            <a:r>
              <a:rPr lang="ru-RU" sz="1200" dirty="0" smtClean="0">
                <a:latin typeface="Century Gothic" panose="020B0502020202020204" pitchFamily="34" charset="0"/>
              </a:rPr>
              <a:t>рубежом</a:t>
            </a:r>
          </a:p>
          <a:p>
            <a:pPr algn="ctr"/>
            <a:r>
              <a:rPr lang="ru-RU" sz="1050" i="1" dirty="0">
                <a:latin typeface="Century Gothic" panose="020B0502020202020204" pitchFamily="34" charset="0"/>
              </a:rPr>
              <a:t>Не более 1 млн руб. и не менее 3 участников на 1 бизнес-миссию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553645" y="3058494"/>
            <a:ext cx="2213992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Century Gothic" panose="020B0502020202020204" pitchFamily="34" charset="0"/>
              </a:rPr>
              <a:t>Разработка и адаптация коммерческого предложения, презентаций и прочих</a:t>
            </a:r>
          </a:p>
          <a:p>
            <a:pPr algn="ctr"/>
            <a:r>
              <a:rPr lang="ru-RU" sz="1200" dirty="0">
                <a:latin typeface="Century Gothic" panose="020B0502020202020204" pitchFamily="34" charset="0"/>
              </a:rPr>
              <a:t>рекламных материалов под требования рынка </a:t>
            </a:r>
            <a:r>
              <a:rPr lang="ru-RU" sz="1050" i="1" dirty="0">
                <a:latin typeface="Century Gothic" panose="020B0502020202020204" pitchFamily="34" charset="0"/>
              </a:rPr>
              <a:t>(перевод материалов)</a:t>
            </a:r>
          </a:p>
          <a:p>
            <a:pPr algn="ctr"/>
            <a:r>
              <a:rPr lang="ru-RU" sz="1050" i="1" dirty="0" smtClean="0">
                <a:latin typeface="Century Gothic" panose="020B0502020202020204" pitchFamily="34" charset="0"/>
              </a:rPr>
              <a:t>Не </a:t>
            </a:r>
            <a:r>
              <a:rPr lang="ru-RU" sz="1050" i="1" dirty="0">
                <a:latin typeface="Century Gothic" panose="020B0502020202020204" pitchFamily="34" charset="0"/>
              </a:rPr>
              <a:t>более 50 тыс. руб. на 1 организацию</a:t>
            </a:r>
          </a:p>
        </p:txBody>
      </p:sp>
      <p:sp>
        <p:nvSpPr>
          <p:cNvPr id="30" name="TextBox 71"/>
          <p:cNvSpPr txBox="1"/>
          <p:nvPr/>
        </p:nvSpPr>
        <p:spPr>
          <a:xfrm>
            <a:off x="35496" y="224654"/>
            <a:ext cx="554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16.2</a:t>
            </a:r>
            <a:endParaRPr lang="ru-RU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404596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3" name="TextBox 58"/>
          <p:cNvSpPr txBox="1"/>
          <p:nvPr/>
        </p:nvSpPr>
        <p:spPr>
          <a:xfrm>
            <a:off x="611560" y="175741"/>
            <a:ext cx="79928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Century Gothic" panose="020B0502020202020204" pitchFamily="34" charset="0"/>
              </a:rPr>
              <a:t>КОРПОРАЦИЯ РАЗВИТИЯ МОСКОВСКОЙ ОБЛАСТИ</a:t>
            </a:r>
          </a:p>
          <a:p>
            <a:r>
              <a:rPr lang="en-US" sz="1000" dirty="0">
                <a:solidFill>
                  <a:schemeClr val="bg1"/>
                </a:solidFill>
                <a:latin typeface="Century Gothic" panose="020B0502020202020204" pitchFamily="34" charset="0"/>
              </a:rPr>
              <a:t>http://mosregco.ru</a:t>
            </a:r>
            <a:endParaRPr lang="ru-RU" sz="10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r>
              <a:rPr lang="en-US" sz="1000" dirty="0">
                <a:solidFill>
                  <a:schemeClr val="bg1"/>
                </a:solidFill>
                <a:latin typeface="Century Gothic" panose="020B0502020202020204" pitchFamily="34" charset="0"/>
              </a:rPr>
              <a:t>info@mosregco.ru</a:t>
            </a:r>
            <a:endParaRPr lang="ru-RU" sz="10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r>
              <a:rPr lang="ru-RU" sz="1000" dirty="0">
                <a:solidFill>
                  <a:schemeClr val="bg1"/>
                </a:solidFill>
                <a:latin typeface="Century Gothic" panose="020B0502020202020204" pitchFamily="34" charset="0"/>
              </a:rPr>
              <a:t>+7 (495) 280-79-84</a:t>
            </a:r>
            <a:endParaRPr lang="ru-RU" sz="1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097248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>
            <a:biLevel thresh="25000"/>
          </a:blip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924" name="TextBox 71"/>
          <p:cNvSpPr txBox="1"/>
          <p:nvPr/>
        </p:nvSpPr>
        <p:spPr>
          <a:xfrm>
            <a:off x="86321" y="22465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17</a:t>
            </a:r>
            <a:endParaRPr lang="ru-RU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48925" name="Прямоугольник 6"/>
          <p:cNvSpPr/>
          <p:nvPr/>
        </p:nvSpPr>
        <p:spPr>
          <a:xfrm>
            <a:off x="1187624" y="2283718"/>
            <a:ext cx="72322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Century Gothic" panose="020B0502020202020204" pitchFamily="34" charset="0"/>
              </a:rPr>
              <a:t>Привлечение инвестиций, сопровождение и реализация инвестиционных проектов, развитие инвестиционной инфраструктуры</a:t>
            </a:r>
          </a:p>
        </p:txBody>
      </p:sp>
    </p:spTree>
    <p:extLst>
      <p:ext uri="{BB962C8B-B14F-4D97-AF65-F5344CB8AC3E}">
        <p14:creationId xmlns:p14="http://schemas.microsoft.com/office/powerpoint/2010/main" val="2822068724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8" name="TextBox 58"/>
          <p:cNvSpPr txBox="1"/>
          <p:nvPr/>
        </p:nvSpPr>
        <p:spPr>
          <a:xfrm>
            <a:off x="611560" y="175741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КОРПОРАЦИЯ РАЗВИТИЯ МОСКОВСКОЙ ОБЛАСТИ</a:t>
            </a:r>
          </a:p>
          <a:p>
            <a:r>
              <a:rPr lang="en-US" sz="10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http://mosregco.ru</a:t>
            </a:r>
          </a:p>
        </p:txBody>
      </p:sp>
      <p:pic>
        <p:nvPicPr>
          <p:cNvPr id="2097249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930" name="Прямоугольник 12"/>
          <p:cNvSpPr/>
          <p:nvPr/>
        </p:nvSpPr>
        <p:spPr>
          <a:xfrm>
            <a:off x="251520" y="1923678"/>
            <a:ext cx="21602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Century Gothic" panose="020B0502020202020204" pitchFamily="34" charset="0"/>
              </a:rPr>
              <a:t>Сопровождение инвестиционных проектов по принципу «одного окна», минимизация рисков, экономия время инвестора</a:t>
            </a:r>
          </a:p>
        </p:txBody>
      </p:sp>
      <p:sp>
        <p:nvSpPr>
          <p:cNvPr id="1048931" name="Прямоугольник 16"/>
          <p:cNvSpPr/>
          <p:nvPr/>
        </p:nvSpPr>
        <p:spPr>
          <a:xfrm>
            <a:off x="2483768" y="2028785"/>
            <a:ext cx="23762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Century Gothic" panose="020B0502020202020204" pitchFamily="34" charset="0"/>
              </a:rPr>
              <a:t>Предоставление отраслевой аналитики, консультация инвестора по мерам государственной поддержки</a:t>
            </a:r>
          </a:p>
        </p:txBody>
      </p:sp>
      <p:sp>
        <p:nvSpPr>
          <p:cNvPr id="1048932" name="Прямоугольник 18"/>
          <p:cNvSpPr/>
          <p:nvPr/>
        </p:nvSpPr>
        <p:spPr>
          <a:xfrm>
            <a:off x="4788024" y="1923678"/>
            <a:ext cx="23042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Century Gothic" panose="020B0502020202020204" pitchFamily="34" charset="0"/>
              </a:rPr>
              <a:t>Подбор площадки для реализации проекта (индустриальный парк, особая экономическая зона, земельный участок, находящийся в муниципальной или государственной собственности, частный земельный участок)</a:t>
            </a:r>
          </a:p>
        </p:txBody>
      </p:sp>
      <p:sp>
        <p:nvSpPr>
          <p:cNvPr id="1048933" name="Прямоугольник 19"/>
          <p:cNvSpPr/>
          <p:nvPr/>
        </p:nvSpPr>
        <p:spPr>
          <a:xfrm>
            <a:off x="7038528" y="1995686"/>
            <a:ext cx="19979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Century Gothic" panose="020B0502020202020204" pitchFamily="34" charset="0"/>
              </a:rPr>
              <a:t>Создание и развитие индустриальных парков, научных кластеров, особых экономических зон</a:t>
            </a:r>
          </a:p>
        </p:txBody>
      </p:sp>
      <p:cxnSp>
        <p:nvCxnSpPr>
          <p:cNvPr id="3145730" name="직선 연결선 88"/>
          <p:cNvCxnSpPr>
            <a:cxnSpLocks/>
          </p:cNvCxnSpPr>
          <p:nvPr/>
        </p:nvCxnSpPr>
        <p:spPr>
          <a:xfrm>
            <a:off x="4860032" y="1635646"/>
            <a:ext cx="0" cy="2232248"/>
          </a:xfrm>
          <a:prstGeom prst="line">
            <a:avLst/>
          </a:prstGeom>
          <a:ln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31" name="직선 연결선 88"/>
          <p:cNvCxnSpPr>
            <a:cxnSpLocks/>
          </p:cNvCxnSpPr>
          <p:nvPr/>
        </p:nvCxnSpPr>
        <p:spPr>
          <a:xfrm>
            <a:off x="2483768" y="1635646"/>
            <a:ext cx="0" cy="2232248"/>
          </a:xfrm>
          <a:prstGeom prst="line">
            <a:avLst/>
          </a:prstGeom>
          <a:ln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32" name="직선 연결선 88"/>
          <p:cNvCxnSpPr>
            <a:cxnSpLocks/>
          </p:cNvCxnSpPr>
          <p:nvPr/>
        </p:nvCxnSpPr>
        <p:spPr>
          <a:xfrm>
            <a:off x="7020272" y="1635646"/>
            <a:ext cx="0" cy="2232248"/>
          </a:xfrm>
          <a:prstGeom prst="line">
            <a:avLst/>
          </a:prstGeom>
          <a:ln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71"/>
          <p:cNvSpPr txBox="1"/>
          <p:nvPr/>
        </p:nvSpPr>
        <p:spPr>
          <a:xfrm>
            <a:off x="35496" y="224654"/>
            <a:ext cx="554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17.1</a:t>
            </a:r>
            <a:endParaRPr lang="ru-RU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50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937" name="Прямоугольник 14"/>
          <p:cNvSpPr/>
          <p:nvPr/>
        </p:nvSpPr>
        <p:spPr>
          <a:xfrm>
            <a:off x="611560" y="195486"/>
            <a:ext cx="468052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Подготовка кадров под заказ работодателя</a:t>
            </a:r>
            <a:b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</a:br>
            <a:r>
              <a:rPr lang="en-US" sz="1100" dirty="0">
                <a:latin typeface="Century Gothic" panose="020B0502020202020204" pitchFamily="34" charset="0"/>
                <a:ea typeface="+mn-ea"/>
              </a:rPr>
              <a:t>http://kadry.uni-dubna.ru</a:t>
            </a:r>
            <a:endParaRPr lang="ru-RU" sz="1100" dirty="0">
              <a:latin typeface="Century Gothic" panose="020B0502020202020204" pitchFamily="34" charset="0"/>
              <a:ea typeface="+mn-ea"/>
            </a:endParaRPr>
          </a:p>
        </p:txBody>
      </p:sp>
      <p:sp>
        <p:nvSpPr>
          <p:cNvPr id="1048938" name="TextBox 24"/>
          <p:cNvSpPr txBox="1"/>
          <p:nvPr/>
        </p:nvSpPr>
        <p:spPr bwMode="auto">
          <a:xfrm>
            <a:off x="800471" y="1182473"/>
            <a:ext cx="41315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latin typeface="Century Gothic" panose="020B0502020202020204" pitchFamily="34" charset="0"/>
                <a:cs typeface="Arial" panose="020B0604020202020204" pitchFamily="34" charset="0"/>
              </a:rPr>
              <a:t>более 3 500 </a:t>
            </a:r>
            <a:r>
              <a:rPr lang="ru-RU" dirty="0">
                <a:latin typeface="Century Gothic" panose="020B0502020202020204" pitchFamily="34" charset="0"/>
                <a:cs typeface="Arial" panose="020B0604020202020204" pitchFamily="34" charset="0"/>
              </a:rPr>
              <a:t>компаний-работодателей</a:t>
            </a:r>
            <a:endParaRPr lang="ru-RU" sz="1200" dirty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8939" name="TextBox 25"/>
          <p:cNvSpPr txBox="1"/>
          <p:nvPr/>
        </p:nvSpPr>
        <p:spPr bwMode="auto">
          <a:xfrm>
            <a:off x="5292080" y="1182473"/>
            <a:ext cx="36724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latin typeface="Century Gothic" panose="020B0502020202020204" pitchFamily="34" charset="0"/>
                <a:cs typeface="Arial" panose="020B0604020202020204" pitchFamily="34" charset="0"/>
              </a:rPr>
              <a:t>более 38 000 </a:t>
            </a:r>
            <a:r>
              <a:rPr lang="ru-RU" dirty="0">
                <a:latin typeface="Century Gothic" panose="020B0502020202020204" pitchFamily="34" charset="0"/>
                <a:cs typeface="Arial" panose="020B0604020202020204" pitchFamily="34" charset="0"/>
              </a:rPr>
              <a:t>заявленных вакансий</a:t>
            </a:r>
            <a:endParaRPr lang="ru-RU" sz="1200" dirty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8940" name="TextBox 26"/>
          <p:cNvSpPr txBox="1"/>
          <p:nvPr/>
        </p:nvSpPr>
        <p:spPr bwMode="auto">
          <a:xfrm>
            <a:off x="827584" y="4659982"/>
            <a:ext cx="74168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На 2019-2020 гг. </a:t>
            </a:r>
            <a:r>
              <a:rPr lang="ru-RU" sz="18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планируется подготовка </a:t>
            </a:r>
            <a:r>
              <a:rPr lang="ru-RU" sz="18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18 000  специалистов </a:t>
            </a:r>
          </a:p>
        </p:txBody>
      </p:sp>
      <p:sp>
        <p:nvSpPr>
          <p:cNvPr id="1048941" name="TextBox 3"/>
          <p:cNvSpPr txBox="1"/>
          <p:nvPr/>
        </p:nvSpPr>
        <p:spPr>
          <a:xfrm>
            <a:off x="827584" y="1635646"/>
            <a:ext cx="3528392" cy="584771"/>
          </a:xfrm>
          <a:prstGeom prst="rect">
            <a:avLst/>
          </a:prstGeom>
          <a:ln w="12700">
            <a:miter lim="400000"/>
          </a:ln>
        </p:spPr>
        <p:txBody>
          <a:bodyPr wrap="square" lIns="45718" tIns="45718" rIns="45718" bIns="45718">
            <a:spAutoFit/>
          </a:bodyPr>
          <a:lstStyle>
            <a:lvl1pPr>
              <a:defRPr sz="1600">
                <a:solidFill>
                  <a:srgbClr val="002060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Система профессионального</a:t>
            </a:r>
            <a:b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</a:br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образования</a:t>
            </a:r>
            <a:r>
              <a:rPr lang="en-US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:</a:t>
            </a:r>
            <a:endParaRPr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48942" name="TextBox 28"/>
          <p:cNvSpPr txBox="1"/>
          <p:nvPr/>
        </p:nvSpPr>
        <p:spPr bwMode="auto">
          <a:xfrm>
            <a:off x="827584" y="2297919"/>
            <a:ext cx="316835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latin typeface="Century Gothic" panose="020B0502020202020204" pitchFamily="34" charset="0"/>
                <a:cs typeface="Arial" panose="020B0604020202020204" pitchFamily="34" charset="0"/>
              </a:rPr>
              <a:t>49   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образовательных учреждений </a:t>
            </a:r>
            <a:endParaRPr lang="ru-RU" sz="1100" dirty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8943" name="TextBox 29"/>
          <p:cNvSpPr txBox="1"/>
          <p:nvPr/>
        </p:nvSpPr>
        <p:spPr bwMode="auto">
          <a:xfrm>
            <a:off x="827584" y="2675961"/>
            <a:ext cx="288032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latin typeface="Century Gothic" panose="020B0502020202020204" pitchFamily="34" charset="0"/>
                <a:cs typeface="Arial" panose="020B0604020202020204" pitchFamily="34" charset="0"/>
              </a:rPr>
              <a:t>50 тыс. 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бюджетных мест</a:t>
            </a:r>
            <a:endParaRPr lang="ru-RU" sz="1100" dirty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8944" name="TextBox 30"/>
          <p:cNvSpPr txBox="1"/>
          <p:nvPr/>
        </p:nvSpPr>
        <p:spPr bwMode="auto">
          <a:xfrm>
            <a:off x="827584" y="3054003"/>
            <a:ext cx="288032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latin typeface="Century Gothic" panose="020B0502020202020204" pitchFamily="34" charset="0"/>
                <a:cs typeface="Arial" panose="020B0604020202020204" pitchFamily="34" charset="0"/>
              </a:rPr>
              <a:t>15 тыс. </a:t>
            </a:r>
            <a:r>
              <a:rPr lang="ru-RU" sz="1200" dirty="0">
                <a:latin typeface="Century Gothic" panose="020B0502020202020204" pitchFamily="34" charset="0"/>
                <a:cs typeface="Arial" panose="020B0604020202020204" pitchFamily="34" charset="0"/>
              </a:rPr>
              <a:t>внебюджетных мест</a:t>
            </a:r>
            <a:endParaRPr lang="ru-RU" sz="1100" dirty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8945" name="TextBox 3"/>
          <p:cNvSpPr txBox="1"/>
          <p:nvPr/>
        </p:nvSpPr>
        <p:spPr>
          <a:xfrm>
            <a:off x="5304692" y="1636205"/>
            <a:ext cx="2651684" cy="369328"/>
          </a:xfrm>
          <a:prstGeom prst="rect">
            <a:avLst/>
          </a:prstGeom>
          <a:ln w="12700">
            <a:miter lim="400000"/>
          </a:ln>
        </p:spPr>
        <p:txBody>
          <a:bodyPr wrap="square" lIns="45718" tIns="45718" rIns="45718" bIns="45718">
            <a:spAutoFit/>
          </a:bodyPr>
          <a:lstStyle>
            <a:lvl1pPr>
              <a:defRPr sz="1600">
                <a:solidFill>
                  <a:srgbClr val="002060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r>
              <a:rPr lang="ru-RU" sz="18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Участники проекта:</a:t>
            </a:r>
            <a:endParaRPr sz="1800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48946" name="TextBox 32"/>
          <p:cNvSpPr txBox="1"/>
          <p:nvPr/>
        </p:nvSpPr>
        <p:spPr bwMode="auto">
          <a:xfrm>
            <a:off x="5220072" y="2657959"/>
            <a:ext cx="316835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endParaRPr lang="ru-RU" sz="1100" dirty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8947" name="TextBox 33"/>
          <p:cNvSpPr txBox="1"/>
          <p:nvPr/>
        </p:nvSpPr>
        <p:spPr bwMode="auto">
          <a:xfrm>
            <a:off x="5292080" y="2009887"/>
            <a:ext cx="2160240" cy="438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itchFamily="34" charset="0"/>
                <a:cs typeface="Arial" pitchFamily="34" charset="0"/>
              </a:rPr>
              <a:t>Колледж «Подмосковье»</a:t>
            </a:r>
          </a:p>
          <a:p>
            <a:pPr marL="228600" indent="-228600"/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itchFamily="34" charset="0"/>
                <a:cs typeface="Arial" pitchFamily="34" charset="0"/>
              </a:rPr>
              <a:t>Завод «Мерседес»</a:t>
            </a:r>
          </a:p>
        </p:txBody>
      </p:sp>
      <p:sp>
        <p:nvSpPr>
          <p:cNvPr id="1048948" name="TextBox 34"/>
          <p:cNvSpPr txBox="1"/>
          <p:nvPr/>
        </p:nvSpPr>
        <p:spPr bwMode="auto">
          <a:xfrm>
            <a:off x="5292080" y="2426464"/>
            <a:ext cx="266429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itchFamily="34" charset="0"/>
                <a:cs typeface="Arial" pitchFamily="34" charset="0"/>
              </a:rPr>
              <a:t>Сергиево-Посадский колледж</a:t>
            </a:r>
          </a:p>
          <a:p>
            <a:pPr marL="228600" indent="-228600"/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itchFamily="34" charset="0"/>
                <a:cs typeface="Arial" pitchFamily="34" charset="0"/>
              </a:rPr>
              <a:t>Загорский трубный завод</a:t>
            </a:r>
          </a:p>
        </p:txBody>
      </p:sp>
      <p:sp>
        <p:nvSpPr>
          <p:cNvPr id="1048949" name="TextBox 35"/>
          <p:cNvSpPr txBox="1"/>
          <p:nvPr/>
        </p:nvSpPr>
        <p:spPr bwMode="auto">
          <a:xfrm>
            <a:off x="5292080" y="2829849"/>
            <a:ext cx="1944216" cy="438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itchFamily="34" charset="0"/>
                <a:cs typeface="Arial" pitchFamily="34" charset="0"/>
              </a:rPr>
              <a:t>Колледж «Московия»</a:t>
            </a:r>
          </a:p>
          <a:p>
            <a:pPr marL="228600" indent="-228600"/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itchFamily="34" charset="0"/>
                <a:cs typeface="Arial" pitchFamily="34" charset="0"/>
              </a:rPr>
              <a:t>ЦППК</a:t>
            </a:r>
          </a:p>
        </p:txBody>
      </p:sp>
      <p:sp>
        <p:nvSpPr>
          <p:cNvPr id="1048950" name="TextBox 36"/>
          <p:cNvSpPr txBox="1"/>
          <p:nvPr/>
        </p:nvSpPr>
        <p:spPr bwMode="auto">
          <a:xfrm>
            <a:off x="5292080" y="3251923"/>
            <a:ext cx="2304256" cy="438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itchFamily="34" charset="0"/>
                <a:cs typeface="Arial" pitchFamily="34" charset="0"/>
              </a:rPr>
              <a:t>Колледж «Подмосковье»</a:t>
            </a:r>
          </a:p>
          <a:p>
            <a:pPr marL="228600" indent="-228600"/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itchFamily="34" charset="0"/>
                <a:cs typeface="Arial" pitchFamily="34" charset="0"/>
              </a:rPr>
              <a:t>Шереметьево</a:t>
            </a:r>
            <a:r>
              <a:rPr lang="ru-RU" sz="105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48951" name="TextBox 37"/>
          <p:cNvSpPr txBox="1"/>
          <p:nvPr/>
        </p:nvSpPr>
        <p:spPr bwMode="auto">
          <a:xfrm>
            <a:off x="5292080" y="3668500"/>
            <a:ext cx="2304256" cy="438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itchFamily="34" charset="0"/>
                <a:cs typeface="Arial" pitchFamily="34" charset="0"/>
              </a:rPr>
              <a:t>Химкинский техникум</a:t>
            </a:r>
          </a:p>
          <a:p>
            <a:pPr marL="228600" indent="-228600"/>
            <a:r>
              <a:rPr lang="ru-RU" sz="1000" dirty="0" err="1">
                <a:solidFill>
                  <a:srgbClr val="000000">
                    <a:lumMod val="95000"/>
                    <a:lumOff val="5000"/>
                  </a:srgbClr>
                </a:solidFill>
                <a:latin typeface="Century Gothic" pitchFamily="34" charset="0"/>
                <a:cs typeface="Arial" pitchFamily="34" charset="0"/>
              </a:rPr>
              <a:t>Хино</a:t>
            </a:r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itchFamily="34" charset="0"/>
                <a:cs typeface="Arial" pitchFamily="34" charset="0"/>
              </a:rPr>
              <a:t> Моторс</a:t>
            </a:r>
          </a:p>
        </p:txBody>
      </p:sp>
      <p:sp>
        <p:nvSpPr>
          <p:cNvPr id="1048952" name="TextBox 38"/>
          <p:cNvSpPr txBox="1"/>
          <p:nvPr/>
        </p:nvSpPr>
        <p:spPr bwMode="auto">
          <a:xfrm>
            <a:off x="5292080" y="4085079"/>
            <a:ext cx="20882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itchFamily="34" charset="0"/>
                <a:cs typeface="Arial" pitchFamily="34" charset="0"/>
              </a:rPr>
              <a:t>Колледж «Московия»</a:t>
            </a:r>
          </a:p>
          <a:p>
            <a:pPr marL="228600" indent="-228600"/>
            <a:r>
              <a:rPr lang="ru-RU" sz="1000" dirty="0">
                <a:solidFill>
                  <a:srgbClr val="000000">
                    <a:lumMod val="95000"/>
                    <a:lumOff val="5000"/>
                  </a:srgbClr>
                </a:solidFill>
                <a:latin typeface="Century Gothic" pitchFamily="34" charset="0"/>
                <a:cs typeface="Arial" pitchFamily="34" charset="0"/>
              </a:rPr>
              <a:t>Группа Черкизово</a:t>
            </a:r>
          </a:p>
        </p:txBody>
      </p:sp>
      <p:sp>
        <p:nvSpPr>
          <p:cNvPr id="1048953" name="TextBox 39"/>
          <p:cNvSpPr txBox="1"/>
          <p:nvPr/>
        </p:nvSpPr>
        <p:spPr bwMode="auto">
          <a:xfrm>
            <a:off x="338349" y="3696234"/>
            <a:ext cx="36724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Century Gothic" panose="020B0502020202020204" pitchFamily="34" charset="0"/>
                <a:cs typeface="Arial" panose="020B0604020202020204" pitchFamily="34" charset="0"/>
              </a:rPr>
              <a:t>Трудоустройство выпускников составляет </a:t>
            </a:r>
            <a:r>
              <a:rPr lang="ru-RU" b="1" dirty="0">
                <a:latin typeface="Century Gothic" panose="020B0502020202020204" pitchFamily="34" charset="0"/>
                <a:cs typeface="Arial" panose="020B0604020202020204" pitchFamily="34" charset="0"/>
              </a:rPr>
              <a:t>более 80%</a:t>
            </a:r>
            <a:r>
              <a:rPr lang="ru-RU" dirty="0">
                <a:latin typeface="Century Gothic" panose="020B0502020202020204" pitchFamily="34" charset="0"/>
                <a:cs typeface="Arial" panose="020B0604020202020204" pitchFamily="34" charset="0"/>
              </a:rPr>
              <a:t>.</a:t>
            </a:r>
            <a:endParaRPr lang="ru-RU" sz="1100" dirty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8954" name="Прямоугольник 41"/>
          <p:cNvSpPr/>
          <p:nvPr/>
        </p:nvSpPr>
        <p:spPr>
          <a:xfrm>
            <a:off x="878231" y="825501"/>
            <a:ext cx="772621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Информационная система мониторинга кадровых потребностей МО:</a:t>
            </a:r>
            <a:endParaRPr lang="ru-RU" sz="1200" dirty="0">
              <a:latin typeface="Century Gothic" panose="020B0502020202020204" pitchFamily="34" charset="0"/>
              <a:ea typeface="+mn-ea"/>
            </a:endParaRPr>
          </a:p>
        </p:txBody>
      </p:sp>
      <p:sp>
        <p:nvSpPr>
          <p:cNvPr id="1048955" name="AutoShape 2" descr="ÐÐ°ÑÑÐ¸Ð½ÐºÐ¸ Ð¿Ð¾ Ð·Ð°Ð¿ÑÐ¾ÑÑ website log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97251" name="Picture 6" descr="ÐÐ°ÑÑÐ¸Ð½ÐºÐ¸ Ð¿Ð¾ Ð·Ð°Ð¿ÑÐ¾ÑÑ website log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0471" y="858455"/>
            <a:ext cx="272645" cy="272645"/>
          </a:xfrm>
          <a:prstGeom prst="rect">
            <a:avLst/>
          </a:prstGeom>
          <a:noFill/>
        </p:spPr>
      </p:pic>
      <p:sp>
        <p:nvSpPr>
          <p:cNvPr id="1048956" name="Блок-схема: объединение 2"/>
          <p:cNvSpPr/>
          <p:nvPr/>
        </p:nvSpPr>
        <p:spPr>
          <a:xfrm rot="15991852">
            <a:off x="724271" y="1326782"/>
            <a:ext cx="152400" cy="80715"/>
          </a:xfrm>
          <a:prstGeom prst="flowChartMerg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048957" name="Блок-схема: объединение 40"/>
          <p:cNvSpPr/>
          <p:nvPr/>
        </p:nvSpPr>
        <p:spPr>
          <a:xfrm rot="15991852">
            <a:off x="5215880" y="1326782"/>
            <a:ext cx="152400" cy="80715"/>
          </a:xfrm>
          <a:prstGeom prst="flowChartMerg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6" name="TextBox 71"/>
          <p:cNvSpPr txBox="1"/>
          <p:nvPr/>
        </p:nvSpPr>
        <p:spPr>
          <a:xfrm>
            <a:off x="35496" y="224654"/>
            <a:ext cx="554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17.2</a:t>
            </a:r>
            <a:endParaRPr lang="ru-RU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5318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2" name="Shape 143"/>
          <p:cNvSpPr txBox="1"/>
          <p:nvPr/>
        </p:nvSpPr>
        <p:spPr>
          <a:xfrm>
            <a:off x="755576" y="778898"/>
            <a:ext cx="1584176" cy="10156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6000" b="1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ym typeface="Roboto"/>
              </a:rPr>
              <a:t>831</a:t>
            </a:r>
          </a:p>
        </p:txBody>
      </p:sp>
      <p:sp>
        <p:nvSpPr>
          <p:cNvPr id="1048671" name="TextBox 58"/>
          <p:cNvSpPr txBox="1"/>
          <p:nvPr/>
        </p:nvSpPr>
        <p:spPr>
          <a:xfrm>
            <a:off x="611560" y="175741"/>
            <a:ext cx="4824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МИНПРОМТОРГ РОССИИ</a:t>
            </a:r>
            <a:endParaRPr lang="en-US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  <a:p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ПП РФ – Постановление Правительства Российской Федерации</a:t>
            </a:r>
          </a:p>
        </p:txBody>
      </p:sp>
      <p:pic>
        <p:nvPicPr>
          <p:cNvPr id="2097180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672" name="TextBox 71"/>
          <p:cNvSpPr txBox="1"/>
          <p:nvPr/>
        </p:nvSpPr>
        <p:spPr>
          <a:xfrm>
            <a:off x="86321" y="22465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2.5</a:t>
            </a:r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22" name="TextBox 58"/>
          <p:cNvSpPr txBox="1"/>
          <p:nvPr/>
        </p:nvSpPr>
        <p:spPr>
          <a:xfrm>
            <a:off x="2659724" y="855843"/>
            <a:ext cx="594472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ПП РФ от 11.08.2015 №831 - </a:t>
            </a:r>
            <a:r>
              <a:rPr lang="ru-RU" i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Субсидия на возмещение части затрат на уплату процентов </a:t>
            </a:r>
            <a:r>
              <a:rPr lang="ru-RU" i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по </a:t>
            </a:r>
            <a:r>
              <a:rPr lang="ru-RU" i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кредитам, полученным на реализацию инвестиционных проектов создания объектов индустриальных (промышленных) парков и (или) технопарков.</a:t>
            </a:r>
          </a:p>
          <a:p>
            <a:r>
              <a:rPr lang="ru-RU" sz="1000" dirty="0"/>
              <a:t/>
            </a:r>
            <a:br>
              <a:rPr lang="ru-RU" sz="1000" dirty="0"/>
            </a:b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58"/>
          <p:cNvSpPr txBox="1"/>
          <p:nvPr/>
        </p:nvSpPr>
        <p:spPr>
          <a:xfrm>
            <a:off x="197324" y="3261320"/>
            <a:ext cx="4284855" cy="17851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Список показателей результативности проекта</a:t>
            </a:r>
          </a:p>
          <a:p>
            <a:endParaRPr lang="ru-RU" sz="1000" i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Объем инвестиций управляющей компании;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Количество резидентов;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Налоговые поступления в бюджет - всего;</a:t>
            </a:r>
          </a:p>
          <a:p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               в том числе:  в федеральный бюджет</a:t>
            </a:r>
          </a:p>
          <a:p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                                      в региональный бюджет</a:t>
            </a:r>
          </a:p>
          <a:p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                                      в местный бюджет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Бюджетная эффективность;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Среднегодовой темп роста производительности труда;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Количество высокопроизводительных рабочих мест</a:t>
            </a:r>
            <a:r>
              <a:rPr lang="ru-RU" sz="10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.</a:t>
            </a:r>
            <a:endParaRPr lang="ru-RU" sz="100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787950" y="2765518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05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.</a:t>
            </a:r>
            <a:endParaRPr lang="ru-RU" sz="105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7324" y="1932239"/>
            <a:ext cx="4284855" cy="13234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171450" indent="-171450">
              <a:buFont typeface="Wingdings" pitchFamily="2" charset="2"/>
              <a:buChar char="ü"/>
            </a:pPr>
            <a:r>
              <a:rPr lang="ru-RU" sz="1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Субсидии предоставляются управляющей компании </a:t>
            </a:r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в целях возмещения части фактически произведенных и документально подтвержденных затрат на уплату процентов по </a:t>
            </a:r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кредитам </a:t>
            </a:r>
            <a:r>
              <a:rPr lang="ru-RU" sz="10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управляющим компаниям, </a:t>
            </a:r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осуществляющими деятельность по управлению индустриальными парками</a:t>
            </a:r>
            <a:endParaRPr lang="ru-RU" sz="1000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  <a:cs typeface="+mn-cs"/>
            </a:endParaRPr>
          </a:p>
          <a:p>
            <a:endParaRPr lang="ru-RU" sz="1000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  <a:cs typeface="+mn-cs"/>
            </a:endParaRPr>
          </a:p>
          <a:p>
            <a:pPr marL="171450" indent="-171450">
              <a:buFont typeface="Wingdings" pitchFamily="2" charset="2"/>
              <a:buChar char="ü"/>
            </a:pPr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Необходимость </a:t>
            </a:r>
            <a:r>
              <a:rPr lang="ru-RU" sz="1000" dirty="0" err="1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софинансирования</a:t>
            </a:r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 проекта </a:t>
            </a:r>
            <a:r>
              <a:rPr lang="ru-RU" sz="1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не</a:t>
            </a:r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 </a:t>
            </a:r>
            <a:r>
              <a:rPr lang="ru-RU" sz="1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менее 20 % </a:t>
            </a:r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общей стоимости инвестиционного </a:t>
            </a:r>
            <a:r>
              <a:rPr lang="ru-RU" sz="10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проекта.</a:t>
            </a:r>
            <a:endParaRPr lang="ru-RU" sz="100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1936062"/>
            <a:ext cx="4572000" cy="24006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Для заключения договора управляющая компания в </a:t>
            </a:r>
            <a:r>
              <a:rPr lang="ru-RU" sz="1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установленный срок </a:t>
            </a:r>
            <a:r>
              <a:rPr lang="ru-RU" sz="10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 </a:t>
            </a:r>
            <a:r>
              <a:rPr lang="ru-RU" sz="10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(указан в Извещении, публикация которого проходит ежегодно) представляет </a:t>
            </a:r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в </a:t>
            </a:r>
            <a:r>
              <a:rPr lang="ru-RU" sz="10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Минпромторг России  </a:t>
            </a:r>
            <a:r>
              <a:rPr lang="ru-RU" sz="10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заявку</a:t>
            </a:r>
            <a:r>
              <a:rPr lang="ru-RU" sz="10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, </a:t>
            </a:r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в </a:t>
            </a:r>
            <a:r>
              <a:rPr lang="ru-RU" sz="10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1 </a:t>
            </a:r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экземпляре на бумажном носителе и ее копию в виде электронного документа на электронном </a:t>
            </a:r>
            <a:r>
              <a:rPr lang="ru-RU" sz="1000" dirty="0" err="1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носителеЮ</a:t>
            </a:r>
            <a:r>
              <a:rPr lang="ru-RU" sz="10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 включающую в себя: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0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план-график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0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Краткое описание и целевые </a:t>
            </a:r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показатели эффективности реализации инвестиционного </a:t>
            </a:r>
            <a:r>
              <a:rPr lang="ru-RU" sz="10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проекта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расчет размера </a:t>
            </a:r>
            <a:r>
              <a:rPr lang="ru-RU" sz="10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субсидии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0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и другие в соответствии с Постановлением.</a:t>
            </a:r>
          </a:p>
          <a:p>
            <a:pPr marL="171450" indent="-171450">
              <a:buFont typeface="Arial" pitchFamily="34" charset="0"/>
              <a:buChar char="•"/>
            </a:pPr>
            <a:endParaRPr lang="ru-RU" sz="100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  <a:ea typeface="+mn-ea"/>
              <a:cs typeface="+mn-cs"/>
            </a:endParaRPr>
          </a:p>
          <a:p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Минпромторг России рассматривает </a:t>
            </a:r>
            <a:r>
              <a:rPr lang="ru-RU" sz="10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заявку в </a:t>
            </a:r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течение 30 дней со дня окончания приема </a:t>
            </a:r>
            <a:r>
              <a:rPr lang="ru-RU" sz="10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заявок и направляет </a:t>
            </a:r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решение о заключении </a:t>
            </a:r>
            <a:r>
              <a:rPr lang="ru-RU" sz="10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договора.</a:t>
            </a:r>
            <a:endParaRPr lang="ru-RU" sz="1000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587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3" name="TextBox 58"/>
          <p:cNvSpPr txBox="1"/>
          <p:nvPr/>
        </p:nvSpPr>
        <p:spPr>
          <a:xfrm>
            <a:off x="611560" y="175741"/>
            <a:ext cx="79928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FFFF"/>
                </a:solidFill>
                <a:latin typeface="Century Gothic" panose="020B0502020202020204" pitchFamily="34" charset="0"/>
              </a:rPr>
              <a:t>УПРАВЛЕНИЕ СОПРОВОЖДЕНИЯ ПРОЕКТОВ</a:t>
            </a:r>
          </a:p>
          <a:p>
            <a:r>
              <a:rPr lang="ru-RU" sz="1000" dirty="0">
                <a:solidFill>
                  <a:srgbClr val="FFFFFF"/>
                </a:solidFill>
                <a:latin typeface="Century Gothic" panose="020B0502020202020204" pitchFamily="34" charset="0"/>
              </a:rPr>
              <a:t>Заместитель начальника управления </a:t>
            </a:r>
            <a:r>
              <a:rPr lang="ru-RU" sz="1000" dirty="0" smtClean="0">
                <a:solidFill>
                  <a:srgbClr val="FFFFFF"/>
                </a:solidFill>
                <a:latin typeface="Century Gothic" panose="020B0502020202020204" pitchFamily="34" charset="0"/>
              </a:rPr>
              <a:t> - </a:t>
            </a:r>
            <a:r>
              <a:rPr lang="ru-RU" sz="1000" dirty="0" err="1" smtClean="0">
                <a:solidFill>
                  <a:srgbClr val="FFFFFF"/>
                </a:solidFill>
                <a:latin typeface="Century Gothic" panose="020B0502020202020204" pitchFamily="34" charset="0"/>
              </a:rPr>
              <a:t>Хлескова</a:t>
            </a:r>
            <a:r>
              <a:rPr lang="ru-RU" sz="1000" dirty="0" smtClean="0">
                <a:solidFill>
                  <a:srgbClr val="FFFFFF"/>
                </a:solidFill>
                <a:latin typeface="Century Gothic" panose="020B0502020202020204" pitchFamily="34" charset="0"/>
              </a:rPr>
              <a:t> </a:t>
            </a:r>
            <a:r>
              <a:rPr lang="ru-RU" sz="1000" dirty="0">
                <a:solidFill>
                  <a:srgbClr val="FFFFFF"/>
                </a:solidFill>
                <a:latin typeface="Century Gothic" panose="020B0502020202020204" pitchFamily="34" charset="0"/>
              </a:rPr>
              <a:t>Алина </a:t>
            </a:r>
            <a:r>
              <a:rPr lang="ru-RU" sz="1000" dirty="0" err="1" smtClean="0">
                <a:solidFill>
                  <a:srgbClr val="FFFFFF"/>
                </a:solidFill>
                <a:latin typeface="Century Gothic" panose="020B0502020202020204" pitchFamily="34" charset="0"/>
              </a:rPr>
              <a:t>Радионовна</a:t>
            </a:r>
            <a:endParaRPr lang="ru-RU" sz="1000" dirty="0" smtClean="0">
              <a:solidFill>
                <a:srgbClr val="FFFFFF"/>
              </a:solidFill>
              <a:latin typeface="Century Gothic" panose="020B0502020202020204" pitchFamily="34" charset="0"/>
            </a:endParaRPr>
          </a:p>
          <a:p>
            <a:r>
              <a:rPr lang="ru-RU" sz="1000" dirty="0" smtClean="0">
                <a:solidFill>
                  <a:srgbClr val="FFFFFF"/>
                </a:solidFill>
                <a:latin typeface="Century Gothic" panose="020B0502020202020204" pitchFamily="34" charset="0"/>
              </a:rPr>
              <a:t>8-498-602-07-98</a:t>
            </a:r>
          </a:p>
          <a:p>
            <a:r>
              <a:rPr lang="en-US" sz="1000" dirty="0">
                <a:solidFill>
                  <a:srgbClr val="FFFFFF"/>
                </a:solidFill>
                <a:latin typeface="Century Gothic" panose="020B0502020202020204" pitchFamily="34" charset="0"/>
              </a:rPr>
              <a:t>HleskovaAR@mosreg.ru</a:t>
            </a:r>
            <a:endParaRPr lang="ru-RU" sz="1000" dirty="0">
              <a:solidFill>
                <a:srgbClr val="FFFFF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097248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>
            <a:biLevel thresh="25000"/>
          </a:blip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924" name="TextBox 71"/>
          <p:cNvSpPr txBox="1"/>
          <p:nvPr/>
        </p:nvSpPr>
        <p:spPr>
          <a:xfrm>
            <a:off x="86321" y="22465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FF"/>
                </a:solidFill>
                <a:latin typeface="Century Gothic" panose="020B0502020202020204" pitchFamily="34" charset="0"/>
              </a:rPr>
              <a:t>18</a:t>
            </a:r>
            <a:endParaRPr lang="ru-RU" dirty="0">
              <a:solidFill>
                <a:srgbClr val="FFFFFF"/>
              </a:solidFill>
              <a:latin typeface="Century Gothic" panose="020B0502020202020204" pitchFamily="34" charset="0"/>
            </a:endParaRPr>
          </a:p>
        </p:txBody>
      </p:sp>
      <p:sp>
        <p:nvSpPr>
          <p:cNvPr id="1048925" name="Прямоугольник 6"/>
          <p:cNvSpPr/>
          <p:nvPr/>
        </p:nvSpPr>
        <p:spPr>
          <a:xfrm>
            <a:off x="1187624" y="2283718"/>
            <a:ext cx="72322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FFFFFF"/>
                </a:solidFill>
                <a:latin typeface="Century Gothic" panose="020B0502020202020204" pitchFamily="34" charset="0"/>
              </a:rPr>
              <a:t>Взаимодействие в рамках государственно-частного </a:t>
            </a:r>
            <a:r>
              <a:rPr lang="ru-RU" sz="1600" dirty="0">
                <a:solidFill>
                  <a:srgbClr val="FFFFFF"/>
                </a:solidFill>
                <a:latin typeface="Century Gothic" panose="020B0502020202020204" pitchFamily="34" charset="0"/>
              </a:rPr>
              <a:t>партнерства </a:t>
            </a:r>
          </a:p>
        </p:txBody>
      </p:sp>
    </p:spTree>
    <p:extLst>
      <p:ext uri="{BB962C8B-B14F-4D97-AF65-F5344CB8AC3E}">
        <p14:creationId xmlns:p14="http://schemas.microsoft.com/office/powerpoint/2010/main" val="404526611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50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955" name="AutoShape 2" descr="ÐÐ°ÑÑÐ¸Ð½ÐºÐ¸ Ð¿Ð¾ Ð·Ð°Ð¿ÑÐ¾ÑÑ website log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TextBox 71"/>
          <p:cNvSpPr txBox="1"/>
          <p:nvPr/>
        </p:nvSpPr>
        <p:spPr>
          <a:xfrm>
            <a:off x="35496" y="224654"/>
            <a:ext cx="554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18.1</a:t>
            </a:r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50" name="TextBox 58"/>
          <p:cNvSpPr txBox="1"/>
          <p:nvPr/>
        </p:nvSpPr>
        <p:spPr>
          <a:xfrm>
            <a:off x="611560" y="175741"/>
            <a:ext cx="83529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НОРМАТИВНАЯ БАЗА ПРОЕКТОВ ГЧП</a:t>
            </a:r>
            <a:endParaRPr lang="en-US" sz="1000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51" name="Прямоугольник 19"/>
          <p:cNvSpPr/>
          <p:nvPr/>
        </p:nvSpPr>
        <p:spPr>
          <a:xfrm>
            <a:off x="4427984" y="150240"/>
            <a:ext cx="4608511" cy="1015663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Century Gothic" pitchFamily="34" charset="0"/>
              </a:rPr>
              <a:t>В широком смысле государственно-частное партнерство представляет собой механизм взаимовыгодного сотрудничества между публичной (органом государственной власти РФ или субъекта РФ и частной стороной (инвестором).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123105" y="2932951"/>
            <a:ext cx="264657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b="1" dirty="0">
                <a:solidFill>
                  <a:srgbClr val="1D958E"/>
                </a:solidFill>
                <a:latin typeface="Century Gothic" pitchFamily="34" charset="0"/>
                <a:cs typeface="Arial" panose="020B0604020202020204" pitchFamily="34" charset="0"/>
              </a:rPr>
              <a:t>Федеральным законом от 05.04.2013 № 44-ФЗ </a:t>
            </a:r>
            <a:endParaRPr lang="ru-RU" sz="1050" b="1" dirty="0">
              <a:solidFill>
                <a:srgbClr val="1D958E"/>
              </a:solidFill>
              <a:latin typeface="Century Gothic" pitchFamily="34" charset="0"/>
            </a:endParaRPr>
          </a:p>
        </p:txBody>
      </p:sp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xmlns="" id="{25171C99-F2C1-7748-96DE-1B975939AB22}"/>
              </a:ext>
            </a:extLst>
          </p:cNvPr>
          <p:cNvSpPr/>
          <p:nvPr/>
        </p:nvSpPr>
        <p:spPr>
          <a:xfrm>
            <a:off x="2430606" y="2932951"/>
            <a:ext cx="35815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>
                <a:solidFill>
                  <a:srgbClr val="1D958E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предполагают заключение</a:t>
            </a:r>
          </a:p>
          <a:p>
            <a:r>
              <a:rPr lang="ru-RU" sz="1000" dirty="0">
                <a:solidFill>
                  <a:srgbClr val="1D958E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контрактов жизненного </a:t>
            </a:r>
            <a:r>
              <a:rPr lang="ru-RU" sz="1000" dirty="0" smtClean="0">
                <a:solidFill>
                  <a:srgbClr val="1D958E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цикла и </a:t>
            </a:r>
            <a:r>
              <a:rPr lang="ru-RU" sz="1000" i="1" dirty="0">
                <a:solidFill>
                  <a:srgbClr val="1D958E"/>
                </a:solidFill>
                <a:latin typeface="Century Gothic" pitchFamily="34" charset="0"/>
                <a:cs typeface="Arial" panose="020B0604020202020204" pitchFamily="34" charset="0"/>
              </a:rPr>
              <a:t>офсетных </a:t>
            </a:r>
            <a:r>
              <a:rPr lang="ru-RU" sz="1000" i="1" dirty="0" smtClean="0">
                <a:solidFill>
                  <a:srgbClr val="1D958E"/>
                </a:solidFill>
                <a:latin typeface="Century Gothic" pitchFamily="34" charset="0"/>
                <a:cs typeface="Arial" panose="020B0604020202020204" pitchFamily="34" charset="0"/>
              </a:rPr>
              <a:t>сделок</a:t>
            </a:r>
            <a:r>
              <a:rPr lang="ru-RU" sz="1000" dirty="0" smtClean="0">
                <a:solidFill>
                  <a:srgbClr val="1D958E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endParaRPr lang="ru-RU" sz="1000" dirty="0">
              <a:solidFill>
                <a:srgbClr val="1D958E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123108" y="4200862"/>
            <a:ext cx="2307499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50" b="1" dirty="0" smtClean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  <a:cs typeface="Arial" panose="020B0604020202020204" pitchFamily="34" charset="0"/>
              </a:rPr>
              <a:t>ПП РФ </a:t>
            </a:r>
            <a:r>
              <a:rPr lang="ru-RU" sz="1050" b="1" dirty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  <a:cs typeface="Arial" panose="020B0604020202020204" pitchFamily="34" charset="0"/>
              </a:rPr>
              <a:t>№1491 от 21.11.2019 </a:t>
            </a:r>
          </a:p>
        </p:txBody>
      </p:sp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xmlns="" id="{75276ACD-4712-834E-B8B3-8E3F70B1C7DE}"/>
              </a:ext>
            </a:extLst>
          </p:cNvPr>
          <p:cNvSpPr/>
          <p:nvPr/>
        </p:nvSpPr>
        <p:spPr>
          <a:xfrm>
            <a:off x="2430608" y="4173990"/>
            <a:ext cx="33162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000" i="1" dirty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  <a:cs typeface="Arial" panose="020B0604020202020204" pitchFamily="34" charset="0"/>
              </a:rPr>
              <a:t>предполагают заключение</a:t>
            </a:r>
          </a:p>
          <a:p>
            <a:pPr lvl="0" algn="just"/>
            <a:r>
              <a:rPr lang="ru-RU" sz="1000" i="1" dirty="0">
                <a:solidFill>
                  <a:schemeClr val="accent5">
                    <a:lumMod val="50000"/>
                  </a:schemeClr>
                </a:solidFill>
                <a:latin typeface="Century Gothic" pitchFamily="34" charset="0"/>
                <a:cs typeface="Arial" panose="020B0604020202020204" pitchFamily="34" charset="0"/>
              </a:rPr>
              <a:t>проектов социального воздействия</a:t>
            </a:r>
          </a:p>
        </p:txBody>
      </p:sp>
      <p:sp>
        <p:nvSpPr>
          <p:cNvPr id="62" name="Прямоугольник 61"/>
          <p:cNvSpPr/>
          <p:nvPr/>
        </p:nvSpPr>
        <p:spPr>
          <a:xfrm>
            <a:off x="118226" y="2500903"/>
            <a:ext cx="225155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b="1" dirty="0">
                <a:solidFill>
                  <a:schemeClr val="accent1">
                    <a:lumMod val="75000"/>
                  </a:schemeClr>
                </a:solidFill>
                <a:latin typeface="Century Gothic" pitchFamily="34" charset="0"/>
                <a:cs typeface="Arial" panose="020B0604020202020204" pitchFamily="34" charset="0"/>
              </a:rPr>
              <a:t>Федеральным законом от 26.07.2006 № 135-ФЗ </a:t>
            </a:r>
            <a:endParaRPr lang="ru-RU" sz="1050" b="1" dirty="0">
              <a:solidFill>
                <a:schemeClr val="accent1">
                  <a:lumMod val="75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63" name="Прямоугольник 62">
            <a:extLst>
              <a:ext uri="{FF2B5EF4-FFF2-40B4-BE49-F238E27FC236}">
                <a16:creationId xmlns:a16="http://schemas.microsoft.com/office/drawing/2014/main" xmlns="" id="{C045B654-42D4-1045-A1FF-C8DB375692B7}"/>
              </a:ext>
            </a:extLst>
          </p:cNvPr>
          <p:cNvSpPr/>
          <p:nvPr/>
        </p:nvSpPr>
        <p:spPr>
          <a:xfrm>
            <a:off x="2437091" y="2516292"/>
            <a:ext cx="53817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i="1" dirty="0">
                <a:solidFill>
                  <a:schemeClr val="accent1">
                    <a:lumMod val="75000"/>
                  </a:schemeClr>
                </a:solidFill>
                <a:latin typeface="Century Gothic" pitchFamily="34" charset="0"/>
                <a:cs typeface="Arial" panose="020B0604020202020204" pitchFamily="34" charset="0"/>
              </a:rPr>
              <a:t>предполагают заключение договора аренды государственного имущества с последующими инвестиционными </a:t>
            </a:r>
            <a:r>
              <a:rPr lang="ru-RU" sz="1000" i="1" dirty="0" smtClean="0">
                <a:solidFill>
                  <a:schemeClr val="accent1">
                    <a:lumMod val="75000"/>
                  </a:schemeClr>
                </a:solidFill>
                <a:latin typeface="Century Gothic" pitchFamily="34" charset="0"/>
                <a:cs typeface="Arial" panose="020B0604020202020204" pitchFamily="34" charset="0"/>
              </a:rPr>
              <a:t>обязательствами у </a:t>
            </a:r>
            <a:r>
              <a:rPr lang="ru-RU" sz="1000" i="1" dirty="0">
                <a:solidFill>
                  <a:schemeClr val="accent1">
                    <a:lumMod val="75000"/>
                  </a:schemeClr>
                </a:solidFill>
                <a:latin typeface="Century Gothic" pitchFamily="34" charset="0"/>
                <a:cs typeface="Arial" panose="020B0604020202020204" pitchFamily="34" charset="0"/>
              </a:rPr>
              <a:t>частной стороны</a:t>
            </a:r>
            <a:endParaRPr lang="ru-RU" sz="1000" i="1" dirty="0">
              <a:solidFill>
                <a:schemeClr val="accent1">
                  <a:lumMod val="75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123109" y="3364999"/>
            <a:ext cx="230749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b="1" dirty="0">
                <a:solidFill>
                  <a:schemeClr val="accent5"/>
                </a:solidFill>
                <a:latin typeface="Century Gothic" pitchFamily="34" charset="0"/>
                <a:cs typeface="Arial" panose="020B0604020202020204" pitchFamily="34" charset="0"/>
              </a:rPr>
              <a:t>Федеральным законом от 23.11.2009 №</a:t>
            </a:r>
            <a:r>
              <a:rPr lang="en-US" sz="1050" b="1" dirty="0">
                <a:solidFill>
                  <a:schemeClr val="accent5"/>
                </a:solidFill>
                <a:latin typeface="Century Gothic" pitchFamily="34" charset="0"/>
                <a:cs typeface="Arial" panose="020B0604020202020204" pitchFamily="34" charset="0"/>
              </a:rPr>
              <a:t> 261</a:t>
            </a:r>
            <a:r>
              <a:rPr lang="ru-RU" sz="1050" b="1" dirty="0">
                <a:solidFill>
                  <a:schemeClr val="accent5"/>
                </a:solidFill>
                <a:latin typeface="Century Gothic" pitchFamily="34" charset="0"/>
                <a:cs typeface="Arial" panose="020B0604020202020204" pitchFamily="34" charset="0"/>
              </a:rPr>
              <a:t>-ФЗ</a:t>
            </a:r>
            <a:r>
              <a:rPr lang="en-US" sz="1050" b="1" dirty="0">
                <a:solidFill>
                  <a:schemeClr val="accent5"/>
                </a:solidFill>
                <a:latin typeface="Century Gothic" pitchFamily="34" charset="0"/>
                <a:cs typeface="Arial" panose="020B0604020202020204" pitchFamily="34" charset="0"/>
              </a:rPr>
              <a:t> </a:t>
            </a:r>
            <a:endParaRPr lang="ru-RU" sz="1050" b="1" dirty="0">
              <a:solidFill>
                <a:schemeClr val="accent5"/>
              </a:solidFill>
              <a:latin typeface="Century Gothic" pitchFamily="34" charset="0"/>
            </a:endParaRPr>
          </a:p>
        </p:txBody>
      </p:sp>
      <p:sp>
        <p:nvSpPr>
          <p:cNvPr id="68" name="Прямоугольник 67">
            <a:extLst>
              <a:ext uri="{FF2B5EF4-FFF2-40B4-BE49-F238E27FC236}">
                <a16:creationId xmlns:a16="http://schemas.microsoft.com/office/drawing/2014/main" xmlns="" id="{25171C99-F2C1-7748-96DE-1B975939AB22}"/>
              </a:ext>
            </a:extLst>
          </p:cNvPr>
          <p:cNvSpPr/>
          <p:nvPr/>
        </p:nvSpPr>
        <p:spPr>
          <a:xfrm>
            <a:off x="2430609" y="3361427"/>
            <a:ext cx="28254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000" i="1" dirty="0">
                <a:solidFill>
                  <a:schemeClr val="accent5"/>
                </a:solidFill>
                <a:latin typeface="Century Gothic" pitchFamily="34" charset="0"/>
                <a:cs typeface="Arial" panose="020B0604020202020204" pitchFamily="34" charset="0"/>
              </a:rPr>
              <a:t>предполагают заключение</a:t>
            </a:r>
            <a:br>
              <a:rPr lang="ru-RU" sz="1000" i="1" dirty="0">
                <a:solidFill>
                  <a:schemeClr val="accent5"/>
                </a:solidFill>
                <a:latin typeface="Century Gothic" pitchFamily="34" charset="0"/>
                <a:cs typeface="Arial" panose="020B0604020202020204" pitchFamily="34" charset="0"/>
              </a:rPr>
            </a:br>
            <a:r>
              <a:rPr lang="ru-RU" sz="1000" i="1" dirty="0">
                <a:solidFill>
                  <a:schemeClr val="accent5"/>
                </a:solidFill>
                <a:latin typeface="Century Gothic" pitchFamily="34" charset="0"/>
                <a:cs typeface="Arial" panose="020B0604020202020204" pitchFamily="34" charset="0"/>
              </a:rPr>
              <a:t>энергосервисных контрактов </a:t>
            </a:r>
          </a:p>
        </p:txBody>
      </p:sp>
      <p:sp>
        <p:nvSpPr>
          <p:cNvPr id="72" name="Прямоугольник 71"/>
          <p:cNvSpPr/>
          <p:nvPr/>
        </p:nvSpPr>
        <p:spPr>
          <a:xfrm>
            <a:off x="123107" y="3778451"/>
            <a:ext cx="230749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entury Gothic" pitchFamily="34" charset="0"/>
                <a:cs typeface="Arial" panose="020B0604020202020204" pitchFamily="34" charset="0"/>
              </a:rPr>
              <a:t>Федеральный закон от 25.02.1999 №</a:t>
            </a:r>
            <a:r>
              <a:rPr lang="en-US" sz="105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entury Gothic" pitchFamily="34" charset="0"/>
                <a:cs typeface="Arial" panose="020B0604020202020204" pitchFamily="34" charset="0"/>
              </a:rPr>
              <a:t> 39-</a:t>
            </a:r>
            <a:r>
              <a:rPr lang="ru-RU" sz="105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entury Gothic" pitchFamily="34" charset="0"/>
                <a:cs typeface="Arial" panose="020B0604020202020204" pitchFamily="34" charset="0"/>
              </a:rPr>
              <a:t>ФЗ</a:t>
            </a:r>
            <a:endParaRPr lang="ru-RU" sz="1050" b="1" dirty="0">
              <a:solidFill>
                <a:schemeClr val="accent1">
                  <a:lumMod val="60000"/>
                  <a:lumOff val="40000"/>
                </a:schemeClr>
              </a:solidFill>
              <a:latin typeface="Century Gothic" pitchFamily="34" charset="0"/>
              <a:cs typeface="Arial" panose="020B0604020202020204" pitchFamily="34" charset="0"/>
            </a:endParaRPr>
          </a:p>
        </p:txBody>
      </p:sp>
      <p:sp>
        <p:nvSpPr>
          <p:cNvPr id="73" name="Прямоугольник 72">
            <a:extLst>
              <a:ext uri="{FF2B5EF4-FFF2-40B4-BE49-F238E27FC236}">
                <a16:creationId xmlns:a16="http://schemas.microsoft.com/office/drawing/2014/main" xmlns="" id="{AEFCB74C-2708-3D44-8059-0F03332D58E2}"/>
              </a:ext>
            </a:extLst>
          </p:cNvPr>
          <p:cNvSpPr/>
          <p:nvPr/>
        </p:nvSpPr>
        <p:spPr>
          <a:xfrm>
            <a:off x="2430606" y="3777564"/>
            <a:ext cx="28124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i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entury Gothic" pitchFamily="34" charset="0"/>
                <a:cs typeface="Arial" panose="020B0604020202020204" pitchFamily="34" charset="0"/>
              </a:rPr>
              <a:t>предполагают заключение </a:t>
            </a:r>
          </a:p>
          <a:p>
            <a:r>
              <a:rPr lang="ru-RU" sz="1000" i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entury Gothic" pitchFamily="34" charset="0"/>
                <a:cs typeface="Arial" panose="020B0604020202020204" pitchFamily="34" charset="0"/>
              </a:rPr>
              <a:t>инвестиционных соглашений </a:t>
            </a:r>
            <a:endParaRPr lang="ru-RU" sz="1000" i="1" dirty="0">
              <a:solidFill>
                <a:schemeClr val="accent1">
                  <a:lumMod val="60000"/>
                  <a:lumOff val="4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7805" y="658071"/>
            <a:ext cx="3223959" cy="32541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b="1" dirty="0">
                <a:solidFill>
                  <a:schemeClr val="bg2"/>
                </a:solidFill>
                <a:latin typeface="Century Gothic" pitchFamily="34" charset="0"/>
                <a:cs typeface="Arial" panose="020B0604020202020204" pitchFamily="34" charset="0"/>
              </a:rPr>
              <a:t>Федеральное законодательство: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3108" y="4604524"/>
            <a:ext cx="2307500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50" b="1" dirty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  <a:cs typeface="Arial" panose="020B0604020202020204" pitchFamily="34" charset="0"/>
              </a:rPr>
              <a:t>Приказ Минэкономразвития России от 20.11.2015 </a:t>
            </a:r>
            <a:r>
              <a:rPr lang="ru-RU" sz="1050" b="1" dirty="0" smtClean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  <a:cs typeface="Arial" panose="020B0604020202020204" pitchFamily="34" charset="0"/>
              </a:rPr>
              <a:t>№864 </a:t>
            </a:r>
            <a:endParaRPr lang="ru-RU" sz="1050" b="1" dirty="0">
              <a:solidFill>
                <a:schemeClr val="accent6">
                  <a:lumMod val="75000"/>
                </a:schemeClr>
              </a:solidFill>
              <a:latin typeface="Century Gothic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37091" y="4619912"/>
            <a:ext cx="49497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i="1" dirty="0" smtClean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  <a:cs typeface="Arial" panose="020B0604020202020204" pitchFamily="34" charset="0"/>
              </a:rPr>
              <a:t>об </a:t>
            </a:r>
            <a:r>
              <a:rPr lang="ru-RU" sz="1000" i="1" dirty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  <a:cs typeface="Arial" panose="020B0604020202020204" pitchFamily="34" charset="0"/>
              </a:rPr>
              <a:t>утверждении порядка проведения предварительных переговоров, связанных с разработкой предложения о реализации проекта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598281" y="3296848"/>
            <a:ext cx="3366119" cy="115416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2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Региональное законодательство</a:t>
            </a:r>
            <a:r>
              <a:rPr lang="ru-RU" sz="1100" dirty="0">
                <a:solidFill>
                  <a:schemeClr val="bg2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:</a:t>
            </a:r>
          </a:p>
          <a:p>
            <a:pPr algn="ctr"/>
            <a:endParaRPr lang="ru-RU" sz="1100" dirty="0" smtClean="0">
              <a:solidFill>
                <a:schemeClr val="bg2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100" dirty="0" smtClean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ПП </a:t>
            </a:r>
            <a:r>
              <a:rPr lang="ru-RU" sz="11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МО от 13.07.2018 № 438-РП;</a:t>
            </a:r>
          </a:p>
          <a:p>
            <a:pPr algn="ctr"/>
            <a:r>
              <a:rPr lang="ru-RU" sz="11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ПП МО от 11.09.2018 № 614/30-РП;</a:t>
            </a:r>
          </a:p>
          <a:p>
            <a:pPr algn="ctr"/>
            <a:r>
              <a:rPr lang="ru-RU" sz="11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ПП МО от 28.12.2018 № 1033/45-РП;</a:t>
            </a:r>
          </a:p>
          <a:p>
            <a:pPr algn="ctr"/>
            <a:r>
              <a:rPr lang="ru-RU" sz="11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ПП МО от 04.02.2014 №</a:t>
            </a:r>
            <a:r>
              <a:rPr lang="en-US" sz="11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25/1</a:t>
            </a:r>
            <a:r>
              <a:rPr lang="ru-RU" sz="1100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-РП</a:t>
            </a:r>
            <a:endParaRPr lang="en-US" sz="1100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5574" y="1176444"/>
            <a:ext cx="8880921" cy="98103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lnSpc>
                <a:spcPct val="110000"/>
              </a:lnSpc>
            </a:pPr>
            <a:r>
              <a:rPr lang="ru-RU" sz="1050" b="1" dirty="0">
                <a:solidFill>
                  <a:schemeClr val="bg2"/>
                </a:solidFill>
                <a:latin typeface="Century Gothic" pitchFamily="34" charset="0"/>
                <a:cs typeface="Arial" panose="020B0604020202020204" pitchFamily="34" charset="0"/>
              </a:rPr>
              <a:t>Реализация проектов посредством механизма государственно-частного партнерства в РФ регламентируется:</a:t>
            </a:r>
          </a:p>
          <a:p>
            <a:pPr lvl="0">
              <a:lnSpc>
                <a:spcPct val="110000"/>
              </a:lnSpc>
              <a:buFont typeface="Courier New" panose="02070309020205020404" pitchFamily="49" charset="0"/>
              <a:buChar char="o"/>
            </a:pPr>
            <a:endParaRPr lang="ru-RU" sz="1050" dirty="0">
              <a:solidFill>
                <a:schemeClr val="bg2"/>
              </a:solidFill>
              <a:latin typeface="Century Gothic" pitchFamily="34" charset="0"/>
              <a:cs typeface="Arial" panose="020B0604020202020204" pitchFamily="34" charset="0"/>
            </a:endParaRPr>
          </a:p>
          <a:p>
            <a:pPr marL="171450" lvl="0" indent="-171450">
              <a:lnSpc>
                <a:spcPct val="110000"/>
              </a:lnSpc>
              <a:buFont typeface="Wingdings" pitchFamily="2" charset="2"/>
              <a:buChar char="ü"/>
            </a:pPr>
            <a:r>
              <a:rPr lang="ru-RU" sz="1050" dirty="0">
                <a:solidFill>
                  <a:schemeClr val="bg2"/>
                </a:solidFill>
                <a:latin typeface="Century Gothic" pitchFamily="34" charset="0"/>
                <a:cs typeface="Arial" panose="020B0604020202020204" pitchFamily="34" charset="0"/>
              </a:rPr>
              <a:t>Федеральным законом от 21 июля 2005 г. № </a:t>
            </a:r>
            <a:r>
              <a:rPr lang="ru-RU" sz="1050" dirty="0" smtClean="0">
                <a:solidFill>
                  <a:schemeClr val="bg2"/>
                </a:solidFill>
                <a:latin typeface="Century Gothic" pitchFamily="34" charset="0"/>
                <a:cs typeface="Arial" panose="020B0604020202020204" pitchFamily="34" charset="0"/>
              </a:rPr>
              <a:t>115-ФЗ «О </a:t>
            </a:r>
            <a:r>
              <a:rPr lang="ru-RU" sz="1050" dirty="0">
                <a:solidFill>
                  <a:schemeClr val="bg2"/>
                </a:solidFill>
                <a:latin typeface="Century Gothic" pitchFamily="34" charset="0"/>
                <a:cs typeface="Arial" panose="020B0604020202020204" pitchFamily="34" charset="0"/>
              </a:rPr>
              <a:t>концессионных соглашениях</a:t>
            </a:r>
            <a:r>
              <a:rPr lang="ru-RU" sz="1050" dirty="0" smtClean="0">
                <a:solidFill>
                  <a:schemeClr val="bg2"/>
                </a:solidFill>
                <a:latin typeface="Century Gothic" pitchFamily="34" charset="0"/>
                <a:cs typeface="Arial" panose="020B0604020202020204" pitchFamily="34" charset="0"/>
              </a:rPr>
              <a:t>»</a:t>
            </a:r>
            <a:endParaRPr lang="ru-RU" sz="1050" dirty="0">
              <a:solidFill>
                <a:schemeClr val="bg2"/>
              </a:solidFill>
              <a:latin typeface="Century Gothic" pitchFamily="34" charset="0"/>
              <a:cs typeface="Arial" panose="020B0604020202020204" pitchFamily="34" charset="0"/>
            </a:endParaRPr>
          </a:p>
          <a:p>
            <a:pPr marL="171450" lvl="0" indent="-171450">
              <a:lnSpc>
                <a:spcPct val="110000"/>
              </a:lnSpc>
              <a:buFont typeface="Wingdings" pitchFamily="2" charset="2"/>
              <a:buChar char="ü"/>
            </a:pPr>
            <a:r>
              <a:rPr lang="ru-RU" sz="1050" dirty="0">
                <a:solidFill>
                  <a:schemeClr val="bg2"/>
                </a:solidFill>
                <a:latin typeface="Century Gothic" pitchFamily="34" charset="0"/>
                <a:cs typeface="Arial" panose="020B0604020202020204" pitchFamily="34" charset="0"/>
              </a:rPr>
              <a:t>Федеральным законом от 13 июля 2015 г. № </a:t>
            </a:r>
            <a:r>
              <a:rPr lang="ru-RU" sz="1050" dirty="0" smtClean="0">
                <a:solidFill>
                  <a:schemeClr val="bg2"/>
                </a:solidFill>
                <a:latin typeface="Century Gothic" pitchFamily="34" charset="0"/>
                <a:cs typeface="Arial" panose="020B0604020202020204" pitchFamily="34" charset="0"/>
              </a:rPr>
              <a:t>224-ФЗ «О </a:t>
            </a:r>
            <a:r>
              <a:rPr lang="ru-RU" sz="1050" dirty="0">
                <a:solidFill>
                  <a:schemeClr val="bg2"/>
                </a:solidFill>
                <a:latin typeface="Century Gothic" pitchFamily="34" charset="0"/>
                <a:cs typeface="Arial" panose="020B0604020202020204" pitchFamily="34" charset="0"/>
              </a:rPr>
              <a:t>государственно-частном партнерстве, </a:t>
            </a:r>
            <a:r>
              <a:rPr lang="ru-RU" sz="1050" dirty="0" err="1">
                <a:solidFill>
                  <a:schemeClr val="bg2"/>
                </a:solidFill>
                <a:latin typeface="Century Gothic" pitchFamily="34" charset="0"/>
                <a:cs typeface="Arial" panose="020B0604020202020204" pitchFamily="34" charset="0"/>
              </a:rPr>
              <a:t>муниципально</a:t>
            </a:r>
            <a:r>
              <a:rPr lang="ru-RU" sz="1050" dirty="0">
                <a:solidFill>
                  <a:schemeClr val="bg2"/>
                </a:solidFill>
                <a:latin typeface="Century Gothic" pitchFamily="34" charset="0"/>
                <a:cs typeface="Arial" panose="020B0604020202020204" pitchFamily="34" charset="0"/>
              </a:rPr>
              <a:t>-частном партнерстве в Российской Федерации и внесении </a:t>
            </a:r>
            <a:r>
              <a:rPr lang="ru-RU" sz="1050" dirty="0" smtClean="0">
                <a:solidFill>
                  <a:schemeClr val="bg2"/>
                </a:solidFill>
                <a:latin typeface="Century Gothic" pitchFamily="34" charset="0"/>
                <a:cs typeface="Arial" panose="020B0604020202020204" pitchFamily="34" charset="0"/>
              </a:rPr>
              <a:t>изменений в </a:t>
            </a:r>
            <a:r>
              <a:rPr lang="ru-RU" sz="1050" dirty="0">
                <a:solidFill>
                  <a:schemeClr val="bg2"/>
                </a:solidFill>
                <a:latin typeface="Century Gothic" pitchFamily="34" charset="0"/>
                <a:cs typeface="Arial" panose="020B0604020202020204" pitchFamily="34" charset="0"/>
              </a:rPr>
              <a:t>отдельные законодательные акты Российской Федерации»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5575" y="2245298"/>
            <a:ext cx="281548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i="1" dirty="0" err="1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Квази</a:t>
            </a:r>
            <a:r>
              <a:rPr lang="ru-RU" sz="1100" b="1" i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-формы ГЧП, регулируются: </a:t>
            </a:r>
            <a:endParaRPr lang="ru-RU" sz="11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93" name="Группа 92">
            <a:extLst>
              <a:ext uri="{FF2B5EF4-FFF2-40B4-BE49-F238E27FC236}">
                <a16:creationId xmlns="" xmlns:a16="http://schemas.microsoft.com/office/drawing/2014/main" id="{0E2134B7-E2D0-AE4A-81CF-469351356D4B}"/>
              </a:ext>
            </a:extLst>
          </p:cNvPr>
          <p:cNvGrpSpPr/>
          <p:nvPr/>
        </p:nvGrpSpPr>
        <p:grpSpPr>
          <a:xfrm rot="8840783">
            <a:off x="2304006" y="2316608"/>
            <a:ext cx="1105147" cy="622986"/>
            <a:chOff x="7262399" y="3668293"/>
            <a:chExt cx="743870" cy="627444"/>
          </a:xfrm>
        </p:grpSpPr>
        <p:sp>
          <p:nvSpPr>
            <p:cNvPr id="94" name="Дуга 93">
              <a:extLst>
                <a:ext uri="{FF2B5EF4-FFF2-40B4-BE49-F238E27FC236}">
                  <a16:creationId xmlns="" xmlns:a16="http://schemas.microsoft.com/office/drawing/2014/main" id="{FF95D04D-CCC7-FD42-AE9D-2BE322DCC35E}"/>
                </a:ext>
              </a:extLst>
            </p:cNvPr>
            <p:cNvSpPr/>
            <p:nvPr/>
          </p:nvSpPr>
          <p:spPr>
            <a:xfrm rot="11156796">
              <a:off x="7318880" y="3668293"/>
              <a:ext cx="687389" cy="627444"/>
            </a:xfrm>
            <a:prstGeom prst="arc">
              <a:avLst>
                <a:gd name="adj1" fmla="val 17088635"/>
                <a:gd name="adj2" fmla="val 591542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5" name="Треугольник 20">
              <a:extLst>
                <a:ext uri="{FF2B5EF4-FFF2-40B4-BE49-F238E27FC236}">
                  <a16:creationId xmlns="" xmlns:a16="http://schemas.microsoft.com/office/drawing/2014/main" id="{7678FD75-C214-5C4C-B11E-9E572A0D01B8}"/>
                </a:ext>
              </a:extLst>
            </p:cNvPr>
            <p:cNvSpPr/>
            <p:nvPr/>
          </p:nvSpPr>
          <p:spPr>
            <a:xfrm>
              <a:off x="7262399" y="3782403"/>
              <a:ext cx="143083" cy="128279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1098517121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8" name="TextBox 58"/>
          <p:cNvSpPr txBox="1"/>
          <p:nvPr/>
        </p:nvSpPr>
        <p:spPr>
          <a:xfrm>
            <a:off x="611560" y="175741"/>
            <a:ext cx="83529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АЛГОРИТМ ВЗАИМОДЕЙСТВИЯ С ИНВЕСТОРАМИ</a:t>
            </a:r>
            <a:endParaRPr lang="en-US" sz="1000" dirty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2097249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2" name="TextBox 71"/>
          <p:cNvSpPr txBox="1"/>
          <p:nvPr/>
        </p:nvSpPr>
        <p:spPr>
          <a:xfrm>
            <a:off x="35496" y="224654"/>
            <a:ext cx="554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18.2</a:t>
            </a:r>
            <a:endParaRPr lang="ru-RU" dirty="0">
              <a:latin typeface="Century Gothic" panose="020B0502020202020204" pitchFamily="34" charset="0"/>
            </a:endParaRPr>
          </a:p>
        </p:txBody>
      </p:sp>
      <p:graphicFrame>
        <p:nvGraphicFramePr>
          <p:cNvPr id="14" name="Таблица 13">
            <a:extLst>
              <a:ext uri="{FF2B5EF4-FFF2-40B4-BE49-F238E27FC236}">
                <a16:creationId xmlns="" xmlns:a16="http://schemas.microsoft.com/office/drawing/2014/main" id="{797BA30E-C552-B740-9A91-BFEFE9F847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3669834"/>
              </p:ext>
            </p:extLst>
          </p:nvPr>
        </p:nvGraphicFramePr>
        <p:xfrm>
          <a:off x="107504" y="837883"/>
          <a:ext cx="8928992" cy="428617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4745439">
                  <a:extLst>
                    <a:ext uri="{9D8B030D-6E8A-4147-A177-3AD203B41FA5}">
                      <a16:colId xmlns="" xmlns:a16="http://schemas.microsoft.com/office/drawing/2014/main" val="3171292113"/>
                    </a:ext>
                  </a:extLst>
                </a:gridCol>
                <a:gridCol w="4183553">
                  <a:extLst>
                    <a:ext uri="{9D8B030D-6E8A-4147-A177-3AD203B41FA5}">
                      <a16:colId xmlns="" xmlns:a16="http://schemas.microsoft.com/office/drawing/2014/main" val="555375442"/>
                    </a:ext>
                  </a:extLst>
                </a:gridCol>
              </a:tblGrid>
              <a:tr h="299450">
                <a:tc>
                  <a:txBody>
                    <a:bodyPr/>
                    <a:lstStyle/>
                    <a:p>
                      <a:r>
                        <a:rPr lang="ru-RU" sz="1050" dirty="0">
                          <a:solidFill>
                            <a:schemeClr val="bg2"/>
                          </a:solidFill>
                        </a:rPr>
                        <a:t>Согласно 115-ФЗ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050" dirty="0">
                          <a:solidFill>
                            <a:schemeClr val="bg2"/>
                          </a:solidFill>
                        </a:rPr>
                        <a:t>Согласно 224-ФЗ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742579460"/>
                  </a:ext>
                </a:extLst>
              </a:tr>
              <a:tr h="538900">
                <a:tc>
                  <a:txBody>
                    <a:bodyPr/>
                    <a:lstStyle/>
                    <a:p>
                      <a:r>
                        <a:rPr lang="ru-RU" sz="1050" dirty="0">
                          <a:solidFill>
                            <a:schemeClr val="bg2"/>
                          </a:solidFill>
                        </a:rPr>
                        <a:t>1.1 Направление письма в адрес МИИ МО о намерении вступления в переговорный процесс </a:t>
                      </a:r>
                      <a:r>
                        <a:rPr lang="ru-RU" sz="1050" baseline="0" dirty="0">
                          <a:solidFill>
                            <a:schemeClr val="bg2"/>
                          </a:solidFill>
                        </a:rPr>
                        <a:t> до направления проекта о заключении КС </a:t>
                      </a:r>
                      <a:r>
                        <a:rPr lang="ru-RU" sz="1050" dirty="0">
                          <a:solidFill>
                            <a:schemeClr val="bg2"/>
                          </a:solidFill>
                        </a:rPr>
                        <a:t>согласно ч. 4.12 ст. 37 115-ФЗ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>
                          <a:solidFill>
                            <a:schemeClr val="bg2"/>
                          </a:solidFill>
                        </a:rPr>
                        <a:t>1.1 Направление письма в адрес публичного партнера о намерении вступления в переговорный процесс согласно </a:t>
                      </a:r>
                      <a:r>
                        <a:rPr lang="ru-RU" sz="1050" kern="1200" dirty="0">
                          <a:solidFill>
                            <a:schemeClr val="bg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ч. 2 ст. 8 224-ФЗ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466529936"/>
                  </a:ext>
                </a:extLst>
              </a:tr>
              <a:tr h="388008">
                <a:tc>
                  <a:txBody>
                    <a:bodyPr/>
                    <a:lstStyle/>
                    <a:p>
                      <a:r>
                        <a:rPr lang="ru-RU" sz="1050" dirty="0">
                          <a:solidFill>
                            <a:schemeClr val="bg2"/>
                          </a:solidFill>
                        </a:rPr>
                        <a:t>1.2 Определение целесообразности/актуальности</a:t>
                      </a:r>
                      <a:r>
                        <a:rPr lang="ru-RU" sz="1050" baseline="0" dirty="0">
                          <a:solidFill>
                            <a:schemeClr val="bg2"/>
                          </a:solidFill>
                        </a:rPr>
                        <a:t> реализации проекта КС отраслевым ведомством МО</a:t>
                      </a:r>
                      <a:endParaRPr lang="ru-RU" sz="1050" dirty="0">
                        <a:solidFill>
                          <a:schemeClr val="bg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>
                          <a:solidFill>
                            <a:schemeClr val="bg2"/>
                          </a:solidFill>
                        </a:rPr>
                        <a:t>1.2  Принятие публичным партнером решения о возможности /невозможности проведения публичных переговоров </a:t>
                      </a:r>
                      <a:endParaRPr lang="ru-RU" sz="1050" kern="1200" dirty="0">
                        <a:solidFill>
                          <a:schemeClr val="bg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99450">
                <a:tc>
                  <a:txBody>
                    <a:bodyPr/>
                    <a:lstStyle/>
                    <a:p>
                      <a:r>
                        <a:rPr lang="ru-RU" sz="1050" dirty="0">
                          <a:solidFill>
                            <a:schemeClr val="bg2"/>
                          </a:solidFill>
                        </a:rPr>
                        <a:t>1.3 Проработка проекта КС (СУ, ФМ, Тех параметры)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>
                          <a:solidFill>
                            <a:schemeClr val="bg2"/>
                          </a:solidFill>
                        </a:rPr>
                        <a:t>1.3 Проработка проекта ГЧП, МЧП (СУ, ФМ, Тех параметры)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4253499669"/>
                  </a:ext>
                </a:extLst>
              </a:tr>
              <a:tr h="5389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>
                          <a:solidFill>
                            <a:schemeClr val="bg2"/>
                          </a:solidFill>
                        </a:rPr>
                        <a:t>1.4  Направление частной концессионной инициативы</a:t>
                      </a:r>
                      <a:r>
                        <a:rPr lang="ru-RU" sz="1050" baseline="0" dirty="0">
                          <a:solidFill>
                            <a:schemeClr val="bg2"/>
                          </a:solidFill>
                        </a:rPr>
                        <a:t> в соответствии с ПП РФ от 31 марта 2015 г. № 300</a:t>
                      </a:r>
                      <a:endParaRPr lang="ru-RU" sz="1050" dirty="0">
                        <a:solidFill>
                          <a:schemeClr val="bg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>
                          <a:solidFill>
                            <a:schemeClr val="bg2"/>
                          </a:solidFill>
                        </a:rPr>
                        <a:t>1.4 Направление частной инициативы в соответствии с </a:t>
                      </a:r>
                      <a:br>
                        <a:rPr lang="ru-RU" sz="1050" dirty="0">
                          <a:solidFill>
                            <a:schemeClr val="bg2"/>
                          </a:solidFill>
                        </a:rPr>
                      </a:br>
                      <a:r>
                        <a:rPr lang="ru-RU" sz="1050" baseline="0" dirty="0">
                          <a:solidFill>
                            <a:schemeClr val="bg2"/>
                          </a:solidFill>
                        </a:rPr>
                        <a:t>ПП РФ от 19 декабря 2015 г.  №1387 </a:t>
                      </a:r>
                    </a:p>
                    <a:p>
                      <a:endParaRPr lang="ru-RU" sz="1050" dirty="0">
                        <a:solidFill>
                          <a:schemeClr val="bg2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634924103"/>
                  </a:ext>
                </a:extLst>
              </a:tr>
              <a:tr h="388008">
                <a:tc>
                  <a:txBody>
                    <a:bodyPr/>
                    <a:lstStyle/>
                    <a:p>
                      <a:r>
                        <a:rPr lang="ru-RU" sz="1050" dirty="0">
                          <a:solidFill>
                            <a:schemeClr val="bg2"/>
                          </a:solidFill>
                        </a:rPr>
                        <a:t>1.5 Принятие решения  о возможности /невозможности/на иных условиях  заключения КС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>
                          <a:solidFill>
                            <a:schemeClr val="bg2"/>
                          </a:solidFill>
                        </a:rPr>
                        <a:t>1.5 Принятие решения о направлении в уполномоченный орган / о невозможности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076405916"/>
                  </a:ext>
                </a:extLst>
              </a:tr>
              <a:tr h="388008">
                <a:tc>
                  <a:txBody>
                    <a:bodyPr/>
                    <a:lstStyle/>
                    <a:p>
                      <a:r>
                        <a:rPr lang="ru-RU" sz="1050" dirty="0">
                          <a:solidFill>
                            <a:schemeClr val="bg2"/>
                          </a:solidFill>
                        </a:rPr>
                        <a:t>1.</a:t>
                      </a:r>
                      <a:r>
                        <a:rPr lang="en-US" sz="1050" dirty="0">
                          <a:solidFill>
                            <a:schemeClr val="bg2"/>
                          </a:solidFill>
                        </a:rPr>
                        <a:t>6</a:t>
                      </a:r>
                      <a:r>
                        <a:rPr lang="ru-RU" sz="1050" dirty="0">
                          <a:solidFill>
                            <a:schemeClr val="bg2"/>
                          </a:solidFill>
                        </a:rPr>
                        <a:t> Размещение предложения на </a:t>
                      </a:r>
                      <a:r>
                        <a:rPr lang="en-US" sz="1050" dirty="0">
                          <a:solidFill>
                            <a:schemeClr val="bg2"/>
                          </a:solidFill>
                        </a:rPr>
                        <a:t>torgi.gov</a:t>
                      </a:r>
                      <a:endParaRPr lang="ru-RU" sz="1050" dirty="0">
                        <a:solidFill>
                          <a:schemeClr val="bg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>
                          <a:solidFill>
                            <a:schemeClr val="bg2"/>
                          </a:solidFill>
                        </a:rPr>
                        <a:t>1.6 Заключение уполномоченного органа оценки </a:t>
                      </a:r>
                      <a:r>
                        <a:rPr lang="ru-RU" sz="1050" dirty="0" err="1">
                          <a:solidFill>
                            <a:schemeClr val="bg2"/>
                          </a:solidFill>
                        </a:rPr>
                        <a:t>эфф</a:t>
                      </a:r>
                      <a:r>
                        <a:rPr lang="ru-RU" sz="1050" dirty="0">
                          <a:solidFill>
                            <a:schemeClr val="bg2"/>
                          </a:solidFill>
                        </a:rPr>
                        <a:t>. И сравнительного преимущества проекта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130795513"/>
                  </a:ext>
                </a:extLst>
              </a:tr>
              <a:tr h="299450">
                <a:tc>
                  <a:txBody>
                    <a:bodyPr/>
                    <a:lstStyle/>
                    <a:p>
                      <a:r>
                        <a:rPr lang="en-US" sz="1050" dirty="0">
                          <a:solidFill>
                            <a:schemeClr val="bg2"/>
                          </a:solidFill>
                        </a:rPr>
                        <a:t>1.7 </a:t>
                      </a:r>
                      <a:r>
                        <a:rPr lang="ru-RU" sz="1050" dirty="0">
                          <a:solidFill>
                            <a:schemeClr val="bg2"/>
                          </a:solidFill>
                        </a:rPr>
                        <a:t>Принятие решения о заключении КС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050" dirty="0">
                          <a:solidFill>
                            <a:schemeClr val="bg2"/>
                          </a:solidFill>
                        </a:rPr>
                        <a:t>1.7 Принятие решения о реализации проекта в рамках ЧИ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449409846"/>
                  </a:ext>
                </a:extLst>
              </a:tr>
              <a:tr h="3880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>
                          <a:solidFill>
                            <a:schemeClr val="bg2"/>
                          </a:solidFill>
                        </a:rPr>
                        <a:t>1.</a:t>
                      </a:r>
                      <a:r>
                        <a:rPr lang="en-US" sz="1050" dirty="0">
                          <a:solidFill>
                            <a:schemeClr val="bg2"/>
                          </a:solidFill>
                        </a:rPr>
                        <a:t>8</a:t>
                      </a:r>
                      <a:r>
                        <a:rPr lang="ru-RU" sz="1050" dirty="0">
                          <a:solidFill>
                            <a:schemeClr val="bg2"/>
                          </a:solidFill>
                        </a:rPr>
                        <a:t> Подписание соглашения </a:t>
                      </a:r>
                    </a:p>
                    <a:p>
                      <a:endParaRPr lang="ru-RU" sz="1050" dirty="0">
                        <a:solidFill>
                          <a:schemeClr val="bg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>
                          <a:solidFill>
                            <a:schemeClr val="bg2"/>
                          </a:solidFill>
                        </a:rPr>
                        <a:t>1.8 Проведение конкурса на право заключения СГЧП/СМЧП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054937779"/>
                  </a:ext>
                </a:extLst>
              </a:tr>
              <a:tr h="299450">
                <a:tc>
                  <a:txBody>
                    <a:bodyPr/>
                    <a:lstStyle/>
                    <a:p>
                      <a:endParaRPr lang="ru-RU" sz="1050" dirty="0">
                        <a:solidFill>
                          <a:schemeClr val="bg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050" dirty="0">
                          <a:solidFill>
                            <a:schemeClr val="bg2"/>
                          </a:solidFill>
                        </a:rPr>
                        <a:t>1.9 Принятие решения о заключении СГЧП/СМЧП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53893934"/>
                  </a:ext>
                </a:extLst>
              </a:tr>
              <a:tr h="299450">
                <a:tc>
                  <a:txBody>
                    <a:bodyPr/>
                    <a:lstStyle/>
                    <a:p>
                      <a:endParaRPr lang="ru-RU" sz="1050" dirty="0">
                        <a:solidFill>
                          <a:schemeClr val="bg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>
                          <a:solidFill>
                            <a:schemeClr val="bg2"/>
                          </a:solidFill>
                        </a:rPr>
                        <a:t>1.10 Подписание соглашения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9441905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39174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3" name="TextBox 58"/>
          <p:cNvSpPr txBox="1"/>
          <p:nvPr/>
        </p:nvSpPr>
        <p:spPr>
          <a:xfrm>
            <a:off x="611560" y="175741"/>
            <a:ext cx="79928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FFFF"/>
                </a:solidFill>
                <a:latin typeface="Century Gothic" panose="020B0502020202020204" pitchFamily="34" charset="0"/>
              </a:rPr>
              <a:t>МИНИСТЕРСТВО ИМУЩЕСТВЕННЫХ ОТНОШЕНИЙ МОСКОВСКОЙ ОБЛАСТИ</a:t>
            </a:r>
          </a:p>
          <a:p>
            <a:r>
              <a:rPr lang="ru-RU" sz="1000" dirty="0" smtClean="0">
                <a:solidFill>
                  <a:srgbClr val="FFFFFF"/>
                </a:solidFill>
                <a:latin typeface="Century Gothic" panose="020B0502020202020204" pitchFamily="34" charset="0"/>
              </a:rPr>
              <a:t>Координатора программы - </a:t>
            </a:r>
            <a:r>
              <a:rPr lang="ru-RU" sz="1000" dirty="0" err="1" smtClean="0">
                <a:solidFill>
                  <a:srgbClr val="FFFFFF"/>
                </a:solidFill>
                <a:latin typeface="Century Gothic" panose="020B0502020202020204" pitchFamily="34" charset="0"/>
              </a:rPr>
              <a:t>Камбулова</a:t>
            </a:r>
            <a:r>
              <a:rPr lang="ru-RU" sz="1000" dirty="0" smtClean="0">
                <a:solidFill>
                  <a:srgbClr val="FFFFFF"/>
                </a:solidFill>
                <a:latin typeface="Century Gothic" panose="020B0502020202020204" pitchFamily="34" charset="0"/>
              </a:rPr>
              <a:t> </a:t>
            </a:r>
            <a:r>
              <a:rPr lang="ru-RU" sz="1000" dirty="0">
                <a:solidFill>
                  <a:srgbClr val="FFFFFF"/>
                </a:solidFill>
                <a:latin typeface="Century Gothic" panose="020B0502020202020204" pitchFamily="34" charset="0"/>
              </a:rPr>
              <a:t>Елена Андреевна</a:t>
            </a:r>
          </a:p>
          <a:p>
            <a:r>
              <a:rPr lang="ru-RU" sz="1000" dirty="0">
                <a:solidFill>
                  <a:srgbClr val="FFFFFF"/>
                </a:solidFill>
                <a:latin typeface="Century Gothic" panose="020B0502020202020204" pitchFamily="34" charset="0"/>
              </a:rPr>
              <a:t>8 (495) 961-71-41</a:t>
            </a:r>
          </a:p>
          <a:p>
            <a:r>
              <a:rPr lang="ru-RU" sz="1000" dirty="0">
                <a:solidFill>
                  <a:srgbClr val="FFFFFF"/>
                </a:solidFill>
                <a:latin typeface="Century Gothic" panose="020B0502020202020204" pitchFamily="34" charset="0"/>
              </a:rPr>
              <a:t>kambulova@ekocom.ru</a:t>
            </a:r>
          </a:p>
        </p:txBody>
      </p:sp>
      <p:pic>
        <p:nvPicPr>
          <p:cNvPr id="2097248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>
            <a:biLevel thresh="25000"/>
          </a:blip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924" name="TextBox 71"/>
          <p:cNvSpPr txBox="1"/>
          <p:nvPr/>
        </p:nvSpPr>
        <p:spPr>
          <a:xfrm>
            <a:off x="86321" y="22465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FF"/>
                </a:solidFill>
                <a:latin typeface="Century Gothic" panose="020B0502020202020204" pitchFamily="34" charset="0"/>
              </a:rPr>
              <a:t>19</a:t>
            </a:r>
            <a:endParaRPr lang="ru-RU" dirty="0">
              <a:solidFill>
                <a:srgbClr val="FFFFFF"/>
              </a:solidFill>
              <a:latin typeface="Century Gothic" panose="020B0502020202020204" pitchFamily="34" charset="0"/>
            </a:endParaRPr>
          </a:p>
        </p:txBody>
      </p:sp>
      <p:sp>
        <p:nvSpPr>
          <p:cNvPr id="1048925" name="Прямоугольник 6"/>
          <p:cNvSpPr/>
          <p:nvPr/>
        </p:nvSpPr>
        <p:spPr>
          <a:xfrm>
            <a:off x="1187624" y="2355726"/>
            <a:ext cx="72322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FFFFFF"/>
                </a:solidFill>
                <a:latin typeface="Century Gothic" panose="020B0502020202020204" pitchFamily="34" charset="0"/>
              </a:rPr>
              <a:t>Экологическая </a:t>
            </a:r>
            <a:r>
              <a:rPr lang="ru-RU" sz="1600" dirty="0">
                <a:solidFill>
                  <a:srgbClr val="FFFFFF"/>
                </a:solidFill>
                <a:latin typeface="Century Gothic" panose="020B0502020202020204" pitchFamily="34" charset="0"/>
              </a:rPr>
              <a:t>программа «Школа утилизации: электроника» </a:t>
            </a:r>
          </a:p>
        </p:txBody>
      </p:sp>
    </p:spTree>
    <p:extLst>
      <p:ext uri="{BB962C8B-B14F-4D97-AF65-F5344CB8AC3E}">
        <p14:creationId xmlns:p14="http://schemas.microsoft.com/office/powerpoint/2010/main" val="246674416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8" name="TextBox 58"/>
          <p:cNvSpPr txBox="1"/>
          <p:nvPr/>
        </p:nvSpPr>
        <p:spPr>
          <a:xfrm>
            <a:off x="611560" y="175741"/>
            <a:ext cx="835292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СОЦИАЛЬНО ОРИЕНТИРОВАННАЯ НЕКОММЕРЧЕСКАЯ ОРГАНИЗАЦИЯ «ФОНД РАЦИОНАЛЬНОГО ПРИРОДОПОЛЬЗОВАНИЯ»</a:t>
            </a:r>
          </a:p>
          <a:p>
            <a:r>
              <a:rPr lang="ru-RU" sz="1000" dirty="0" err="1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Камбулова</a:t>
            </a:r>
            <a:r>
              <a:rPr lang="ru-RU" sz="1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Елена Андреевна</a:t>
            </a:r>
          </a:p>
          <a:p>
            <a:r>
              <a:rPr lang="en-US" sz="10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8 (495) </a:t>
            </a:r>
            <a:r>
              <a:rPr lang="en-US" sz="10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961-71-41</a:t>
            </a:r>
            <a:endParaRPr lang="ru-RU" sz="1000" dirty="0" smtClean="0">
              <a:solidFill>
                <a:schemeClr val="bg2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en-US" sz="10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kambulova@ekocom.ru</a:t>
            </a:r>
          </a:p>
        </p:txBody>
      </p:sp>
      <p:pic>
        <p:nvPicPr>
          <p:cNvPr id="2097249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0"/>
            <a:ext cx="1250282" cy="750170"/>
          </a:xfrm>
          <a:prstGeom prst="rect">
            <a:avLst/>
          </a:prstGeom>
          <a:noFill/>
        </p:spPr>
      </p:pic>
      <p:sp>
        <p:nvSpPr>
          <p:cNvPr id="12" name="TextBox 71"/>
          <p:cNvSpPr txBox="1"/>
          <p:nvPr/>
        </p:nvSpPr>
        <p:spPr>
          <a:xfrm>
            <a:off x="35496" y="224654"/>
            <a:ext cx="554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19.1</a:t>
            </a:r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3024" y="2067113"/>
            <a:ext cx="369229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С </a:t>
            </a:r>
            <a:r>
              <a:rPr lang="ru-RU" sz="1100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июля </a:t>
            </a:r>
            <a:r>
              <a:rPr lang="ru-RU" sz="11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2020 года </a:t>
            </a:r>
            <a:r>
              <a:rPr lang="ru-RU" sz="11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в программе могут принять участие </a:t>
            </a:r>
            <a:r>
              <a:rPr lang="ru-RU" sz="11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коммерческие организации</a:t>
            </a:r>
          </a:p>
        </p:txBody>
      </p:sp>
      <p:sp>
        <p:nvSpPr>
          <p:cNvPr id="8" name="Прямоугольник 6"/>
          <p:cNvSpPr/>
          <p:nvPr/>
        </p:nvSpPr>
        <p:spPr>
          <a:xfrm>
            <a:off x="313024" y="1238336"/>
            <a:ext cx="4042952" cy="4616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Экологическая 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программа «Школа утилизации: электроника»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13024" y="2643758"/>
            <a:ext cx="352839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Стоимость</a:t>
            </a:r>
            <a:r>
              <a:rPr lang="ru-RU" sz="11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утилизации отходов электронного и электрического оборудования = </a:t>
            </a:r>
            <a:r>
              <a:rPr lang="ru-RU" sz="11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1 копейка за 1 кубометр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3024" y="3363838"/>
            <a:ext cx="2540165" cy="112338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Деятельность </a:t>
            </a:r>
            <a:r>
              <a:rPr lang="ru-RU" sz="1200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Фонда: </a:t>
            </a:r>
            <a:r>
              <a:rPr lang="ru-RU" sz="11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безвозмездно </a:t>
            </a:r>
            <a:r>
              <a:rPr lang="ru-RU" sz="11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осуществляет экспертизу технического состояния оборудования (в том числе медицинского) с выдачей актов технического </a:t>
            </a:r>
            <a:r>
              <a:rPr lang="ru-RU" sz="1100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состояния.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8472437"/>
              </p:ext>
            </p:extLst>
          </p:nvPr>
        </p:nvGraphicFramePr>
        <p:xfrm>
          <a:off x="4788024" y="555527"/>
          <a:ext cx="4176464" cy="45701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06402"/>
                <a:gridCol w="2570062"/>
              </a:tblGrid>
              <a:tr h="36004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График проведения программы</a:t>
                      </a:r>
                      <a:endParaRPr lang="ru-RU" sz="8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«Школа утилизации: электроника» на 2 полугодие 2020 г.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89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Период проведения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Муниципальное образование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</a:tr>
              <a:tr h="989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7-8 сентября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Чехов 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</a:tr>
              <a:tr h="1351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9-10 сентября 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Котельники </a:t>
                      </a:r>
                      <a:r>
                        <a:rPr lang="ru-RU" sz="900" dirty="0" smtClean="0">
                          <a:effectLst/>
                        </a:rPr>
                        <a:t> Дзержинский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</a:tr>
              <a:tr h="919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14-15 сентября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Домодедово </a:t>
                      </a:r>
                      <a:r>
                        <a:rPr lang="ru-RU" sz="900" dirty="0" smtClean="0">
                          <a:effectLst/>
                        </a:rPr>
                        <a:t> Лыткарино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</a:tr>
              <a:tr h="989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16-17 сентября 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Балашиха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</a:tr>
              <a:tr h="989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21-22 сентября 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Лосино-Петровский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</a:tr>
              <a:tr h="989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23-24 сентября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Реутов 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</a:tr>
              <a:tr h="989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29 сентября 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ДПМО, БЦ «Кубик», БЦ «Орбита»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</a:tr>
              <a:tr h="1146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30 сентября - 1 октября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Мытищи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</a:tr>
              <a:tr h="1440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5-6 октября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Восход </a:t>
                      </a:r>
                      <a:r>
                        <a:rPr lang="ru-RU" sz="900" dirty="0" smtClean="0">
                          <a:effectLst/>
                        </a:rPr>
                        <a:t>Волоколамский </a:t>
                      </a:r>
                      <a:r>
                        <a:rPr lang="ru-RU" sz="900" dirty="0" err="1">
                          <a:effectLst/>
                        </a:rPr>
                        <a:t>г.о</a:t>
                      </a:r>
                      <a:r>
                        <a:rPr lang="ru-RU" sz="900" dirty="0">
                          <a:effectLst/>
                        </a:rPr>
                        <a:t>.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</a:tr>
              <a:tr h="989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7-8 октября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Дмитровский г.о.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</a:tr>
              <a:tr h="1093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12-13 октября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Талдомский </a:t>
                      </a:r>
                      <a:r>
                        <a:rPr lang="ru-RU" sz="900" dirty="0" err="1" smtClean="0">
                          <a:effectLst/>
                        </a:rPr>
                        <a:t>г.о</a:t>
                      </a:r>
                      <a:r>
                        <a:rPr lang="ru-RU" sz="900" dirty="0" smtClean="0">
                          <a:effectLst/>
                        </a:rPr>
                        <a:t>. Дубна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</a:tr>
              <a:tr h="1440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14-15 октября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Одинцовский </a:t>
                      </a:r>
                      <a:r>
                        <a:rPr lang="ru-RU" sz="900" dirty="0" err="1">
                          <a:effectLst/>
                        </a:rPr>
                        <a:t>г.о</a:t>
                      </a:r>
                      <a:r>
                        <a:rPr lang="ru-RU" sz="900" dirty="0">
                          <a:effectLst/>
                        </a:rPr>
                        <a:t>. </a:t>
                      </a:r>
                      <a:r>
                        <a:rPr lang="ru-RU" sz="900" dirty="0" err="1" smtClean="0">
                          <a:effectLst/>
                        </a:rPr>
                        <a:t>Власиха</a:t>
                      </a:r>
                      <a:r>
                        <a:rPr lang="ru-RU" sz="900" dirty="0" smtClean="0">
                          <a:effectLst/>
                        </a:rPr>
                        <a:t> Краснознаменск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</a:tr>
              <a:tr h="1440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19-20 октября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Шаховская </a:t>
                      </a:r>
                      <a:r>
                        <a:rPr lang="ru-RU" sz="900" dirty="0" smtClean="0">
                          <a:effectLst/>
                        </a:rPr>
                        <a:t>Лотошино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</a:tr>
              <a:tr h="989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21-22 октября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Клин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</a:tr>
              <a:tr h="989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26-27 октября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Солнечногорск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</a:tr>
              <a:tr h="1466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28-29 октября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Рузский </a:t>
                      </a:r>
                      <a:r>
                        <a:rPr lang="ru-RU" sz="900" dirty="0" err="1">
                          <a:effectLst/>
                        </a:rPr>
                        <a:t>г.о</a:t>
                      </a:r>
                      <a:r>
                        <a:rPr lang="ru-RU" sz="900" dirty="0">
                          <a:effectLst/>
                        </a:rPr>
                        <a:t>. </a:t>
                      </a:r>
                      <a:r>
                        <a:rPr lang="ru-RU" sz="900" dirty="0" smtClean="0">
                          <a:effectLst/>
                        </a:rPr>
                        <a:t>Можайский </a:t>
                      </a:r>
                      <a:r>
                        <a:rPr lang="ru-RU" sz="900" dirty="0" err="1">
                          <a:effectLst/>
                        </a:rPr>
                        <a:t>г.о</a:t>
                      </a:r>
                      <a:r>
                        <a:rPr lang="ru-RU" sz="900" dirty="0">
                          <a:effectLst/>
                        </a:rPr>
                        <a:t>.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</a:tr>
              <a:tr h="989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2-3 ноября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Химки 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</a:tr>
              <a:tr h="989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 ноября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Подольск 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</a:tr>
              <a:tr h="1466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9-10 ноября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Долгопрудный Лобня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</a:tr>
              <a:tr h="1440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11-12 ноября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Наро-Фоминский </a:t>
                      </a:r>
                      <a:r>
                        <a:rPr lang="ru-RU" sz="900" dirty="0" err="1">
                          <a:effectLst/>
                        </a:rPr>
                        <a:t>г.о</a:t>
                      </a:r>
                      <a:r>
                        <a:rPr lang="ru-RU" sz="900" dirty="0">
                          <a:effectLst/>
                        </a:rPr>
                        <a:t>. </a:t>
                      </a:r>
                      <a:r>
                        <a:rPr lang="ru-RU" sz="900" dirty="0" smtClean="0">
                          <a:effectLst/>
                        </a:rPr>
                        <a:t>Молодежный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</a:tr>
              <a:tr h="989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16-17 ноября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Истра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</a:tr>
              <a:tr h="989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18-19 ноября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Красногорск 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</a:tr>
              <a:tr h="989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23-24 ноября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Королёв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</a:tr>
              <a:tr h="1859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25-27 ноября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Пушкинский </a:t>
                      </a:r>
                      <a:r>
                        <a:rPr lang="ru-RU" sz="900" dirty="0" err="1" smtClean="0">
                          <a:effectLst/>
                        </a:rPr>
                        <a:t>г.о</a:t>
                      </a:r>
                      <a:r>
                        <a:rPr lang="ru-RU" sz="900" dirty="0" smtClean="0">
                          <a:effectLst/>
                        </a:rPr>
                        <a:t> Красноармейск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</a:tr>
              <a:tr h="989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30 ноября- 1 декабря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Люберцы 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</a:tr>
              <a:tr h="989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2-3 декабря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Сергиево-Посадский г.о.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</a:tr>
              <a:tr h="989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7-8 декабря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Жуковский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</a:tr>
              <a:tr h="989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9-10 декабря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Раменский г.о.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</a:tr>
              <a:tr h="989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14 декабря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ДПМО, БЦ «Кубик», БЦ «Орбита»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440" marR="2244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0971612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60" name="TextBox 1"/>
          <p:cNvSpPr txBox="1"/>
          <p:nvPr/>
        </p:nvSpPr>
        <p:spPr>
          <a:xfrm>
            <a:off x="107504" y="2139702"/>
            <a:ext cx="89289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МИНИСТЕРСТВО </a:t>
            </a:r>
            <a:r>
              <a:rPr lang="ru-RU" sz="1600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ИНВЕСТИЦИЙ, ПРОМЫШЛЕННОСТИ И НАУКИ</a:t>
            </a:r>
            <a:r>
              <a:rPr lang="ru-RU" sz="16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/>
            </a:r>
            <a:br>
              <a:rPr lang="ru-RU" sz="16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</a:br>
            <a:r>
              <a:rPr lang="ru-RU" sz="1600" dirty="0">
                <a:latin typeface="Century Gothic" panose="020B0502020202020204" pitchFamily="34" charset="0"/>
              </a:rPr>
              <a:t>МОСКОВСКОЙ ОБЛАСТИ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2" name="Shape 143"/>
          <p:cNvSpPr txBox="1"/>
          <p:nvPr/>
        </p:nvSpPr>
        <p:spPr>
          <a:xfrm>
            <a:off x="971600" y="807519"/>
            <a:ext cx="1652498" cy="10156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defRPr sz="6000" b="1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ym typeface="Roboto"/>
              </a:rPr>
              <a:t>961</a:t>
            </a:r>
          </a:p>
        </p:txBody>
      </p:sp>
      <p:sp>
        <p:nvSpPr>
          <p:cNvPr id="1048671" name="TextBox 58"/>
          <p:cNvSpPr txBox="1"/>
          <p:nvPr/>
        </p:nvSpPr>
        <p:spPr>
          <a:xfrm>
            <a:off x="611560" y="175741"/>
            <a:ext cx="4824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МИНПРОМТОРГ РОССИИ</a:t>
            </a:r>
            <a:endParaRPr lang="en-US" b="1" dirty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  <a:p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ПП РФ – Постановление Правительства Российской Федерации</a:t>
            </a:r>
          </a:p>
        </p:txBody>
      </p:sp>
      <p:pic>
        <p:nvPicPr>
          <p:cNvPr id="2097180" name="Picture 2" descr="C:\Users\DembitskiyMN\Desktop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96" y="3458"/>
            <a:ext cx="1250282" cy="750170"/>
          </a:xfrm>
          <a:prstGeom prst="rect">
            <a:avLst/>
          </a:prstGeom>
          <a:noFill/>
        </p:spPr>
      </p:pic>
      <p:sp>
        <p:nvSpPr>
          <p:cNvPr id="1048672" name="TextBox 71"/>
          <p:cNvSpPr txBox="1"/>
          <p:nvPr/>
        </p:nvSpPr>
        <p:spPr>
          <a:xfrm>
            <a:off x="86321" y="22465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anose="020B0502020202020204" pitchFamily="34" charset="0"/>
              </a:rPr>
              <a:t>2.6</a:t>
            </a:r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22" name="TextBox 58"/>
          <p:cNvSpPr txBox="1"/>
          <p:nvPr/>
        </p:nvSpPr>
        <p:spPr>
          <a:xfrm>
            <a:off x="2659724" y="855843"/>
            <a:ext cx="54406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ПП РФ от 25.10.2013 №961 - </a:t>
            </a:r>
            <a:r>
              <a:rPr lang="ru-RU" i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Субсидии экспортерам промышленной продукции военного назначения на возмещение части затрат на уплату процентов по кредитам</a:t>
            </a:r>
            <a:r>
              <a:rPr lang="ru-RU" sz="1000" i="1" dirty="0" smtClean="0"/>
              <a:t>.</a:t>
            </a:r>
            <a:endParaRPr lang="ru-RU" sz="1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58"/>
          <p:cNvSpPr txBox="1"/>
          <p:nvPr/>
        </p:nvSpPr>
        <p:spPr>
          <a:xfrm>
            <a:off x="467544" y="2787774"/>
            <a:ext cx="4140839" cy="224676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Требования к заявителю </a:t>
            </a:r>
          </a:p>
          <a:p>
            <a:endParaRPr lang="ru-RU" sz="800" b="1" dirty="0"/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000" dirty="0" smtClean="0">
                <a:latin typeface="Century Gothic" pitchFamily="34" charset="0"/>
              </a:rPr>
              <a:t>направление </a:t>
            </a:r>
            <a:r>
              <a:rPr lang="ru-RU" sz="1000" dirty="0">
                <a:latin typeface="Century Gothic" pitchFamily="34" charset="0"/>
              </a:rPr>
              <a:t>организацией кредитных ресурсов на производство и (или) экспорт промышленной продукции военного </a:t>
            </a:r>
            <a:r>
              <a:rPr lang="ru-RU" sz="1000" dirty="0" smtClean="0">
                <a:latin typeface="Century Gothic" pitchFamily="34" charset="0"/>
              </a:rPr>
              <a:t>назначения;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ru-RU" sz="1000" dirty="0">
              <a:latin typeface="Century Gothic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000" dirty="0" smtClean="0">
                <a:latin typeface="Century Gothic" pitchFamily="34" charset="0"/>
              </a:rPr>
              <a:t>своевременное </a:t>
            </a:r>
            <a:r>
              <a:rPr lang="ru-RU" sz="1000" dirty="0">
                <a:latin typeface="Century Gothic" pitchFamily="34" charset="0"/>
              </a:rPr>
              <a:t>исполнение организацией кредитных договоров в сроки и объемах, которые установлены графиком погашения </a:t>
            </a:r>
            <a:r>
              <a:rPr lang="ru-RU" sz="1000" dirty="0" smtClean="0">
                <a:latin typeface="Century Gothic" pitchFamily="34" charset="0"/>
              </a:rPr>
              <a:t>кредита;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ru-RU" sz="1000" dirty="0">
              <a:latin typeface="Century Gothic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000" dirty="0" smtClean="0">
                <a:latin typeface="Century Gothic" pitchFamily="34" charset="0"/>
              </a:rPr>
              <a:t>отсутствие </a:t>
            </a:r>
            <a:r>
              <a:rPr lang="ru-RU" sz="1000" dirty="0">
                <a:latin typeface="Century Gothic" pitchFamily="34" charset="0"/>
              </a:rPr>
              <a:t>у организации просроченной задолженности по обязательным платежам в федеральный бюджет и государственные внебюджетные фонды</a:t>
            </a:r>
          </a:p>
          <a:p>
            <a:endParaRPr lang="ru-RU" sz="1000" b="1" dirty="0">
              <a:latin typeface="Century Gothic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2033064"/>
            <a:ext cx="4140839" cy="70788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000" b="1" dirty="0" smtClean="0">
                <a:solidFill>
                  <a:schemeClr val="bg2"/>
                </a:solidFill>
                <a:latin typeface="Century Gothic" pitchFamily="34" charset="0"/>
              </a:rPr>
              <a:t>Размер </a:t>
            </a:r>
            <a:r>
              <a:rPr lang="ru-RU" sz="1000" b="1" dirty="0">
                <a:solidFill>
                  <a:schemeClr val="bg2"/>
                </a:solidFill>
                <a:latin typeface="Century Gothic" pitchFamily="34" charset="0"/>
              </a:rPr>
              <a:t>субсидии </a:t>
            </a:r>
            <a:r>
              <a:rPr lang="ru-RU" sz="1000" dirty="0">
                <a:solidFill>
                  <a:schemeClr val="bg2"/>
                </a:solidFill>
                <a:latin typeface="Century Gothic" pitchFamily="34" charset="0"/>
              </a:rPr>
              <a:t>определяется из расчета </a:t>
            </a:r>
            <a:r>
              <a:rPr lang="ru-RU" sz="1000" b="1" dirty="0" smtClean="0">
                <a:solidFill>
                  <a:schemeClr val="bg2"/>
                </a:solidFill>
                <a:latin typeface="Century Gothic" pitchFamily="34" charset="0"/>
              </a:rPr>
              <a:t>2/3 суммы </a:t>
            </a:r>
            <a:r>
              <a:rPr lang="ru-RU" sz="1000" dirty="0">
                <a:solidFill>
                  <a:schemeClr val="bg2"/>
                </a:solidFill>
                <a:latin typeface="Century Gothic" pitchFamily="34" charset="0"/>
              </a:rPr>
              <a:t>произведенных затрат организацией на уплату </a:t>
            </a:r>
            <a:r>
              <a:rPr lang="ru-RU" sz="1000" dirty="0" smtClean="0">
                <a:solidFill>
                  <a:schemeClr val="bg2"/>
                </a:solidFill>
                <a:latin typeface="Century Gothic" pitchFamily="34" charset="0"/>
              </a:rPr>
              <a:t>%  </a:t>
            </a:r>
            <a:r>
              <a:rPr lang="ru-RU" sz="1000" dirty="0">
                <a:solidFill>
                  <a:schemeClr val="bg2"/>
                </a:solidFill>
                <a:latin typeface="Century Gothic" pitchFamily="34" charset="0"/>
              </a:rPr>
              <a:t>по кредиту при условии, что </a:t>
            </a:r>
            <a:r>
              <a:rPr lang="ru-RU" sz="1000" dirty="0" smtClean="0">
                <a:solidFill>
                  <a:schemeClr val="bg2"/>
                </a:solidFill>
                <a:latin typeface="Century Gothic" pitchFamily="34" charset="0"/>
              </a:rPr>
              <a:t>% </a:t>
            </a:r>
            <a:r>
              <a:rPr lang="ru-RU" sz="1000" dirty="0">
                <a:solidFill>
                  <a:schemeClr val="bg2"/>
                </a:solidFill>
                <a:latin typeface="Century Gothic" pitchFamily="34" charset="0"/>
              </a:rPr>
              <a:t>ставка по кредиту будет меньше ставки рефинансирования </a:t>
            </a:r>
            <a:r>
              <a:rPr lang="ru-RU" sz="1000" dirty="0" smtClean="0">
                <a:solidFill>
                  <a:schemeClr val="bg2"/>
                </a:solidFill>
                <a:latin typeface="Century Gothic" pitchFamily="34" charset="0"/>
              </a:rPr>
              <a:t>ЦБ РФ</a:t>
            </a:r>
            <a:endParaRPr lang="ru-RU" sz="1000" dirty="0">
              <a:solidFill>
                <a:schemeClr val="bg2"/>
              </a:solidFill>
              <a:latin typeface="Century Gothic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60783" y="2033064"/>
            <a:ext cx="4140839" cy="255454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000" dirty="0">
                <a:solidFill>
                  <a:schemeClr val="bg2"/>
                </a:solidFill>
                <a:latin typeface="Century Gothic" pitchFamily="34" charset="0"/>
              </a:rPr>
              <a:t>Для получения субсидии организация представляет в </a:t>
            </a:r>
            <a:r>
              <a:rPr lang="ru-RU" sz="1000" dirty="0" smtClean="0">
                <a:solidFill>
                  <a:schemeClr val="bg2"/>
                </a:solidFill>
                <a:latin typeface="Century Gothic" pitchFamily="34" charset="0"/>
              </a:rPr>
              <a:t>Минпромторг России </a:t>
            </a:r>
            <a:r>
              <a:rPr lang="ru-RU" sz="1000" b="1" dirty="0">
                <a:solidFill>
                  <a:schemeClr val="bg2"/>
                </a:solidFill>
                <a:latin typeface="Century Gothic" pitchFamily="34" charset="0"/>
              </a:rPr>
              <a:t>заявление по форме</a:t>
            </a:r>
            <a:r>
              <a:rPr lang="ru-RU" sz="1000" dirty="0">
                <a:solidFill>
                  <a:schemeClr val="bg2"/>
                </a:solidFill>
                <a:latin typeface="Century Gothic" pitchFamily="34" charset="0"/>
              </a:rPr>
              <a:t>, утверждаемой Министерством, с приложением следующих </a:t>
            </a:r>
            <a:r>
              <a:rPr lang="ru-RU" sz="1000" b="1" dirty="0">
                <a:solidFill>
                  <a:schemeClr val="bg2"/>
                </a:solidFill>
                <a:latin typeface="Century Gothic" pitchFamily="34" charset="0"/>
              </a:rPr>
              <a:t>документов</a:t>
            </a:r>
            <a:r>
              <a:rPr lang="ru-RU" sz="1000" b="1" dirty="0" smtClean="0">
                <a:solidFill>
                  <a:schemeClr val="bg2"/>
                </a:solidFill>
                <a:latin typeface="Century Gothic" pitchFamily="34" charset="0"/>
              </a:rPr>
              <a:t>: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0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Заверенные документы, подтверждающие отсутствие задолженностей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расчет размера </a:t>
            </a:r>
            <a:r>
              <a:rPr lang="ru-RU" sz="10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субсидии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описание поставляемой продукции</a:t>
            </a:r>
            <a:endParaRPr lang="ru-RU" sz="1000" dirty="0" smtClean="0">
              <a:solidFill>
                <a:srgbClr val="000000">
                  <a:lumMod val="75000"/>
                  <a:lumOff val="25000"/>
                </a:srgbClr>
              </a:solidFill>
              <a:latin typeface="Century Gothic" panose="020B0502020202020204" pitchFamily="34" charset="0"/>
            </a:endParaRP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0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и </a:t>
            </a:r>
            <a:r>
              <a:rPr lang="ru-RU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entury Gothic" panose="020B0502020202020204" pitchFamily="34" charset="0"/>
              </a:rPr>
              <a:t>другие в соответствии с Постановлением.</a:t>
            </a:r>
          </a:p>
          <a:p>
            <a:pPr algn="just"/>
            <a:endParaRPr lang="ru-RU" sz="1000" b="1" dirty="0">
              <a:solidFill>
                <a:schemeClr val="bg2"/>
              </a:solidFill>
              <a:latin typeface="Century Gothic" pitchFamily="34" charset="0"/>
            </a:endParaRPr>
          </a:p>
          <a:p>
            <a:pPr algn="just"/>
            <a:r>
              <a:rPr lang="ru-RU" sz="1000" b="1" dirty="0">
                <a:solidFill>
                  <a:schemeClr val="bg2"/>
                </a:solidFill>
                <a:latin typeface="Century Gothic" pitchFamily="34" charset="0"/>
              </a:rPr>
              <a:t>Предоставление субсидии </a:t>
            </a:r>
            <a:r>
              <a:rPr lang="ru-RU" sz="1000" dirty="0">
                <a:solidFill>
                  <a:schemeClr val="bg2"/>
                </a:solidFill>
                <a:latin typeface="Century Gothic" pitchFamily="34" charset="0"/>
              </a:rPr>
              <a:t>осуществляется </a:t>
            </a:r>
            <a:r>
              <a:rPr lang="ru-RU" sz="1000" b="1" dirty="0">
                <a:solidFill>
                  <a:schemeClr val="bg2"/>
                </a:solidFill>
                <a:latin typeface="Century Gothic" pitchFamily="34" charset="0"/>
              </a:rPr>
              <a:t>в порядке очередности</a:t>
            </a:r>
            <a:r>
              <a:rPr lang="ru-RU" sz="1000" dirty="0">
                <a:solidFill>
                  <a:schemeClr val="bg2"/>
                </a:solidFill>
                <a:latin typeface="Century Gothic" pitchFamily="34" charset="0"/>
              </a:rPr>
              <a:t>, формируемой исходя из даты поступления документов, соответствующих требованиям и </a:t>
            </a:r>
            <a:r>
              <a:rPr lang="ru-RU" sz="1000" dirty="0" smtClean="0">
                <a:solidFill>
                  <a:schemeClr val="bg2"/>
                </a:solidFill>
                <a:latin typeface="Century Gothic" pitchFamily="34" charset="0"/>
              </a:rPr>
              <a:t>условиям</a:t>
            </a:r>
          </a:p>
          <a:p>
            <a:pPr algn="just"/>
            <a:endParaRPr lang="ru-RU" sz="1000" b="1" dirty="0">
              <a:solidFill>
                <a:schemeClr val="bg2"/>
              </a:solidFill>
              <a:latin typeface="Century Gothic" pitchFamily="34" charset="0"/>
            </a:endParaRPr>
          </a:p>
          <a:p>
            <a:pPr algn="just"/>
            <a:r>
              <a:rPr lang="ru-RU" sz="1000" b="1" dirty="0">
                <a:solidFill>
                  <a:schemeClr val="bg2"/>
                </a:solidFill>
                <a:latin typeface="Century Gothic" pitchFamily="34" charset="0"/>
              </a:rPr>
              <a:t>Решение</a:t>
            </a:r>
            <a:r>
              <a:rPr lang="ru-RU" sz="1000" dirty="0">
                <a:solidFill>
                  <a:schemeClr val="bg2"/>
                </a:solidFill>
                <a:latin typeface="Century Gothic" pitchFamily="34" charset="0"/>
              </a:rPr>
              <a:t> о предоставлении субсидии принимается </a:t>
            </a:r>
            <a:r>
              <a:rPr lang="ru-RU" sz="1000" dirty="0" err="1" smtClean="0">
                <a:solidFill>
                  <a:schemeClr val="bg2"/>
                </a:solidFill>
                <a:latin typeface="Century Gothic" pitchFamily="34" charset="0"/>
              </a:rPr>
              <a:t>Минпромторгом</a:t>
            </a:r>
            <a:r>
              <a:rPr lang="ru-RU" sz="1000" dirty="0" smtClean="0">
                <a:solidFill>
                  <a:schemeClr val="bg2"/>
                </a:solidFill>
                <a:latin typeface="Century Gothic" pitchFamily="34" charset="0"/>
              </a:rPr>
              <a:t> России </a:t>
            </a:r>
            <a:r>
              <a:rPr lang="ru-RU" sz="1000" b="1" dirty="0" smtClean="0">
                <a:solidFill>
                  <a:schemeClr val="bg2"/>
                </a:solidFill>
                <a:latin typeface="Century Gothic" pitchFamily="34" charset="0"/>
              </a:rPr>
              <a:t>в </a:t>
            </a:r>
            <a:r>
              <a:rPr lang="ru-RU" sz="1000" b="1" dirty="0">
                <a:solidFill>
                  <a:schemeClr val="bg2"/>
                </a:solidFill>
                <a:latin typeface="Century Gothic" pitchFamily="34" charset="0"/>
              </a:rPr>
              <a:t>срок до 25 декабря текущего финансового года.</a:t>
            </a:r>
          </a:p>
        </p:txBody>
      </p:sp>
    </p:spTree>
    <p:extLst>
      <p:ext uri="{BB962C8B-B14F-4D97-AF65-F5344CB8AC3E}">
        <p14:creationId xmlns:p14="http://schemas.microsoft.com/office/powerpoint/2010/main" val="918155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wiss-2">
  <a:themeElements>
    <a:clrScheme name="Swiss">
      <a:dk1>
        <a:srgbClr val="F46524"/>
      </a:dk1>
      <a:lt1>
        <a:srgbClr val="FFFFFF"/>
      </a:lt1>
      <a:dk2>
        <a:srgbClr val="000000"/>
      </a:dk2>
      <a:lt2>
        <a:srgbClr val="757575"/>
      </a:lt2>
      <a:accent1>
        <a:srgbClr val="01579B"/>
      </a:accent1>
      <a:accent2>
        <a:srgbClr val="27C7BD"/>
      </a:accent2>
      <a:accent3>
        <a:srgbClr val="0099E8"/>
      </a:accent3>
      <a:accent4>
        <a:srgbClr val="51B9A3"/>
      </a:accent4>
      <a:accent5>
        <a:srgbClr val="FB8C00"/>
      </a:accent5>
      <a:accent6>
        <a:srgbClr val="FFAE88"/>
      </a:accent6>
      <a:hlink>
        <a:srgbClr val="0277BD"/>
      </a:hlink>
      <a:folHlink>
        <a:srgbClr val="0277B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9_swiss-2">
  <a:themeElements>
    <a:clrScheme name="Swiss">
      <a:dk1>
        <a:srgbClr val="F46524"/>
      </a:dk1>
      <a:lt1>
        <a:srgbClr val="FFFFFF"/>
      </a:lt1>
      <a:dk2>
        <a:srgbClr val="000000"/>
      </a:dk2>
      <a:lt2>
        <a:srgbClr val="757575"/>
      </a:lt2>
      <a:accent1>
        <a:srgbClr val="01579B"/>
      </a:accent1>
      <a:accent2>
        <a:srgbClr val="27C7BD"/>
      </a:accent2>
      <a:accent3>
        <a:srgbClr val="0099E8"/>
      </a:accent3>
      <a:accent4>
        <a:srgbClr val="51B9A3"/>
      </a:accent4>
      <a:accent5>
        <a:srgbClr val="FB8C00"/>
      </a:accent5>
      <a:accent6>
        <a:srgbClr val="FFAE88"/>
      </a:accent6>
      <a:hlink>
        <a:srgbClr val="0277BD"/>
      </a:hlink>
      <a:folHlink>
        <a:srgbClr val="0277B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swiss-2">
  <a:themeElements>
    <a:clrScheme name="Swiss">
      <a:dk1>
        <a:srgbClr val="F46524"/>
      </a:dk1>
      <a:lt1>
        <a:srgbClr val="FFFFFF"/>
      </a:lt1>
      <a:dk2>
        <a:srgbClr val="000000"/>
      </a:dk2>
      <a:lt2>
        <a:srgbClr val="757575"/>
      </a:lt2>
      <a:accent1>
        <a:srgbClr val="01579B"/>
      </a:accent1>
      <a:accent2>
        <a:srgbClr val="27C7BD"/>
      </a:accent2>
      <a:accent3>
        <a:srgbClr val="0099E8"/>
      </a:accent3>
      <a:accent4>
        <a:srgbClr val="51B9A3"/>
      </a:accent4>
      <a:accent5>
        <a:srgbClr val="FB8C00"/>
      </a:accent5>
      <a:accent6>
        <a:srgbClr val="FFAE88"/>
      </a:accent6>
      <a:hlink>
        <a:srgbClr val="0277BD"/>
      </a:hlink>
      <a:folHlink>
        <a:srgbClr val="0277B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1_swiss-2">
  <a:themeElements>
    <a:clrScheme name="Swiss">
      <a:dk1>
        <a:srgbClr val="F46524"/>
      </a:dk1>
      <a:lt1>
        <a:srgbClr val="FFFFFF"/>
      </a:lt1>
      <a:dk2>
        <a:srgbClr val="000000"/>
      </a:dk2>
      <a:lt2>
        <a:srgbClr val="757575"/>
      </a:lt2>
      <a:accent1>
        <a:srgbClr val="01579B"/>
      </a:accent1>
      <a:accent2>
        <a:srgbClr val="27C7BD"/>
      </a:accent2>
      <a:accent3>
        <a:srgbClr val="0099E8"/>
      </a:accent3>
      <a:accent4>
        <a:srgbClr val="51B9A3"/>
      </a:accent4>
      <a:accent5>
        <a:srgbClr val="FB8C00"/>
      </a:accent5>
      <a:accent6>
        <a:srgbClr val="FFAE88"/>
      </a:accent6>
      <a:hlink>
        <a:srgbClr val="0277BD"/>
      </a:hlink>
      <a:folHlink>
        <a:srgbClr val="0277B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swiss-2">
  <a:themeElements>
    <a:clrScheme name="Swiss">
      <a:dk1>
        <a:srgbClr val="F46524"/>
      </a:dk1>
      <a:lt1>
        <a:srgbClr val="FFFFFF"/>
      </a:lt1>
      <a:dk2>
        <a:srgbClr val="000000"/>
      </a:dk2>
      <a:lt2>
        <a:srgbClr val="757575"/>
      </a:lt2>
      <a:accent1>
        <a:srgbClr val="01579B"/>
      </a:accent1>
      <a:accent2>
        <a:srgbClr val="27C7BD"/>
      </a:accent2>
      <a:accent3>
        <a:srgbClr val="0099E8"/>
      </a:accent3>
      <a:accent4>
        <a:srgbClr val="51B9A3"/>
      </a:accent4>
      <a:accent5>
        <a:srgbClr val="FB8C00"/>
      </a:accent5>
      <a:accent6>
        <a:srgbClr val="FFAE88"/>
      </a:accent6>
      <a:hlink>
        <a:srgbClr val="0277BD"/>
      </a:hlink>
      <a:folHlink>
        <a:srgbClr val="0277B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swiss-2">
  <a:themeElements>
    <a:clrScheme name="Swiss">
      <a:dk1>
        <a:srgbClr val="F46524"/>
      </a:dk1>
      <a:lt1>
        <a:srgbClr val="FFFFFF"/>
      </a:lt1>
      <a:dk2>
        <a:srgbClr val="000000"/>
      </a:dk2>
      <a:lt2>
        <a:srgbClr val="757575"/>
      </a:lt2>
      <a:accent1>
        <a:srgbClr val="01579B"/>
      </a:accent1>
      <a:accent2>
        <a:srgbClr val="27C7BD"/>
      </a:accent2>
      <a:accent3>
        <a:srgbClr val="0099E8"/>
      </a:accent3>
      <a:accent4>
        <a:srgbClr val="51B9A3"/>
      </a:accent4>
      <a:accent5>
        <a:srgbClr val="FB8C00"/>
      </a:accent5>
      <a:accent6>
        <a:srgbClr val="FFAE88"/>
      </a:accent6>
      <a:hlink>
        <a:srgbClr val="0277BD"/>
      </a:hlink>
      <a:folHlink>
        <a:srgbClr val="0277B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swiss-2">
  <a:themeElements>
    <a:clrScheme name="Swiss">
      <a:dk1>
        <a:srgbClr val="F46524"/>
      </a:dk1>
      <a:lt1>
        <a:srgbClr val="FFFFFF"/>
      </a:lt1>
      <a:dk2>
        <a:srgbClr val="000000"/>
      </a:dk2>
      <a:lt2>
        <a:srgbClr val="757575"/>
      </a:lt2>
      <a:accent1>
        <a:srgbClr val="01579B"/>
      </a:accent1>
      <a:accent2>
        <a:srgbClr val="27C7BD"/>
      </a:accent2>
      <a:accent3>
        <a:srgbClr val="0099E8"/>
      </a:accent3>
      <a:accent4>
        <a:srgbClr val="51B9A3"/>
      </a:accent4>
      <a:accent5>
        <a:srgbClr val="FB8C00"/>
      </a:accent5>
      <a:accent6>
        <a:srgbClr val="FFAE88"/>
      </a:accent6>
      <a:hlink>
        <a:srgbClr val="0277BD"/>
      </a:hlink>
      <a:folHlink>
        <a:srgbClr val="0277B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swiss-2">
  <a:themeElements>
    <a:clrScheme name="Swiss">
      <a:dk1>
        <a:srgbClr val="F46524"/>
      </a:dk1>
      <a:lt1>
        <a:srgbClr val="FFFFFF"/>
      </a:lt1>
      <a:dk2>
        <a:srgbClr val="000000"/>
      </a:dk2>
      <a:lt2>
        <a:srgbClr val="757575"/>
      </a:lt2>
      <a:accent1>
        <a:srgbClr val="01579B"/>
      </a:accent1>
      <a:accent2>
        <a:srgbClr val="27C7BD"/>
      </a:accent2>
      <a:accent3>
        <a:srgbClr val="0099E8"/>
      </a:accent3>
      <a:accent4>
        <a:srgbClr val="51B9A3"/>
      </a:accent4>
      <a:accent5>
        <a:srgbClr val="FB8C00"/>
      </a:accent5>
      <a:accent6>
        <a:srgbClr val="FFAE88"/>
      </a:accent6>
      <a:hlink>
        <a:srgbClr val="0277BD"/>
      </a:hlink>
      <a:folHlink>
        <a:srgbClr val="0277B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swiss-2">
  <a:themeElements>
    <a:clrScheme name="Swiss">
      <a:dk1>
        <a:srgbClr val="F46524"/>
      </a:dk1>
      <a:lt1>
        <a:srgbClr val="FFFFFF"/>
      </a:lt1>
      <a:dk2>
        <a:srgbClr val="000000"/>
      </a:dk2>
      <a:lt2>
        <a:srgbClr val="757575"/>
      </a:lt2>
      <a:accent1>
        <a:srgbClr val="01579B"/>
      </a:accent1>
      <a:accent2>
        <a:srgbClr val="27C7BD"/>
      </a:accent2>
      <a:accent3>
        <a:srgbClr val="0099E8"/>
      </a:accent3>
      <a:accent4>
        <a:srgbClr val="51B9A3"/>
      </a:accent4>
      <a:accent5>
        <a:srgbClr val="FB8C00"/>
      </a:accent5>
      <a:accent6>
        <a:srgbClr val="FFAE88"/>
      </a:accent6>
      <a:hlink>
        <a:srgbClr val="0277BD"/>
      </a:hlink>
      <a:folHlink>
        <a:srgbClr val="0277B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swiss-2">
  <a:themeElements>
    <a:clrScheme name="Swiss">
      <a:dk1>
        <a:srgbClr val="F46524"/>
      </a:dk1>
      <a:lt1>
        <a:srgbClr val="FFFFFF"/>
      </a:lt1>
      <a:dk2>
        <a:srgbClr val="000000"/>
      </a:dk2>
      <a:lt2>
        <a:srgbClr val="757575"/>
      </a:lt2>
      <a:accent1>
        <a:srgbClr val="01579B"/>
      </a:accent1>
      <a:accent2>
        <a:srgbClr val="27C7BD"/>
      </a:accent2>
      <a:accent3>
        <a:srgbClr val="0099E8"/>
      </a:accent3>
      <a:accent4>
        <a:srgbClr val="51B9A3"/>
      </a:accent4>
      <a:accent5>
        <a:srgbClr val="FB8C00"/>
      </a:accent5>
      <a:accent6>
        <a:srgbClr val="FFAE88"/>
      </a:accent6>
      <a:hlink>
        <a:srgbClr val="0277BD"/>
      </a:hlink>
      <a:folHlink>
        <a:srgbClr val="0277B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swiss-2">
  <a:themeElements>
    <a:clrScheme name="Swiss">
      <a:dk1>
        <a:srgbClr val="F46524"/>
      </a:dk1>
      <a:lt1>
        <a:srgbClr val="FFFFFF"/>
      </a:lt1>
      <a:dk2>
        <a:srgbClr val="000000"/>
      </a:dk2>
      <a:lt2>
        <a:srgbClr val="757575"/>
      </a:lt2>
      <a:accent1>
        <a:srgbClr val="01579B"/>
      </a:accent1>
      <a:accent2>
        <a:srgbClr val="27C7BD"/>
      </a:accent2>
      <a:accent3>
        <a:srgbClr val="0099E8"/>
      </a:accent3>
      <a:accent4>
        <a:srgbClr val="51B9A3"/>
      </a:accent4>
      <a:accent5>
        <a:srgbClr val="FB8C00"/>
      </a:accent5>
      <a:accent6>
        <a:srgbClr val="FFAE88"/>
      </a:accent6>
      <a:hlink>
        <a:srgbClr val="0277BD"/>
      </a:hlink>
      <a:folHlink>
        <a:srgbClr val="0277B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swiss-2">
  <a:themeElements>
    <a:clrScheme name="Swiss">
      <a:dk1>
        <a:srgbClr val="F46524"/>
      </a:dk1>
      <a:lt1>
        <a:srgbClr val="FFFFFF"/>
      </a:lt1>
      <a:dk2>
        <a:srgbClr val="000000"/>
      </a:dk2>
      <a:lt2>
        <a:srgbClr val="757575"/>
      </a:lt2>
      <a:accent1>
        <a:srgbClr val="01579B"/>
      </a:accent1>
      <a:accent2>
        <a:srgbClr val="27C7BD"/>
      </a:accent2>
      <a:accent3>
        <a:srgbClr val="0099E8"/>
      </a:accent3>
      <a:accent4>
        <a:srgbClr val="51B9A3"/>
      </a:accent4>
      <a:accent5>
        <a:srgbClr val="FB8C00"/>
      </a:accent5>
      <a:accent6>
        <a:srgbClr val="FFAE88"/>
      </a:accent6>
      <a:hlink>
        <a:srgbClr val="0277BD"/>
      </a:hlink>
      <a:folHlink>
        <a:srgbClr val="0277B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Swiss">
    <a:dk1>
      <a:srgbClr val="F46524"/>
    </a:dk1>
    <a:lt1>
      <a:srgbClr val="FFFFFF"/>
    </a:lt1>
    <a:dk2>
      <a:srgbClr val="000000"/>
    </a:dk2>
    <a:lt2>
      <a:srgbClr val="757575"/>
    </a:lt2>
    <a:accent1>
      <a:srgbClr val="01579B"/>
    </a:accent1>
    <a:accent2>
      <a:srgbClr val="27C7BD"/>
    </a:accent2>
    <a:accent3>
      <a:srgbClr val="0099E8"/>
    </a:accent3>
    <a:accent4>
      <a:srgbClr val="51B9A3"/>
    </a:accent4>
    <a:accent5>
      <a:srgbClr val="FB8C00"/>
    </a:accent5>
    <a:accent6>
      <a:srgbClr val="FFAE88"/>
    </a:accent6>
    <a:hlink>
      <a:srgbClr val="0277BD"/>
    </a:hlink>
    <a:folHlink>
      <a:srgbClr val="0277BD"/>
    </a:folHlink>
  </a:clrScheme>
</a:themeOverride>
</file>

<file path=ppt/theme/themeOverride2.xml><?xml version="1.0" encoding="utf-8"?>
<a:themeOverride xmlns:a="http://schemas.openxmlformats.org/drawingml/2006/main">
  <a:clrScheme name="Swiss">
    <a:dk1>
      <a:srgbClr val="F46524"/>
    </a:dk1>
    <a:lt1>
      <a:srgbClr val="FFFFFF"/>
    </a:lt1>
    <a:dk2>
      <a:srgbClr val="000000"/>
    </a:dk2>
    <a:lt2>
      <a:srgbClr val="757575"/>
    </a:lt2>
    <a:accent1>
      <a:srgbClr val="01579B"/>
    </a:accent1>
    <a:accent2>
      <a:srgbClr val="27C7BD"/>
    </a:accent2>
    <a:accent3>
      <a:srgbClr val="0099E8"/>
    </a:accent3>
    <a:accent4>
      <a:srgbClr val="51B9A3"/>
    </a:accent4>
    <a:accent5>
      <a:srgbClr val="FB8C00"/>
    </a:accent5>
    <a:accent6>
      <a:srgbClr val="FFAE88"/>
    </a:accent6>
    <a:hlink>
      <a:srgbClr val="0277BD"/>
    </a:hlink>
    <a:folHlink>
      <a:srgbClr val="0277BD"/>
    </a:folHlink>
  </a:clrScheme>
</a:themeOverride>
</file>

<file path=ppt/theme/themeOverride3.xml><?xml version="1.0" encoding="utf-8"?>
<a:themeOverride xmlns:a="http://schemas.openxmlformats.org/drawingml/2006/main">
  <a:clrScheme name="Swiss">
    <a:dk1>
      <a:srgbClr val="F46524"/>
    </a:dk1>
    <a:lt1>
      <a:srgbClr val="FFFFFF"/>
    </a:lt1>
    <a:dk2>
      <a:srgbClr val="000000"/>
    </a:dk2>
    <a:lt2>
      <a:srgbClr val="757575"/>
    </a:lt2>
    <a:accent1>
      <a:srgbClr val="01579B"/>
    </a:accent1>
    <a:accent2>
      <a:srgbClr val="27C7BD"/>
    </a:accent2>
    <a:accent3>
      <a:srgbClr val="0099E8"/>
    </a:accent3>
    <a:accent4>
      <a:srgbClr val="51B9A3"/>
    </a:accent4>
    <a:accent5>
      <a:srgbClr val="FB8C00"/>
    </a:accent5>
    <a:accent6>
      <a:srgbClr val="FFAE88"/>
    </a:accent6>
    <a:hlink>
      <a:srgbClr val="0277BD"/>
    </a:hlink>
    <a:folHlink>
      <a:srgbClr val="0277BD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4022</TotalTime>
  <Words>12137</Words>
  <Application>Microsoft Office PowerPoint</Application>
  <PresentationFormat>Экран (16:9)</PresentationFormat>
  <Paragraphs>2004</Paragraphs>
  <Slides>85</Slides>
  <Notes>85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12</vt:i4>
      </vt:variant>
      <vt:variant>
        <vt:lpstr>Заголовки слайдов</vt:lpstr>
      </vt:variant>
      <vt:variant>
        <vt:i4>85</vt:i4>
      </vt:variant>
    </vt:vector>
  </HeadingPairs>
  <TitlesOfParts>
    <vt:vector size="110" baseType="lpstr">
      <vt:lpstr>Arial</vt:lpstr>
      <vt:lpstr>맑은 고딕</vt:lpstr>
      <vt:lpstr>Lato</vt:lpstr>
      <vt:lpstr>Wingdings</vt:lpstr>
      <vt:lpstr>Times New Roman</vt:lpstr>
      <vt:lpstr>DINPro-Bold</vt:lpstr>
      <vt:lpstr>Courier New</vt:lpstr>
      <vt:lpstr>Roboto</vt:lpstr>
      <vt:lpstr>Century Gothic</vt:lpstr>
      <vt:lpstr>Calibri</vt:lpstr>
      <vt:lpstr>Verdana</vt:lpstr>
      <vt:lpstr>Tahoma</vt:lpstr>
      <vt:lpstr>Raleway</vt:lpstr>
      <vt:lpstr>swiss-2</vt:lpstr>
      <vt:lpstr>2_swiss-2</vt:lpstr>
      <vt:lpstr>3_swiss-2</vt:lpstr>
      <vt:lpstr>4_swiss-2</vt:lpstr>
      <vt:lpstr>5_swiss-2</vt:lpstr>
      <vt:lpstr>6_swiss-2</vt:lpstr>
      <vt:lpstr>1_swiss-2</vt:lpstr>
      <vt:lpstr>7_swiss-2</vt:lpstr>
      <vt:lpstr>8_swiss-2</vt:lpstr>
      <vt:lpstr>9_swiss-2</vt:lpstr>
      <vt:lpstr>10_swiss-2</vt:lpstr>
      <vt:lpstr>11_swiss-2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Company Name</dc:title>
  <dc:creator>Дембицкий Михаил Николаевич</dc:creator>
  <cp:lastModifiedBy>Полищук Дарья Витальевна</cp:lastModifiedBy>
  <cp:revision>198</cp:revision>
  <cp:lastPrinted>2020-07-27T13:15:35Z</cp:lastPrinted>
  <dcterms:created xsi:type="dcterms:W3CDTF">2019-08-05T14:52:45Z</dcterms:created>
  <dcterms:modified xsi:type="dcterms:W3CDTF">2020-08-13T13:42:17Z</dcterms:modified>
</cp:coreProperties>
</file>